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6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5DC744-80A2-490F-84F8-57DF8758EC91}" type="datetimeFigureOut">
              <a:rPr lang="es-PA" smtClean="0"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3ED87E-A056-49D3-93D6-7096F48CCD44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113" t="5901" r="4326" b="6951"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92480" cy="6480720"/>
          </a:xfrm>
          <a:solidFill>
            <a:srgbClr val="EDC6C5">
              <a:alpha val="52000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A" sz="17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PA" sz="17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UNIVERSIDAD </a:t>
            </a: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SANTA MARIA LA ANTIGUA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ADMINISTRACIÓN DE EMPRESA TURÍSTICA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GEOGRAFÍA TURÍSTICA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TEMA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PROVINCIA DE PANAMÁ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HECHO POR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AYLIN ARROSTI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CÉDULA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3-729-446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PROFESOR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PEDRO HERRERA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FECHA DE ENTREGA</a:t>
            </a:r>
            <a:b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PA" sz="17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 DE </a:t>
            </a:r>
            <a:r>
              <a:rPr lang="es-PA" sz="17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JUNIO DE 2011</a:t>
            </a:r>
            <a:endParaRPr lang="es-PA" sz="17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97768"/>
            <a:ext cx="8496944" cy="1143000"/>
          </a:xfrm>
        </p:spPr>
        <p:txBody>
          <a:bodyPr>
            <a:noAutofit/>
          </a:bodyPr>
          <a:lstStyle/>
          <a:p>
            <a:r>
              <a:rPr lang="es-PA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PROVINCIA DE PANAMÁ</a:t>
            </a:r>
            <a:br>
              <a:rPr lang="es-PA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PA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DATOS GENERALES</a:t>
            </a:r>
            <a:endParaRPr lang="es-PA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5266928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PA" sz="2000" b="1" dirty="0"/>
              <a:t>Toponimia</a:t>
            </a:r>
            <a:endParaRPr lang="es-PA" sz="2000" dirty="0"/>
          </a:p>
          <a:p>
            <a:pPr algn="just"/>
            <a:r>
              <a:rPr lang="es-PA" sz="2000" dirty="0" smtClean="0"/>
              <a:t>La </a:t>
            </a:r>
            <a:r>
              <a:rPr lang="es-PA" sz="2000" dirty="0"/>
              <a:t>etimología de la palabra Panamá es de origen </a:t>
            </a:r>
            <a:r>
              <a:rPr lang="es-PA" sz="2000" dirty="0" smtClean="0"/>
              <a:t>indígena.</a:t>
            </a:r>
          </a:p>
          <a:p>
            <a:pPr algn="just"/>
            <a:r>
              <a:rPr lang="es-PA" sz="2000" dirty="0" smtClean="0"/>
              <a:t>Existen </a:t>
            </a:r>
            <a:r>
              <a:rPr lang="es-PA" sz="2000" dirty="0"/>
              <a:t>varios significados y referencias asignadas al nombre Panamá, sin embargo es comúnmente aceptado el significado abundancia de peces y mariposas</a:t>
            </a:r>
            <a:r>
              <a:rPr lang="es-PA" sz="2000" dirty="0" smtClean="0"/>
              <a:t>.</a:t>
            </a:r>
          </a:p>
          <a:p>
            <a:pPr algn="just"/>
            <a:endParaRPr lang="es-PA" sz="2000" dirty="0"/>
          </a:p>
          <a:p>
            <a:pPr>
              <a:buNone/>
            </a:pPr>
            <a:r>
              <a:rPr lang="es-PA" sz="2000" b="1" dirty="0"/>
              <a:t>Fundación</a:t>
            </a:r>
            <a:endParaRPr lang="es-PA" sz="2000" dirty="0"/>
          </a:p>
          <a:p>
            <a:pPr algn="just"/>
            <a:r>
              <a:rPr lang="es-PA" sz="2000" dirty="0"/>
              <a:t>La ciudad de Panamá fue fundada el 15 de agosto de 1519 por Pedro Arias Dávila, </a:t>
            </a:r>
            <a:r>
              <a:rPr lang="es-PA" sz="2000" dirty="0" smtClean="0"/>
              <a:t>siendo </a:t>
            </a:r>
            <a:r>
              <a:rPr lang="es-PA" sz="2000" dirty="0"/>
              <a:t>la primera ciudad española en las costas del Mar del Sur </a:t>
            </a:r>
            <a:r>
              <a:rPr lang="es-PA" sz="2000" dirty="0" smtClean="0"/>
              <a:t>y </a:t>
            </a:r>
            <a:r>
              <a:rPr lang="es-PA" sz="2000" dirty="0"/>
              <a:t>la más antigua de tierra </a:t>
            </a:r>
            <a:r>
              <a:rPr lang="es-PA" sz="2000" dirty="0" smtClean="0"/>
              <a:t>firme.</a:t>
            </a:r>
          </a:p>
          <a:p>
            <a:endParaRPr lang="es-PA" sz="2000" dirty="0" smtClean="0"/>
          </a:p>
          <a:p>
            <a:pPr algn="just"/>
            <a:endParaRPr lang="es-PA" sz="2000" dirty="0"/>
          </a:p>
          <a:p>
            <a:endParaRPr lang="es-P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916832"/>
            <a:ext cx="2350849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89040"/>
            <a:ext cx="26670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PROVINCIA DE PANAMÁ</a:t>
            </a:r>
            <a:br>
              <a:rPr lang="es-P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P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DATOS GENERALES</a:t>
            </a:r>
            <a:endParaRPr lang="es-P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A" sz="2000" b="1" dirty="0" smtClean="0"/>
              <a:t>Organización Política</a:t>
            </a:r>
            <a:endParaRPr lang="es-PA" sz="2000" dirty="0" smtClean="0"/>
          </a:p>
          <a:p>
            <a:pPr algn="just"/>
            <a:r>
              <a:rPr lang="es-PA" sz="2000" dirty="0" smtClean="0"/>
              <a:t>La división política de la República de Panamá comprende 9 provincias, 75 distritos o </a:t>
            </a:r>
            <a:r>
              <a:rPr lang="es-PA" sz="2000" dirty="0" smtClean="0"/>
              <a:t>municipios y </a:t>
            </a:r>
            <a:r>
              <a:rPr lang="es-PA" sz="2000" dirty="0" smtClean="0"/>
              <a:t>3 comarcas indígenas de nivel </a:t>
            </a:r>
            <a:r>
              <a:rPr lang="es-PA" sz="2000" dirty="0" smtClean="0"/>
              <a:t>provincial.</a:t>
            </a:r>
          </a:p>
          <a:p>
            <a:pPr algn="just"/>
            <a:endParaRPr lang="es-PA" sz="1100" dirty="0" smtClean="0"/>
          </a:p>
          <a:p>
            <a:pPr algn="just">
              <a:buNone/>
            </a:pPr>
            <a:r>
              <a:rPr lang="es-PA" sz="2000" b="1" dirty="0" smtClean="0"/>
              <a:t>Datos geográficos</a:t>
            </a:r>
            <a:endParaRPr lang="es-PA" sz="2000" dirty="0" smtClean="0"/>
          </a:p>
          <a:p>
            <a:pPr algn="just"/>
            <a:r>
              <a:rPr lang="es-PA" sz="2000" dirty="0" smtClean="0"/>
              <a:t>La República de Panamá </a:t>
            </a:r>
            <a:r>
              <a:rPr lang="es-PA" sz="2000" dirty="0" smtClean="0"/>
              <a:t>tiene una </a:t>
            </a:r>
            <a:r>
              <a:rPr lang="es-PA" sz="2000" dirty="0" smtClean="0"/>
              <a:t>superficie total de 75.990 km²</a:t>
            </a:r>
            <a:r>
              <a:rPr lang="es-PA" sz="2000" dirty="0" smtClean="0"/>
              <a:t>, </a:t>
            </a:r>
            <a:r>
              <a:rPr lang="es-PA" sz="2000" dirty="0" smtClean="0"/>
              <a:t>2.210 km² de superficie de aguas territoriales, totalizando 78.200 km². </a:t>
            </a:r>
            <a:endParaRPr lang="es-PA" sz="2000" dirty="0" smtClean="0"/>
          </a:p>
          <a:p>
            <a:pPr algn="just"/>
            <a:r>
              <a:rPr lang="es-PA" sz="2000" dirty="0" smtClean="0"/>
              <a:t>El </a:t>
            </a:r>
            <a:r>
              <a:rPr lang="es-PA" sz="2000" dirty="0" smtClean="0"/>
              <a:t>país se localiza en América Central entre los paralelos 7° 11' y 9° 37' de latitud norte</a:t>
            </a:r>
            <a:r>
              <a:rPr lang="es-PA" sz="2000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005064"/>
            <a:ext cx="5400600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179512" y="4303455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s-PA" sz="2000" dirty="0"/>
              <a:t>limita al Norte con el Mar Caribe, al Sur con el Océano Pacífico, al Este con la República de Colombia y al Oeste con la República de Costa Rica.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PROVINCIA DE PANAMÁ</a:t>
            </a:r>
            <a:br>
              <a:rPr lang="es-P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P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DATOS GENERALES</a:t>
            </a:r>
            <a:endParaRPr lang="es-P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1"/>
            <a:ext cx="5112568" cy="2520280"/>
          </a:xfrm>
        </p:spPr>
        <p:txBody>
          <a:bodyPr>
            <a:normAutofit/>
          </a:bodyPr>
          <a:lstStyle/>
          <a:p>
            <a:pPr algn="just"/>
            <a:r>
              <a:rPr lang="es-PA" sz="2000" dirty="0" smtClean="0"/>
              <a:t>Las </a:t>
            </a:r>
            <a:r>
              <a:rPr lang="es-PA" sz="2000" dirty="0" smtClean="0"/>
              <a:t>máximas alturas son el Volcán Barú con 3.475 m, el cerro Fábrega con 3.375 m, el </a:t>
            </a:r>
            <a:r>
              <a:rPr lang="es-PA" sz="2000" dirty="0" err="1" smtClean="0"/>
              <a:t>Itamut</a:t>
            </a:r>
            <a:r>
              <a:rPr lang="es-PA" sz="2000" dirty="0" smtClean="0"/>
              <a:t> con 3.280 m y el Echandi con 3.163 m. </a:t>
            </a:r>
            <a:endParaRPr lang="es-PA" sz="2000" dirty="0" smtClean="0"/>
          </a:p>
          <a:p>
            <a:pPr algn="just">
              <a:buNone/>
            </a:pPr>
            <a:endParaRPr lang="es-PA" sz="2000" dirty="0" smtClean="0"/>
          </a:p>
          <a:p>
            <a:pPr algn="just"/>
            <a:r>
              <a:rPr lang="es-PA" sz="2000" dirty="0" smtClean="0"/>
              <a:t>Sus islas principales son Coiba con 493 km², Del Rey con 234 km² y </a:t>
            </a:r>
            <a:r>
              <a:rPr lang="es-PA" sz="2000" dirty="0" err="1" smtClean="0"/>
              <a:t>Cebaco</a:t>
            </a:r>
            <a:r>
              <a:rPr lang="es-PA" sz="2000" dirty="0" smtClean="0"/>
              <a:t> con 80 km².</a:t>
            </a:r>
          </a:p>
          <a:p>
            <a:pPr algn="just"/>
            <a:endParaRPr lang="es-PA" sz="2000" dirty="0" smtClean="0"/>
          </a:p>
          <a:p>
            <a:endParaRPr lang="es-P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6800"/>
          <a:stretch>
            <a:fillRect/>
          </a:stretch>
        </p:blipFill>
        <p:spPr bwMode="auto">
          <a:xfrm>
            <a:off x="5724128" y="1772816"/>
            <a:ext cx="28575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13021" r="18750" b="15424"/>
          <a:stretch>
            <a:fillRect/>
          </a:stretch>
        </p:blipFill>
        <p:spPr bwMode="auto">
          <a:xfrm>
            <a:off x="1187624" y="4149080"/>
            <a:ext cx="316835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t="26460" r="3251" b="3611"/>
          <a:stretch>
            <a:fillRect/>
          </a:stretch>
        </p:blipFill>
        <p:spPr bwMode="auto">
          <a:xfrm>
            <a:off x="5076056" y="4005064"/>
            <a:ext cx="284528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ÁREAS TURÍSTICAS</a:t>
            </a:r>
            <a:endParaRPr lang="es-P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3645024"/>
            <a:ext cx="2880320" cy="432048"/>
          </a:xfrm>
        </p:spPr>
        <p:txBody>
          <a:bodyPr>
            <a:normAutofit/>
          </a:bodyPr>
          <a:lstStyle/>
          <a:p>
            <a:pPr marL="177800" indent="-177800" algn="just">
              <a:buNone/>
            </a:pPr>
            <a:r>
              <a:rPr lang="es-PA" sz="1600" b="1" i="1" u="sng" dirty="0" smtClean="0"/>
              <a:t>Parque Nacional Volcán Barú</a:t>
            </a:r>
            <a:r>
              <a:rPr lang="es-PA" sz="1600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3793"/>
          <a:stretch>
            <a:fillRect/>
          </a:stretch>
        </p:blipFill>
        <p:spPr bwMode="auto">
          <a:xfrm>
            <a:off x="899592" y="1772816"/>
            <a:ext cx="2814329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5509309" y="3789040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/>
            <a:r>
              <a:rPr lang="es-PA" sz="1600" b="1" i="1" u="sng" dirty="0" smtClean="0"/>
              <a:t>Zona Libre de Colon</a:t>
            </a:r>
            <a:endParaRPr lang="es-PA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898387" y="6258798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/>
            <a:r>
              <a:rPr lang="es-PA" sz="1600" b="1" i="1" u="sng" dirty="0" smtClean="0"/>
              <a:t>Las Ruinas de Panamá la Vieja</a:t>
            </a:r>
            <a:endParaRPr lang="es-PA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6010955" y="6258798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/>
            <a:r>
              <a:rPr lang="es-PA" sz="1600" b="1" i="1" u="sng" dirty="0" smtClean="0"/>
              <a:t>Isla Colon</a:t>
            </a:r>
            <a:endParaRPr lang="es-PA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769" y="1772816"/>
            <a:ext cx="286180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395" y="4386590"/>
            <a:ext cx="2706588" cy="179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2843" y="4386590"/>
            <a:ext cx="2953533" cy="180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ÁREAS TURÍSTICAS</a:t>
            </a:r>
            <a:endParaRPr lang="es-P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971600" y="3645024"/>
            <a:ext cx="2880320" cy="432048"/>
          </a:xfrm>
        </p:spPr>
        <p:txBody>
          <a:bodyPr>
            <a:normAutofit/>
          </a:bodyPr>
          <a:lstStyle/>
          <a:p>
            <a:pPr marL="177800" indent="-177800" algn="ctr">
              <a:buNone/>
            </a:pPr>
            <a:r>
              <a:rPr lang="es-PA" sz="1600" b="1" i="1" u="sng" dirty="0" smtClean="0"/>
              <a:t>Fuerte San Lorenzo</a:t>
            </a:r>
            <a:endParaRPr lang="es-PA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5652120" y="3789040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/>
            <a:r>
              <a:rPr lang="es-PA" sz="1600" b="1" i="1" u="sng" dirty="0" smtClean="0"/>
              <a:t>Isla Coiba</a:t>
            </a:r>
            <a:endParaRPr lang="es-PA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827584" y="6258798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/>
            <a:r>
              <a:rPr lang="es-PA" sz="1600" b="1" i="1" u="sng" dirty="0" smtClean="0"/>
              <a:t>Portobelo</a:t>
            </a:r>
            <a:endParaRPr lang="es-PA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6010955" y="6258798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/>
            <a:r>
              <a:rPr lang="es-PA" sz="1600" b="1" i="1" u="sng" dirty="0" smtClean="0"/>
              <a:t>Isla Grande</a:t>
            </a:r>
            <a:endParaRPr lang="es-P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259228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93096"/>
            <a:ext cx="247650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2835792" cy="1887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 t="23261" b="15678"/>
          <a:stretch>
            <a:fillRect/>
          </a:stretch>
        </p:blipFill>
        <p:spPr bwMode="auto">
          <a:xfrm>
            <a:off x="5508104" y="4293096"/>
            <a:ext cx="228781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CONCLUSIÓN</a:t>
            </a:r>
            <a:endParaRPr lang="es-P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58559"/>
            <a:ext cx="8208912" cy="49387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A" sz="2000" dirty="0" smtClean="0"/>
              <a:t>Tendencias </a:t>
            </a:r>
            <a:r>
              <a:rPr lang="es-PA" sz="2000" dirty="0" smtClean="0"/>
              <a:t>mundiales, afirman que en Panamá los turistas y científicos son atraídos a nuevos destinos en busca de conocimientos y convivencia con la </a:t>
            </a:r>
            <a:r>
              <a:rPr lang="es-PA" sz="2000" dirty="0" smtClean="0"/>
              <a:t>naturaleza. </a:t>
            </a:r>
          </a:p>
          <a:p>
            <a:pPr marL="0" indent="0" algn="just">
              <a:buNone/>
            </a:pPr>
            <a:endParaRPr lang="es-PA" sz="1100" dirty="0" smtClean="0"/>
          </a:p>
          <a:p>
            <a:pPr marL="0" indent="0" algn="just">
              <a:buNone/>
            </a:pPr>
            <a:r>
              <a:rPr lang="es-PA" sz="2000" dirty="0" smtClean="0"/>
              <a:t>Las ventajas </a:t>
            </a:r>
            <a:r>
              <a:rPr lang="es-PA" sz="2000" dirty="0" smtClean="0"/>
              <a:t>de </a:t>
            </a:r>
            <a:r>
              <a:rPr lang="es-PA" sz="2000" dirty="0" smtClean="0"/>
              <a:t>Panamá como destino turístico </a:t>
            </a:r>
            <a:r>
              <a:rPr lang="es-PA" sz="2000" dirty="0" smtClean="0"/>
              <a:t>son</a:t>
            </a:r>
            <a:r>
              <a:rPr lang="es-PA" sz="2000" dirty="0" smtClean="0"/>
              <a:t>: </a:t>
            </a:r>
            <a:endParaRPr lang="es-PA" sz="2000" dirty="0" smtClean="0"/>
          </a:p>
          <a:p>
            <a:pPr marL="180975" indent="-180975" algn="just"/>
            <a:r>
              <a:rPr lang="es-PA" sz="2000" dirty="0" smtClean="0"/>
              <a:t>el </a:t>
            </a:r>
            <a:r>
              <a:rPr lang="es-PA" sz="2000" dirty="0" smtClean="0"/>
              <a:t>desarrollo y facilidades de la moderna </a:t>
            </a:r>
            <a:r>
              <a:rPr lang="es-PA" sz="2000" dirty="0" smtClean="0"/>
              <a:t>ciudad, </a:t>
            </a:r>
          </a:p>
          <a:p>
            <a:pPr marL="180975" indent="-180975" algn="just"/>
            <a:r>
              <a:rPr lang="es-PA" sz="2000" dirty="0" smtClean="0"/>
              <a:t>infraestructura </a:t>
            </a:r>
            <a:r>
              <a:rPr lang="es-PA" sz="2000" dirty="0" smtClean="0"/>
              <a:t>en carreteras </a:t>
            </a:r>
            <a:r>
              <a:rPr lang="es-PA" sz="2000" dirty="0" smtClean="0"/>
              <a:t>y obras, y tecnología en telecomunicaciones, </a:t>
            </a:r>
          </a:p>
          <a:p>
            <a:pPr marL="180975" indent="-180975" algn="just"/>
            <a:r>
              <a:rPr lang="es-PA" sz="2000" dirty="0" smtClean="0"/>
              <a:t>abundancia </a:t>
            </a:r>
            <a:r>
              <a:rPr lang="es-PA" sz="2000" dirty="0" smtClean="0"/>
              <a:t>de biodiversidad de Centro y Sur América, </a:t>
            </a:r>
            <a:endParaRPr lang="es-PA" sz="2000" dirty="0" smtClean="0"/>
          </a:p>
          <a:p>
            <a:pPr marL="180975" indent="-180975" algn="just"/>
            <a:r>
              <a:rPr lang="es-PA" sz="2000" dirty="0" smtClean="0"/>
              <a:t>riqueza </a:t>
            </a:r>
            <a:r>
              <a:rPr lang="es-PA" sz="2000" dirty="0" smtClean="0"/>
              <a:t>multicultural, </a:t>
            </a:r>
            <a:endParaRPr lang="es-PA" sz="2000" dirty="0" smtClean="0"/>
          </a:p>
          <a:p>
            <a:pPr marL="180975" indent="-180975" algn="just"/>
            <a:r>
              <a:rPr lang="es-PA" sz="2000" dirty="0" smtClean="0"/>
              <a:t>economía </a:t>
            </a:r>
            <a:r>
              <a:rPr lang="es-PA" sz="2000" dirty="0" smtClean="0"/>
              <a:t>dolarizada </a:t>
            </a:r>
            <a:endParaRPr lang="es-PA" sz="2000" dirty="0" smtClean="0"/>
          </a:p>
          <a:p>
            <a:pPr marL="180975" indent="-180975" algn="just"/>
            <a:r>
              <a:rPr lang="es-PA" sz="2000" dirty="0" smtClean="0"/>
              <a:t>modernos </a:t>
            </a:r>
            <a:r>
              <a:rPr lang="es-PA" sz="2000" dirty="0" smtClean="0"/>
              <a:t>puertos de cruceros</a:t>
            </a:r>
            <a:r>
              <a:rPr lang="es-PA" sz="2000" dirty="0" smtClean="0"/>
              <a:t>,</a:t>
            </a:r>
          </a:p>
          <a:p>
            <a:pPr marL="180975" indent="-180975" algn="just"/>
            <a:r>
              <a:rPr lang="es-PA" sz="2000" dirty="0" smtClean="0"/>
              <a:t> </a:t>
            </a:r>
            <a:r>
              <a:rPr lang="es-PA" sz="2000" dirty="0" smtClean="0"/>
              <a:t>y seguridad social y política. </a:t>
            </a:r>
            <a:endParaRPr lang="es-PA" sz="2000" dirty="0" smtClean="0"/>
          </a:p>
          <a:p>
            <a:pPr marL="0" indent="0" algn="just">
              <a:buNone/>
            </a:pPr>
            <a:endParaRPr lang="es-PA" sz="1100" dirty="0" smtClean="0"/>
          </a:p>
          <a:p>
            <a:pPr marL="0" indent="0" algn="just">
              <a:buNone/>
            </a:pPr>
            <a:r>
              <a:rPr lang="es-PA" sz="2000" dirty="0" smtClean="0"/>
              <a:t>Panamá </a:t>
            </a:r>
            <a:r>
              <a:rPr lang="es-PA" sz="2000" dirty="0" smtClean="0"/>
              <a:t>podría convertirse en el mayor receptor de turistas del Istmo Centroamericano, si se desarrollaran sus potenciales turísticos y se promocionan adecuadamente</a:t>
            </a:r>
            <a:r>
              <a:rPr lang="es-PA" sz="2000" dirty="0" smtClean="0"/>
              <a:t>.</a:t>
            </a:r>
            <a:endParaRPr lang="es-PA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Personalizado 29">
      <a:dk1>
        <a:srgbClr val="141415"/>
      </a:dk1>
      <a:lt1>
        <a:srgbClr val="5CC2EB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298</Words>
  <Application>Microsoft Office PowerPoint</Application>
  <PresentationFormat>Presentación en pantalla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Módulo</vt:lpstr>
      <vt:lpstr> UNIVERSIDAD SANTA MARIA LA ANTIGUA ADMINISTRACIÓN DE EMPRESA TURÍSTICA GEOGRAFÍA TURÍSTICA      TEMA LA PROVINCIA DE PANAMÁ     HECHO POR AYLIN ARROSTI     CÉDULA 3-729-446     PROFESOR PEDRO HERRERA     FECHA DE ENTREGA 23 DE JUNIO DE 2011</vt:lpstr>
      <vt:lpstr>PROVINCIA DE PANAMÁ DATOS GENERALES</vt:lpstr>
      <vt:lpstr>PROVINCIA DE PANAMÁ DATOS GENERALES</vt:lpstr>
      <vt:lpstr>PROVINCIA DE PANAMÁ DATOS GENERALES</vt:lpstr>
      <vt:lpstr>ÁREAS TURÍSTICAS</vt:lpstr>
      <vt:lpstr>ÁREAS TURÍSTICAS</vt:lpstr>
      <vt:lpstr>CONCLUSIÓN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10</cp:revision>
  <dcterms:created xsi:type="dcterms:W3CDTF">2011-06-20T18:29:21Z</dcterms:created>
  <dcterms:modified xsi:type="dcterms:W3CDTF">2011-06-20T20:25:36Z</dcterms:modified>
</cp:coreProperties>
</file>