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9FD1-D779-4967-A8BD-2C65671AAA33}" type="datetimeFigureOut">
              <a:rPr lang="es-MX" smtClean="0"/>
              <a:pPr/>
              <a:t>3/25/14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ED5F-608F-40F4-95F4-B57AEFC6E54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9FD1-D779-4967-A8BD-2C65671AAA33}" type="datetimeFigureOut">
              <a:rPr lang="es-MX" smtClean="0"/>
              <a:pPr/>
              <a:t>3/25/14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ED5F-608F-40F4-95F4-B57AEFC6E54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9FD1-D779-4967-A8BD-2C65671AAA33}" type="datetimeFigureOut">
              <a:rPr lang="es-MX" smtClean="0"/>
              <a:pPr/>
              <a:t>3/25/14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ED5F-608F-40F4-95F4-B57AEFC6E54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9FD1-D779-4967-A8BD-2C65671AAA33}" type="datetimeFigureOut">
              <a:rPr lang="es-MX" smtClean="0"/>
              <a:pPr/>
              <a:t>3/25/14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ED5F-608F-40F4-95F4-B57AEFC6E54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9FD1-D779-4967-A8BD-2C65671AAA33}" type="datetimeFigureOut">
              <a:rPr lang="es-MX" smtClean="0"/>
              <a:pPr/>
              <a:t>3/25/14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ED5F-608F-40F4-95F4-B57AEFC6E54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9FD1-D779-4967-A8BD-2C65671AAA33}" type="datetimeFigureOut">
              <a:rPr lang="es-MX" smtClean="0"/>
              <a:pPr/>
              <a:t>3/25/14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ED5F-608F-40F4-95F4-B57AEFC6E54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9FD1-D779-4967-A8BD-2C65671AAA33}" type="datetimeFigureOut">
              <a:rPr lang="es-MX" smtClean="0"/>
              <a:pPr/>
              <a:t>3/25/14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ED5F-608F-40F4-95F4-B57AEFC6E54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9FD1-D779-4967-A8BD-2C65671AAA33}" type="datetimeFigureOut">
              <a:rPr lang="es-MX" smtClean="0"/>
              <a:pPr/>
              <a:t>3/25/14</a:t>
            </a:fld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4AED5F-608F-40F4-95F4-B57AEFC6E54C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9FD1-D779-4967-A8BD-2C65671AAA33}" type="datetimeFigureOut">
              <a:rPr lang="es-MX" smtClean="0"/>
              <a:pPr/>
              <a:t>3/25/14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ED5F-608F-40F4-95F4-B57AEFC6E54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9FD1-D779-4967-A8BD-2C65671AAA33}" type="datetimeFigureOut">
              <a:rPr lang="es-MX" smtClean="0"/>
              <a:pPr/>
              <a:t>3/25/14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54AED5F-608F-40F4-95F4-B57AEFC6E54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13E9FD1-D779-4967-A8BD-2C65671AAA33}" type="datetimeFigureOut">
              <a:rPr lang="es-MX" smtClean="0"/>
              <a:pPr/>
              <a:t>3/25/14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ED5F-608F-40F4-95F4-B57AEFC6E54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3E9FD1-D779-4967-A8BD-2C65671AAA33}" type="datetimeFigureOut">
              <a:rPr lang="es-MX" smtClean="0"/>
              <a:pPr/>
              <a:t>3/25/14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54AED5F-608F-40F4-95F4-B57AEFC6E54C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0070C0">
                <a:tint val="45000"/>
                <a:satMod val="400000"/>
              </a:srgbClr>
            </a:duotone>
          </a:blip>
          <a:srcRect l="10626" t="6313" r="8263" b="692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476672"/>
            <a:ext cx="7772400" cy="331236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MX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ENFOQUE PARA LA INFORMACIÓN DE TECNOLOGÍA DE INFORMACIÓN</a:t>
            </a: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8776" y="1133872"/>
            <a:ext cx="7467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MX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INTRODUCCIÓN</a:t>
            </a:r>
            <a:endParaRPr lang="es-MX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2636912"/>
            <a:ext cx="6264696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200" dirty="0" smtClean="0"/>
              <a:t>Este trabajo observaran algunos aspectos que me llamaron la atención tales como el ciclo de vida de los sistemas de información; las variables en el proceso de desarrollo de sistema sobretodo de </a:t>
            </a:r>
            <a:r>
              <a:rPr lang="es-MX" sz="2200" dirty="0" err="1" smtClean="0"/>
              <a:t>outsourcing</a:t>
            </a:r>
            <a:r>
              <a:rPr lang="es-MX" sz="2200" dirty="0" smtClean="0"/>
              <a:t>, sus ventajas y desventajas. </a:t>
            </a:r>
            <a:endParaRPr lang="es-MX" sz="2200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MX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CICLO DE VIDA DE LOS SISTEMAS DE INFORMACIÓN</a:t>
            </a:r>
            <a:endParaRPr lang="es-MX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700808"/>
            <a:ext cx="8352928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El Ciclo de vida de los sistemas de información son:</a:t>
            </a:r>
          </a:p>
          <a:p>
            <a:pPr marL="355600" indent="-355600" algn="just">
              <a:tabLst>
                <a:tab pos="355600" algn="l"/>
              </a:tabLst>
            </a:pPr>
            <a:r>
              <a:rPr lang="es-MX" sz="2000" b="1" u="sng" dirty="0" smtClean="0"/>
              <a:t>Nacimiento</a:t>
            </a:r>
            <a:r>
              <a:rPr lang="es-MX" sz="2000" dirty="0" smtClean="0"/>
              <a:t>: inicia con el surgimiento de una necesidad. Se realiza un estudio de factibilidad</a:t>
            </a:r>
          </a:p>
          <a:p>
            <a:pPr marL="355600" indent="-355600" algn="just">
              <a:tabLst>
                <a:tab pos="355600" algn="l"/>
              </a:tabLst>
            </a:pPr>
            <a:endParaRPr lang="es-MX" sz="1400" dirty="0" smtClean="0"/>
          </a:p>
          <a:p>
            <a:pPr marL="355600" indent="-355600" algn="just">
              <a:tabLst>
                <a:tab pos="355600" algn="l"/>
              </a:tabLst>
            </a:pPr>
            <a:r>
              <a:rPr lang="es-MX" sz="2000" b="1" u="sng" dirty="0" smtClean="0"/>
              <a:t>Desarrollo</a:t>
            </a:r>
            <a:r>
              <a:rPr lang="es-MX" sz="2000" dirty="0" smtClean="0"/>
              <a:t>: se analizan los requerimientos y se elabora un diseño para el desarrollo.</a:t>
            </a:r>
          </a:p>
          <a:p>
            <a:pPr marL="355600" indent="-355600" algn="just">
              <a:tabLst>
                <a:tab pos="355600" algn="l"/>
              </a:tabLst>
            </a:pPr>
            <a:endParaRPr lang="es-MX" sz="1400" dirty="0" smtClean="0"/>
          </a:p>
          <a:p>
            <a:pPr marL="355600" indent="-355600" algn="just">
              <a:tabLst>
                <a:tab pos="355600" algn="l"/>
              </a:tabLst>
            </a:pPr>
            <a:r>
              <a:rPr lang="es-MX" sz="2000" b="1" u="sng" dirty="0" smtClean="0"/>
              <a:t>Operación</a:t>
            </a:r>
            <a:r>
              <a:rPr lang="es-MX" sz="2000" dirty="0" smtClean="0"/>
              <a:t>: el sistema está terminado y se introduce datos de la operación de la empresa</a:t>
            </a:r>
          </a:p>
          <a:p>
            <a:pPr marL="355600" indent="-355600" algn="just">
              <a:tabLst>
                <a:tab pos="355600" algn="l"/>
              </a:tabLst>
            </a:pPr>
            <a:endParaRPr lang="es-MX" sz="1400" dirty="0" smtClean="0"/>
          </a:p>
          <a:p>
            <a:pPr marL="355600" indent="-355600" algn="just">
              <a:tabLst>
                <a:tab pos="355600" algn="l"/>
              </a:tabLst>
            </a:pPr>
            <a:r>
              <a:rPr lang="es-MX" sz="2000" b="1" u="sng" dirty="0" smtClean="0"/>
              <a:t>Mantenimiento</a:t>
            </a:r>
            <a:r>
              <a:rPr lang="es-MX" sz="2000" dirty="0" smtClean="0"/>
              <a:t>: corrige los errores que se detectan en los programas</a:t>
            </a:r>
          </a:p>
          <a:p>
            <a:pPr marL="355600" indent="-355600" algn="just">
              <a:tabLst>
                <a:tab pos="355600" algn="l"/>
              </a:tabLst>
            </a:pPr>
            <a:endParaRPr lang="es-MX" sz="1400" dirty="0" smtClean="0"/>
          </a:p>
          <a:p>
            <a:pPr marL="355600" indent="-355600" algn="just">
              <a:tabLst>
                <a:tab pos="355600" algn="l"/>
              </a:tabLst>
            </a:pPr>
            <a:r>
              <a:rPr lang="es-MX" sz="2000" b="1" u="sng" dirty="0" smtClean="0"/>
              <a:t>Muerte</a:t>
            </a:r>
            <a:r>
              <a:rPr lang="es-MX" sz="2000" dirty="0" smtClean="0"/>
              <a:t>: cuando deja de ser necesario o debe reemplazarse con otro.</a:t>
            </a:r>
            <a:endParaRPr lang="es-MX" sz="2000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147248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MX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VARIABLES DETERMINANTES EN EL PROCESO DE DESARROLLO DE SISTEMAS</a:t>
            </a:r>
            <a:endParaRPr lang="es-MX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820687"/>
          </a:xfrm>
        </p:spPr>
        <p:txBody>
          <a:bodyPr/>
          <a:lstStyle/>
          <a:p>
            <a:pPr marL="0" indent="0" algn="just">
              <a:buNone/>
            </a:pPr>
            <a:r>
              <a:rPr lang="es-MX" sz="2000" dirty="0" smtClean="0"/>
              <a:t>Las variables que influyen en el sistema de información se pueden mencionar: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grpSp>
        <p:nvGrpSpPr>
          <p:cNvPr id="20" name="19 Grupo"/>
          <p:cNvGrpSpPr/>
          <p:nvPr/>
        </p:nvGrpSpPr>
        <p:grpSpPr>
          <a:xfrm>
            <a:off x="1115616" y="2204864"/>
            <a:ext cx="6408712" cy="4464496"/>
            <a:chOff x="1115616" y="2204864"/>
            <a:chExt cx="6408712" cy="4464496"/>
          </a:xfrm>
        </p:grpSpPr>
        <p:sp>
          <p:nvSpPr>
            <p:cNvPr id="5" name="4 Elipse"/>
            <p:cNvSpPr/>
            <p:nvPr/>
          </p:nvSpPr>
          <p:spPr>
            <a:xfrm>
              <a:off x="1115616" y="2204864"/>
              <a:ext cx="6408712" cy="44644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7" name="6 Conector recto"/>
            <p:cNvCxnSpPr>
              <a:stCxn id="5" idx="0"/>
              <a:endCxn id="5" idx="4"/>
            </p:cNvCxnSpPr>
            <p:nvPr/>
          </p:nvCxnSpPr>
          <p:spPr>
            <a:xfrm rot="16200000" flipH="1">
              <a:off x="2087724" y="4437112"/>
              <a:ext cx="446449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>
              <a:stCxn id="5" idx="2"/>
              <a:endCxn id="5" idx="6"/>
            </p:cNvCxnSpPr>
            <p:nvPr/>
          </p:nvCxnSpPr>
          <p:spPr>
            <a:xfrm rot="10800000" flipH="1">
              <a:off x="1115616" y="4437112"/>
              <a:ext cx="640871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CuadroTexto"/>
            <p:cNvSpPr txBox="1"/>
            <p:nvPr/>
          </p:nvSpPr>
          <p:spPr>
            <a:xfrm>
              <a:off x="2051720" y="2887776"/>
              <a:ext cx="216024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 smtClean="0"/>
                <a:t>Calidad</a:t>
              </a:r>
            </a:p>
            <a:p>
              <a:pPr algn="just"/>
              <a:r>
                <a:rPr lang="es-MX" dirty="0" smtClean="0"/>
                <a:t>Un sistema de buena calidad tiene alta duración</a:t>
              </a:r>
            </a:p>
            <a:p>
              <a:endParaRPr lang="es-MX" dirty="0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4427984" y="2948751"/>
              <a:ext cx="26642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 smtClean="0"/>
                <a:t>Especificaciones      de usuario</a:t>
              </a:r>
            </a:p>
            <a:p>
              <a:r>
                <a:rPr lang="es-MX" dirty="0" smtClean="0"/>
                <a:t>Debe cumplir con todas las especificaciones </a:t>
              </a:r>
              <a:endParaRPr lang="es-MX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1763688" y="4437112"/>
              <a:ext cx="259228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 smtClean="0"/>
                <a:t>Recursos (personas  y dinero)</a:t>
              </a:r>
            </a:p>
            <a:p>
              <a:r>
                <a:rPr lang="es-MX" dirty="0" smtClean="0"/>
                <a:t>Son las personas el proceso de desarrollo</a:t>
              </a:r>
            </a:p>
            <a:p>
              <a:endParaRPr lang="es-MX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4427984" y="4509120"/>
              <a:ext cx="237626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 smtClean="0"/>
                <a:t>Tiempo</a:t>
              </a:r>
            </a:p>
            <a:p>
              <a:r>
                <a:rPr lang="es-MX" dirty="0" smtClean="0"/>
                <a:t>Implica la duración de todo proceso de desarrollo</a:t>
              </a:r>
            </a:p>
            <a:p>
              <a:endParaRPr lang="es-MX" dirty="0"/>
            </a:p>
          </p:txBody>
        </p:sp>
      </p:grp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MX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OUTSOURCING</a:t>
            </a:r>
            <a:endParaRPr lang="es-MX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968552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Consiste en contratar en forma externa algunos o todos los servicios que proporciona un departamento de sistema de información. </a:t>
            </a:r>
          </a:p>
          <a:p>
            <a:pPr algn="just"/>
            <a:r>
              <a:rPr lang="es-MX" sz="2000" dirty="0" err="1" smtClean="0"/>
              <a:t>Outsourcing</a:t>
            </a:r>
            <a:r>
              <a:rPr lang="es-MX" sz="2000" dirty="0" smtClean="0"/>
              <a:t> es un concepto relativamente nuevo, ya que en 1989 Kodak firmó un convenio con IBM para subcontratar servicios de informática. </a:t>
            </a:r>
          </a:p>
          <a:p>
            <a:pPr algn="just">
              <a:buNone/>
            </a:pPr>
            <a:endParaRPr lang="es-MX" sz="2000" dirty="0" smtClean="0"/>
          </a:p>
          <a:p>
            <a:pPr algn="just">
              <a:buNone/>
            </a:pPr>
            <a:r>
              <a:rPr lang="es-MX" sz="2000" dirty="0" smtClean="0"/>
              <a:t>Ejemplos de </a:t>
            </a:r>
            <a:r>
              <a:rPr lang="es-MX" sz="2000" dirty="0" err="1" smtClean="0"/>
              <a:t>outsourcing</a:t>
            </a:r>
            <a:r>
              <a:rPr lang="es-MX" sz="2000" dirty="0" smtClean="0"/>
              <a:t> son:</a:t>
            </a:r>
          </a:p>
          <a:p>
            <a:pPr algn="just"/>
            <a:r>
              <a:rPr lang="es-MX" sz="2000" dirty="0" smtClean="0"/>
              <a:t>Desarrollo de aplicaciones y su mantenimiento</a:t>
            </a:r>
          </a:p>
          <a:p>
            <a:pPr algn="just"/>
            <a:r>
              <a:rPr lang="es-MX" sz="2000" dirty="0" smtClean="0"/>
              <a:t>Compra de hardware y mantenimiento</a:t>
            </a:r>
          </a:p>
          <a:p>
            <a:pPr algn="just"/>
            <a:r>
              <a:rPr lang="es-MX" sz="2000" dirty="0" smtClean="0"/>
              <a:t>Instalaciones de telecomunicaciones y redes</a:t>
            </a:r>
          </a:p>
          <a:p>
            <a:pPr algn="just"/>
            <a:r>
              <a:rPr lang="es-MX" sz="2000" dirty="0" smtClean="0"/>
              <a:t>Servicios de ayuda técnica</a:t>
            </a:r>
          </a:p>
          <a:p>
            <a:pPr algn="just"/>
            <a:r>
              <a:rPr lang="es-MX" sz="2000" dirty="0" smtClean="0"/>
              <a:t>Diseño y mantenimiento de página en Web</a:t>
            </a:r>
          </a:p>
          <a:p>
            <a:pPr algn="just"/>
            <a:r>
              <a:rPr lang="es-MX" sz="2000" dirty="0" smtClean="0"/>
              <a:t>Entrenamiento de personal</a:t>
            </a:r>
          </a:p>
          <a:p>
            <a:pPr algn="just"/>
            <a:endParaRPr lang="es-MX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005064"/>
            <a:ext cx="258241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MX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VENTAJAS Y DESVENTAJAS</a:t>
            </a:r>
            <a:endParaRPr lang="es-MX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6059016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MX" sz="2000" dirty="0" smtClean="0"/>
              <a:t>Las ventajas:</a:t>
            </a:r>
          </a:p>
          <a:p>
            <a:r>
              <a:rPr lang="es-MX" sz="2000" dirty="0" smtClean="0"/>
              <a:t>Ahorro en costos</a:t>
            </a:r>
          </a:p>
          <a:p>
            <a:r>
              <a:rPr lang="es-MX" sz="2000" dirty="0" smtClean="0"/>
              <a:t>Mayor liquidez</a:t>
            </a:r>
          </a:p>
          <a:p>
            <a:r>
              <a:rPr lang="es-MX" sz="2000" dirty="0" smtClean="0"/>
              <a:t>Decremento de los gastos de depreciación</a:t>
            </a:r>
          </a:p>
          <a:p>
            <a:r>
              <a:rPr lang="es-MX" sz="2000" dirty="0" smtClean="0"/>
              <a:t>Proporciona acceso a los avances tecnológicos sin inversión capital</a:t>
            </a:r>
          </a:p>
          <a:p>
            <a:pPr>
              <a:buNone/>
            </a:pPr>
            <a:endParaRPr lang="es-MX" sz="2000" dirty="0" smtClean="0"/>
          </a:p>
          <a:p>
            <a:pPr>
              <a:buNone/>
            </a:pPr>
            <a:r>
              <a:rPr lang="es-MX" sz="2000" dirty="0" smtClean="0"/>
              <a:t>Las desventajas:</a:t>
            </a:r>
          </a:p>
          <a:p>
            <a:r>
              <a:rPr lang="es-MX" sz="2000" dirty="0" smtClean="0"/>
              <a:t>Pérdida de control sobre el proceso desarrollado</a:t>
            </a:r>
          </a:p>
          <a:p>
            <a:r>
              <a:rPr lang="es-MX" sz="2000" dirty="0" smtClean="0"/>
              <a:t>Costos por cambio o conversión a nuevas tecnologías</a:t>
            </a:r>
          </a:p>
          <a:p>
            <a:r>
              <a:rPr lang="es-MX" sz="2000" dirty="0" smtClean="0"/>
              <a:t>Pérdida de empleados experimentados</a:t>
            </a:r>
          </a:p>
          <a:p>
            <a:r>
              <a:rPr lang="es-MX" sz="2000" dirty="0" smtClean="0"/>
              <a:t>Riesgo de perder ventajas competitivas</a:t>
            </a:r>
          </a:p>
          <a:p>
            <a:endParaRPr lang="es-MX" sz="2000" dirty="0" smtClean="0"/>
          </a:p>
          <a:p>
            <a:endParaRPr lang="es-MX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645024"/>
            <a:ext cx="223224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POR SU ATENCIÓN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5400" b="1" dirty="0" smtClean="0"/>
              <a:t>MUCHAS GRACIAS</a:t>
            </a:r>
            <a:endParaRPr lang="es-MX" sz="5400" b="1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161</TotalTime>
  <Words>338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Técnico</vt:lpstr>
      <vt:lpstr>PowerPoint Presentation</vt:lpstr>
      <vt:lpstr>INTRODUCCIÓN</vt:lpstr>
      <vt:lpstr>CICLO DE VIDA DE LOS SISTEMAS DE INFORMACIÓN</vt:lpstr>
      <vt:lpstr>VARIABLES DETERMINANTES EN EL PROCESO DE DESARROLLO DE SISTEMAS</vt:lpstr>
      <vt:lpstr>OUTSOURCING</vt:lpstr>
      <vt:lpstr>VENTAJAS Y DESVENTAJAS</vt:lpstr>
      <vt:lpstr>POR SU ATENCIÓN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lab12</dc:creator>
  <cp:lastModifiedBy>Abby Russo</cp:lastModifiedBy>
  <cp:revision>18</cp:revision>
  <dcterms:created xsi:type="dcterms:W3CDTF">2011-11-17T19:35:30Z</dcterms:created>
  <dcterms:modified xsi:type="dcterms:W3CDTF">2014-03-25T05:11:15Z</dcterms:modified>
</cp:coreProperties>
</file>