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57" r:id="rId3"/>
    <p:sldId id="258" r:id="rId4"/>
    <p:sldId id="259" r:id="rId5"/>
    <p:sldId id="261" r:id="rId6"/>
    <p:sldId id="262" r:id="rId7"/>
    <p:sldId id="263" r:id="rId8"/>
    <p:sldId id="264" r:id="rId9"/>
    <p:sldId id="265" r:id="rId10"/>
    <p:sldId id="267" r:id="rId11"/>
    <p:sldId id="266" r:id="rId12"/>
    <p:sldId id="269" r:id="rId13"/>
    <p:sldId id="268" r:id="rId14"/>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20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A"/>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55C6A-735F-4E83-9547-11BD3814482D}" type="datetimeFigureOut">
              <a:rPr lang="es-PA" smtClean="0"/>
              <a:pPr/>
              <a:t>2/16/13</a:t>
            </a:fld>
            <a:endParaRPr lang="es-PA"/>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A"/>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A"/>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B2FB27-4FAF-46A6-B763-0BCAD4968C98}" type="slidenum">
              <a:rPr lang="es-PA" smtClean="0"/>
              <a:pPr/>
              <a:t>‹#›</a:t>
            </a:fld>
            <a:endParaRPr lang="es-PA"/>
          </a:p>
        </p:txBody>
      </p:sp>
    </p:spTree>
    <p:extLst>
      <p:ext uri="{BB962C8B-B14F-4D97-AF65-F5344CB8AC3E}">
        <p14:creationId xmlns:p14="http://schemas.microsoft.com/office/powerpoint/2010/main" val="106136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2/16/13</a:t>
            </a:fld>
            <a:endParaRPr lang="en-US" dirty="0">
              <a:solidFill>
                <a:srgbClr val="FFFFFF"/>
              </a:solidFill>
            </a:endParaRP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44213AF-26F6-41FA-8D85-E2C5388D6E58}" type="datetimeFigureOut">
              <a:rPr lang="en-US" smtClean="0"/>
              <a:pPr/>
              <a:t>2/16/13</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44213AF-26F6-41FA-8D85-E2C5388D6E58}" type="datetimeFigureOut">
              <a:rPr lang="en-US" smtClean="0"/>
              <a:pPr/>
              <a:t>2/16/13</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44213AF-26F6-41FA-8D85-E2C5388D6E58}" type="datetimeFigureOut">
              <a:rPr lang="en-US" smtClean="0"/>
              <a:pPr/>
              <a:t>2/16/13</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44213AF-26F6-41FA-8D85-E2C5388D6E58}" type="datetimeFigureOut">
              <a:rPr lang="en-US" smtClean="0"/>
              <a:pPr/>
              <a:t>2/16/13</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44213AF-26F6-41FA-8D85-E2C5388D6E58}" type="datetimeFigureOut">
              <a:rPr lang="en-US" smtClean="0"/>
              <a:pPr/>
              <a:t>2/16/13</a:t>
            </a:fld>
            <a:endParaRPr lang="en-US"/>
          </a:p>
        </p:txBody>
      </p:sp>
      <p:sp>
        <p:nvSpPr>
          <p:cNvPr id="6" name="5 Marcador de pie de página"/>
          <p:cNvSpPr>
            <a:spLocks noGrp="1"/>
          </p:cNvSpPr>
          <p:nvPr>
            <p:ph type="ftr" sz="quarter" idx="11"/>
          </p:nvPr>
        </p:nvSpPr>
        <p:spPr/>
        <p:txBody>
          <a:bodyPr/>
          <a:lstStyle>
            <a:extLst/>
          </a:lstStyle>
          <a:p>
            <a:endParaRPr kumimoji="0" lang="en-US"/>
          </a:p>
        </p:txBody>
      </p:sp>
      <p:sp>
        <p:nvSpPr>
          <p:cNvPr id="7" name="6 Marcador de número de diapositiva"/>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44213AF-26F6-41FA-8D85-E2C5388D6E58}" type="datetimeFigureOut">
              <a:rPr lang="en-US" smtClean="0"/>
              <a:pPr/>
              <a:t>2/16/13</a:t>
            </a:fld>
            <a:endParaRPr lang="en-US"/>
          </a:p>
        </p:txBody>
      </p:sp>
      <p:sp>
        <p:nvSpPr>
          <p:cNvPr id="8" name="7 Marcador de pie de página"/>
          <p:cNvSpPr>
            <a:spLocks noGrp="1"/>
          </p:cNvSpPr>
          <p:nvPr>
            <p:ph type="ftr" sz="quarter" idx="11"/>
          </p:nvPr>
        </p:nvSpPr>
        <p:spPr/>
        <p:txBody>
          <a:bodyPr/>
          <a:lstStyle>
            <a:extLst/>
          </a:lstStyle>
          <a:p>
            <a:endParaRPr kumimoji="0" lang="en-US"/>
          </a:p>
        </p:txBody>
      </p:sp>
      <p:sp>
        <p:nvSpPr>
          <p:cNvPr id="9" name="8 Marcador de número de diapositiva"/>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544213AF-26F6-41FA-8D85-E2C5388D6E58}" type="datetimeFigureOut">
              <a:rPr lang="en-US" smtClean="0"/>
              <a:pPr/>
              <a:t>2/16/13</a:t>
            </a:fld>
            <a:endParaRPr lang="en-US"/>
          </a:p>
        </p:txBody>
      </p:sp>
      <p:sp>
        <p:nvSpPr>
          <p:cNvPr id="4" name="3 Marcador de pie de página"/>
          <p:cNvSpPr>
            <a:spLocks noGrp="1"/>
          </p:cNvSpPr>
          <p:nvPr>
            <p:ph type="ftr" sz="quarter" idx="11"/>
          </p:nvPr>
        </p:nvSpPr>
        <p:spPr/>
        <p:txBody>
          <a:bodyPr/>
          <a:lstStyle>
            <a:extLst/>
          </a:lstStyle>
          <a:p>
            <a:endParaRPr kumimoji="0" lang="en-US"/>
          </a:p>
        </p:txBody>
      </p:sp>
      <p:sp>
        <p:nvSpPr>
          <p:cNvPr id="5" name="4 Marcador de número de diapositiva"/>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544213AF-26F6-41FA-8D85-E2C5388D6E58}" type="datetimeFigureOut">
              <a:rPr lang="en-US" smtClean="0"/>
              <a:pPr/>
              <a:t>2/16/13</a:t>
            </a:fld>
            <a:endParaRPr lang="en-US"/>
          </a:p>
        </p:txBody>
      </p:sp>
      <p:sp>
        <p:nvSpPr>
          <p:cNvPr id="3" name="2 Marcador de pie de página"/>
          <p:cNvSpPr>
            <a:spLocks noGrp="1"/>
          </p:cNvSpPr>
          <p:nvPr>
            <p:ph type="ftr" sz="quarter" idx="11"/>
          </p:nvPr>
        </p:nvSpPr>
        <p:spPr/>
        <p:txBody>
          <a:bodyPr/>
          <a:lstStyle>
            <a:extLst/>
          </a:lstStyle>
          <a:p>
            <a:endParaRPr kumimoji="0" lang="en-US"/>
          </a:p>
        </p:txBody>
      </p:sp>
      <p:sp>
        <p:nvSpPr>
          <p:cNvPr id="4" name="3 Marcador de número de diapositiva"/>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2/16/13</a:t>
            </a:fld>
            <a:endParaRPr lang="en-US"/>
          </a:p>
        </p:txBody>
      </p:sp>
      <p:sp>
        <p:nvSpPr>
          <p:cNvPr id="6" name="5 Marcador de pie de página"/>
          <p:cNvSpPr>
            <a:spLocks noGrp="1"/>
          </p:cNvSpPr>
          <p:nvPr>
            <p:ph type="ftr" sz="quarter" idx="11"/>
          </p:nvPr>
        </p:nvSpPr>
        <p:spPr/>
        <p:txBody>
          <a:bodyPr/>
          <a:lstStyle>
            <a:extLst/>
          </a:lstStyle>
          <a:p>
            <a:endParaRPr kumimoji="0" lang="en-US"/>
          </a:p>
        </p:txBody>
      </p:sp>
      <p:sp>
        <p:nvSpPr>
          <p:cNvPr id="7" name="6 Marcador de número de diapositiva"/>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2/16/13</a:t>
            </a:fld>
            <a:endParaRPr lang="en-US">
              <a:solidFill>
                <a:schemeClr val="tx1"/>
              </a:solidFill>
            </a:endParaRP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2/16/13</a:t>
            </a:fld>
            <a:endParaRPr lang="en-US" sz="1000" dirty="0">
              <a:solidFill>
                <a:schemeClr val="tx1"/>
              </a:solidFill>
            </a:endParaRPr>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 Id="rId3" Type="http://schemas.openxmlformats.org/officeDocument/2006/relationships/image" Target="http://www.monografias.com/trabajos39/cambio-enfermeria/cam1.gi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efinicionabc.com/wp-content/uploads/hospital-de-dia-g02.jpg"/>
          <p:cNvPicPr>
            <a:picLocks noChangeAspect="1" noChangeArrowheads="1"/>
          </p:cNvPicPr>
          <p:nvPr/>
        </p:nvPicPr>
        <p:blipFill>
          <a:blip r:embed="rId2" cstate="print">
            <a:lum bright="20000" contrast="-20000"/>
          </a:blip>
          <a:srcRect/>
          <a:stretch>
            <a:fillRect/>
          </a:stretch>
        </p:blipFill>
        <p:spPr bwMode="auto">
          <a:xfrm>
            <a:off x="0" y="0"/>
            <a:ext cx="9144000" cy="6858000"/>
          </a:xfrm>
          <a:prstGeom prst="rect">
            <a:avLst/>
          </a:prstGeom>
          <a:noFill/>
        </p:spPr>
      </p:pic>
      <p:sp>
        <p:nvSpPr>
          <p:cNvPr id="6" name="5 Rectángulo"/>
          <p:cNvSpPr/>
          <p:nvPr/>
        </p:nvSpPr>
        <p:spPr>
          <a:xfrm>
            <a:off x="1021911" y="1196752"/>
            <a:ext cx="6954148" cy="110799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6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LOS HOSPITALES</a:t>
            </a:r>
            <a:endParaRPr lang="es-ES"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600" decel="100000"/>
                                        <p:tgtEl>
                                          <p:spTgt spid="6"/>
                                        </p:tgtEl>
                                      </p:cBhvr>
                                    </p:animEffect>
                                    <p:anim calcmode="lin" valueType="num">
                                      <p:cBhvr>
                                        <p:cTn id="8" dur="1600" decel="100000" fill="hold"/>
                                        <p:tgtEl>
                                          <p:spTgt spid="6"/>
                                        </p:tgtEl>
                                        <p:attrNameLst>
                                          <p:attrName>style.rotation</p:attrName>
                                        </p:attrNameLst>
                                      </p:cBhvr>
                                      <p:tavLst>
                                        <p:tav tm="0">
                                          <p:val>
                                            <p:fltVal val="-90"/>
                                          </p:val>
                                        </p:tav>
                                        <p:tav tm="100000">
                                          <p:val>
                                            <p:fltVal val="0"/>
                                          </p:val>
                                        </p:tav>
                                      </p:tavLst>
                                    </p:anim>
                                    <p:anim calcmode="lin" valueType="num">
                                      <p:cBhvr>
                                        <p:cTn id="9" dur="1600" decel="100000" fill="hold"/>
                                        <p:tgtEl>
                                          <p:spTgt spid="6"/>
                                        </p:tgtEl>
                                        <p:attrNameLst>
                                          <p:attrName>ppt_x</p:attrName>
                                        </p:attrNameLst>
                                      </p:cBhvr>
                                      <p:tavLst>
                                        <p:tav tm="0">
                                          <p:val>
                                            <p:strVal val="#ppt_x+0.4"/>
                                          </p:val>
                                        </p:tav>
                                        <p:tav tm="100000">
                                          <p:val>
                                            <p:strVal val="#ppt_x-0.05"/>
                                          </p:val>
                                        </p:tav>
                                      </p:tavLst>
                                    </p:anim>
                                    <p:anim calcmode="lin" valueType="num">
                                      <p:cBhvr>
                                        <p:cTn id="10" dur="1600" decel="100000" fill="hold"/>
                                        <p:tgtEl>
                                          <p:spTgt spid="6"/>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6"/>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772816"/>
            <a:ext cx="4906888" cy="4234475"/>
          </a:xfrm>
        </p:spPr>
        <p:txBody>
          <a:bodyPr/>
          <a:lstStyle/>
          <a:p>
            <a:pPr>
              <a:buNone/>
            </a:pPr>
            <a:r>
              <a:rPr lang="es-ES_tradnl" sz="1600" dirty="0" smtClean="0"/>
              <a:t>Las funciones administrativas se clasifican en:</a:t>
            </a:r>
          </a:p>
          <a:p>
            <a:pPr>
              <a:buNone/>
            </a:pPr>
            <a:endParaRPr lang="es-PA" sz="1600" dirty="0" smtClean="0"/>
          </a:p>
          <a:p>
            <a:pPr lvl="0"/>
            <a:r>
              <a:rPr lang="es-ES_tradnl" sz="1600" dirty="0" smtClean="0"/>
              <a:t>Funciones administrativas dirigidas al personal,</a:t>
            </a:r>
          </a:p>
          <a:p>
            <a:pPr lvl="0">
              <a:buNone/>
            </a:pPr>
            <a:endParaRPr lang="es-PA" sz="1600" dirty="0" smtClean="0"/>
          </a:p>
          <a:p>
            <a:pPr lvl="0"/>
            <a:r>
              <a:rPr lang="es-ES_tradnl" sz="1600" dirty="0" smtClean="0"/>
              <a:t>Funciones administrativas dirigidas al paciente, y</a:t>
            </a:r>
          </a:p>
          <a:p>
            <a:pPr lvl="0">
              <a:buNone/>
            </a:pPr>
            <a:endParaRPr lang="es-PA" sz="1600" dirty="0" smtClean="0"/>
          </a:p>
          <a:p>
            <a:pPr lvl="0"/>
            <a:r>
              <a:rPr lang="es-ES_tradnl" sz="1600" dirty="0" smtClean="0"/>
              <a:t>Funciones administrativas dirigidas a los servicios.</a:t>
            </a:r>
            <a:endParaRPr lang="es-PA" sz="1600" dirty="0" smtClean="0"/>
          </a:p>
          <a:p>
            <a:endParaRPr lang="es-PA" dirty="0"/>
          </a:p>
        </p:txBody>
      </p:sp>
      <p:sp>
        <p:nvSpPr>
          <p:cNvPr id="3" name="2 Título"/>
          <p:cNvSpPr>
            <a:spLocks noGrp="1"/>
          </p:cNvSpPr>
          <p:nvPr>
            <p:ph type="title"/>
          </p:nvPr>
        </p:nvSpPr>
        <p:spPr/>
        <p:txBody>
          <a:bodyPr>
            <a:normAutofit/>
          </a:bodyPr>
          <a:lstStyle/>
          <a:p>
            <a:pPr algn="ctr"/>
            <a:r>
              <a:rPr lang="es-PA" sz="3200" dirty="0" smtClean="0"/>
              <a:t>FUNCIONES DEL DEPARTAMENTO DE ENFERMERÍA</a:t>
            </a:r>
            <a:endParaRPr lang="es-PA" sz="3200" dirty="0"/>
          </a:p>
        </p:txBody>
      </p:sp>
      <p:pic>
        <p:nvPicPr>
          <p:cNvPr id="8194" name="Picture 2" descr="http://www.sociedadonline.com/z/i10719512146.jpg"/>
          <p:cNvPicPr>
            <a:picLocks noChangeAspect="1" noChangeArrowheads="1"/>
          </p:cNvPicPr>
          <p:nvPr/>
        </p:nvPicPr>
        <p:blipFill>
          <a:blip r:embed="rId2" cstate="print"/>
          <a:srcRect/>
          <a:stretch>
            <a:fillRect/>
          </a:stretch>
        </p:blipFill>
        <p:spPr bwMode="auto">
          <a:xfrm>
            <a:off x="5652120" y="1628800"/>
            <a:ext cx="3073524" cy="2049016"/>
          </a:xfrm>
          <a:prstGeom prst="rect">
            <a:avLst/>
          </a:prstGeom>
          <a:noFill/>
        </p:spPr>
      </p:pic>
      <p:pic>
        <p:nvPicPr>
          <p:cNvPr id="8196" name="Picture 4" descr="http://www.sevillaactualidad.com/noticias/images/stories/imagen/genericos/salud/personal-hospital.jpg"/>
          <p:cNvPicPr>
            <a:picLocks noChangeAspect="1" noChangeArrowheads="1"/>
          </p:cNvPicPr>
          <p:nvPr/>
        </p:nvPicPr>
        <p:blipFill>
          <a:blip r:embed="rId3" cstate="print"/>
          <a:srcRect/>
          <a:stretch>
            <a:fillRect/>
          </a:stretch>
        </p:blipFill>
        <p:spPr bwMode="auto">
          <a:xfrm>
            <a:off x="2123728" y="4581128"/>
            <a:ext cx="2674268" cy="2005701"/>
          </a:xfrm>
          <a:prstGeom prst="rect">
            <a:avLst/>
          </a:prstGeom>
          <a:noFill/>
        </p:spPr>
      </p:pic>
      <p:pic>
        <p:nvPicPr>
          <p:cNvPr id="8198" name="Picture 6" descr="http://www.elboomeran.com/upload/fotos/blogs_entradas/una_paciente_en_el_hospital_med.jpg"/>
          <p:cNvPicPr>
            <a:picLocks noChangeAspect="1" noChangeArrowheads="1"/>
          </p:cNvPicPr>
          <p:nvPr/>
        </p:nvPicPr>
        <p:blipFill>
          <a:blip r:embed="rId4" cstate="print"/>
          <a:srcRect/>
          <a:stretch>
            <a:fillRect/>
          </a:stretch>
        </p:blipFill>
        <p:spPr bwMode="auto">
          <a:xfrm>
            <a:off x="5652120" y="4293096"/>
            <a:ext cx="2934430" cy="216024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Effect transition="in" filter="fade">
                                      <p:cBhvr>
                                        <p:cTn id="9" dur="2000"/>
                                        <p:tgtEl>
                                          <p:spTgt spid="3"/>
                                        </p:tgtEl>
                                      </p:cBhvr>
                                    </p:animEffect>
                                  </p:childTnLst>
                                </p:cTn>
                              </p:par>
                            </p:childTnLst>
                          </p:cTn>
                        </p:par>
                        <p:par>
                          <p:cTn id="10" fill="hold">
                            <p:stCondLst>
                              <p:cond delay="2000"/>
                            </p:stCondLst>
                            <p:childTnLst>
                              <p:par>
                                <p:cTn id="11" presetID="3" presetClass="entr" presetSubtype="10" fill="hold" grpId="0" nodeType="after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linds(horizontal)">
                                      <p:cBhvr>
                                        <p:cTn id="13" dur="2000"/>
                                        <p:tgtEl>
                                          <p:spTgt spid="2">
                                            <p:txEl>
                                              <p:pRg st="0" end="0"/>
                                            </p:txEl>
                                          </p:spTgt>
                                        </p:tgtEl>
                                      </p:cBhvr>
                                    </p:animEffect>
                                  </p:childTnLst>
                                </p:cTn>
                              </p:par>
                            </p:childTnLst>
                          </p:cTn>
                        </p:par>
                        <p:par>
                          <p:cTn id="14" fill="hold">
                            <p:stCondLst>
                              <p:cond delay="4000"/>
                            </p:stCondLst>
                            <p:childTnLst>
                              <p:par>
                                <p:cTn id="15" presetID="3" presetClass="entr" presetSubtype="10"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2000"/>
                                        <p:tgtEl>
                                          <p:spTgt spid="2">
                                            <p:txEl>
                                              <p:pRg st="2" end="2"/>
                                            </p:txEl>
                                          </p:spTgt>
                                        </p:tgtEl>
                                      </p:cBhvr>
                                    </p:animEffect>
                                  </p:childTnLst>
                                </p:cTn>
                              </p:par>
                            </p:childTnLst>
                          </p:cTn>
                        </p:par>
                        <p:par>
                          <p:cTn id="18" fill="hold">
                            <p:stCondLst>
                              <p:cond delay="6000"/>
                            </p:stCondLst>
                            <p:childTnLst>
                              <p:par>
                                <p:cTn id="19" presetID="3" presetClass="entr" presetSubtype="10" fill="hold" grpId="0" nodeType="after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linds(horizontal)">
                                      <p:cBhvr>
                                        <p:cTn id="21" dur="2000"/>
                                        <p:tgtEl>
                                          <p:spTgt spid="2">
                                            <p:txEl>
                                              <p:pRg st="4" end="4"/>
                                            </p:txEl>
                                          </p:spTgt>
                                        </p:tgtEl>
                                      </p:cBhvr>
                                    </p:animEffect>
                                  </p:childTnLst>
                                </p:cTn>
                              </p:par>
                            </p:childTnLst>
                          </p:cTn>
                        </p:par>
                        <p:par>
                          <p:cTn id="22" fill="hold">
                            <p:stCondLst>
                              <p:cond delay="8000"/>
                            </p:stCondLst>
                            <p:childTnLst>
                              <p:par>
                                <p:cTn id="23" presetID="3" presetClass="entr" presetSubtype="10" fill="hold" grpId="0" nodeType="after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2000"/>
                                        <p:tgtEl>
                                          <p:spTgt spid="2">
                                            <p:txEl>
                                              <p:pRg st="6" end="6"/>
                                            </p:txEl>
                                          </p:spTgt>
                                        </p:tgtEl>
                                      </p:cBhvr>
                                    </p:animEffect>
                                  </p:childTnLst>
                                </p:cTn>
                              </p:par>
                            </p:childTnLst>
                          </p:cTn>
                        </p:par>
                        <p:par>
                          <p:cTn id="26" fill="hold">
                            <p:stCondLst>
                              <p:cond delay="10000"/>
                            </p:stCondLst>
                            <p:childTnLst>
                              <p:par>
                                <p:cTn id="27" presetID="6" presetClass="entr" presetSubtype="16" fill="hold" nodeType="afterEffect">
                                  <p:stCondLst>
                                    <p:cond delay="0"/>
                                  </p:stCondLst>
                                  <p:childTnLst>
                                    <p:set>
                                      <p:cBhvr>
                                        <p:cTn id="28" dur="1" fill="hold">
                                          <p:stCondLst>
                                            <p:cond delay="0"/>
                                          </p:stCondLst>
                                        </p:cTn>
                                        <p:tgtEl>
                                          <p:spTgt spid="8194"/>
                                        </p:tgtEl>
                                        <p:attrNameLst>
                                          <p:attrName>style.visibility</p:attrName>
                                        </p:attrNameLst>
                                      </p:cBhvr>
                                      <p:to>
                                        <p:strVal val="visible"/>
                                      </p:to>
                                    </p:set>
                                    <p:animEffect transition="in" filter="circle(in)">
                                      <p:cBhvr>
                                        <p:cTn id="29" dur="2000"/>
                                        <p:tgtEl>
                                          <p:spTgt spid="8194"/>
                                        </p:tgtEl>
                                      </p:cBhvr>
                                    </p:animEffect>
                                  </p:childTnLst>
                                </p:cTn>
                              </p:par>
                            </p:childTnLst>
                          </p:cTn>
                        </p:par>
                        <p:par>
                          <p:cTn id="30" fill="hold">
                            <p:stCondLst>
                              <p:cond delay="12000"/>
                            </p:stCondLst>
                            <p:childTnLst>
                              <p:par>
                                <p:cTn id="31" presetID="6" presetClass="entr" presetSubtype="16" fill="hold" nodeType="afterEffect">
                                  <p:stCondLst>
                                    <p:cond delay="0"/>
                                  </p:stCondLst>
                                  <p:childTnLst>
                                    <p:set>
                                      <p:cBhvr>
                                        <p:cTn id="32" dur="1" fill="hold">
                                          <p:stCondLst>
                                            <p:cond delay="0"/>
                                          </p:stCondLst>
                                        </p:cTn>
                                        <p:tgtEl>
                                          <p:spTgt spid="8198"/>
                                        </p:tgtEl>
                                        <p:attrNameLst>
                                          <p:attrName>style.visibility</p:attrName>
                                        </p:attrNameLst>
                                      </p:cBhvr>
                                      <p:to>
                                        <p:strVal val="visible"/>
                                      </p:to>
                                    </p:set>
                                    <p:animEffect transition="in" filter="circle(in)">
                                      <p:cBhvr>
                                        <p:cTn id="33" dur="2000"/>
                                        <p:tgtEl>
                                          <p:spTgt spid="8198"/>
                                        </p:tgtEl>
                                      </p:cBhvr>
                                    </p:animEffect>
                                  </p:childTnLst>
                                </p:cTn>
                              </p:par>
                            </p:childTnLst>
                          </p:cTn>
                        </p:par>
                        <p:par>
                          <p:cTn id="34" fill="hold">
                            <p:stCondLst>
                              <p:cond delay="14000"/>
                            </p:stCondLst>
                            <p:childTnLst>
                              <p:par>
                                <p:cTn id="35" presetID="6" presetClass="entr" presetSubtype="16" fill="hold" nodeType="afterEffect">
                                  <p:stCondLst>
                                    <p:cond delay="0"/>
                                  </p:stCondLst>
                                  <p:childTnLst>
                                    <p:set>
                                      <p:cBhvr>
                                        <p:cTn id="36" dur="1" fill="hold">
                                          <p:stCondLst>
                                            <p:cond delay="0"/>
                                          </p:stCondLst>
                                        </p:cTn>
                                        <p:tgtEl>
                                          <p:spTgt spid="8196"/>
                                        </p:tgtEl>
                                        <p:attrNameLst>
                                          <p:attrName>style.visibility</p:attrName>
                                        </p:attrNameLst>
                                      </p:cBhvr>
                                      <p:to>
                                        <p:strVal val="visible"/>
                                      </p:to>
                                    </p:set>
                                    <p:animEffect transition="in" filter="circle(in)">
                                      <p:cBhvr>
                                        <p:cTn id="37"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9"/>
            <a:ext cx="8229600" cy="939560"/>
          </a:xfrm>
        </p:spPr>
        <p:txBody>
          <a:bodyPr>
            <a:normAutofit/>
          </a:bodyPr>
          <a:lstStyle/>
          <a:p>
            <a:pPr marL="0" indent="0">
              <a:buNone/>
            </a:pPr>
            <a:r>
              <a:rPr lang="es-ES_tradnl" sz="1600" dirty="0" smtClean="0"/>
              <a:t>La organización del departamento de enfermería depende del sistema de organización adoptado por la institución. El modelo más usual es el lineal. En seguida se muestra el organigrama típico de un departamento de enfermería</a:t>
            </a:r>
            <a:endParaRPr lang="es-PA" sz="1600" dirty="0"/>
          </a:p>
        </p:txBody>
      </p:sp>
      <p:sp>
        <p:nvSpPr>
          <p:cNvPr id="3" name="2 Título"/>
          <p:cNvSpPr>
            <a:spLocks noGrp="1"/>
          </p:cNvSpPr>
          <p:nvPr>
            <p:ph type="title"/>
          </p:nvPr>
        </p:nvSpPr>
        <p:spPr/>
        <p:txBody>
          <a:bodyPr>
            <a:normAutofit/>
          </a:bodyPr>
          <a:lstStyle/>
          <a:p>
            <a:pPr algn="ctr"/>
            <a:r>
              <a:rPr lang="es-ES_tradnl" sz="3200" dirty="0" smtClean="0"/>
              <a:t>ORGANIZACIÓN DEL DEPARTAMENTO DE ENFERMERÍA</a:t>
            </a:r>
            <a:endParaRPr lang="es-PA" sz="3200" dirty="0"/>
          </a:p>
        </p:txBody>
      </p:sp>
      <p:pic>
        <p:nvPicPr>
          <p:cNvPr id="7170" name="Picture 2" descr="http://www.monografias.com/trabajos39/cambio-enfermeria/cam1.gif"/>
          <p:cNvPicPr>
            <a:picLocks noChangeAspect="1" noChangeArrowheads="1"/>
          </p:cNvPicPr>
          <p:nvPr/>
        </p:nvPicPr>
        <p:blipFill>
          <a:blip r:embed="rId2" r:link="rId3" cstate="print">
            <a:clrChange>
              <a:clrFrom>
                <a:srgbClr val="FCFEFC"/>
              </a:clrFrom>
              <a:clrTo>
                <a:srgbClr val="FCFEFC">
                  <a:alpha val="0"/>
                </a:srgbClr>
              </a:clrTo>
            </a:clrChange>
          </a:blip>
          <a:srcRect/>
          <a:stretch>
            <a:fillRect/>
          </a:stretch>
        </p:blipFill>
        <p:spPr bwMode="auto">
          <a:xfrm>
            <a:off x="2483768" y="2420888"/>
            <a:ext cx="4176464" cy="4104456"/>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Effect transition="in" filter="fade">
                                      <p:cBhvr>
                                        <p:cTn id="9" dur="2000"/>
                                        <p:tgtEl>
                                          <p:spTgt spid="3"/>
                                        </p:tgtEl>
                                      </p:cBhvr>
                                    </p:animEffect>
                                  </p:childTnLst>
                                </p:cTn>
                              </p:par>
                            </p:childTnLst>
                          </p:cTn>
                        </p:par>
                        <p:par>
                          <p:cTn id="10" fill="hold">
                            <p:stCondLst>
                              <p:cond delay="2000"/>
                            </p:stCondLst>
                            <p:childTnLst>
                              <p:par>
                                <p:cTn id="11" presetID="3" presetClass="entr" presetSubtype="10" fill="hold" grpId="0" nodeType="after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linds(horizontal)">
                                      <p:cBhvr>
                                        <p:cTn id="13" dur="2000"/>
                                        <p:tgtEl>
                                          <p:spTgt spid="2">
                                            <p:txEl>
                                              <p:pRg st="0" end="0"/>
                                            </p:txEl>
                                          </p:spTgt>
                                        </p:tgtEl>
                                      </p:cBhvr>
                                    </p:animEffect>
                                  </p:childTnLst>
                                </p:cTn>
                              </p:par>
                            </p:childTnLst>
                          </p:cTn>
                        </p:par>
                        <p:par>
                          <p:cTn id="14" fill="hold">
                            <p:stCondLst>
                              <p:cond delay="4000"/>
                            </p:stCondLst>
                            <p:childTnLst>
                              <p:par>
                                <p:cTn id="15" presetID="6" presetClass="entr" presetSubtype="16" fill="hold" nodeType="afterEffect">
                                  <p:stCondLst>
                                    <p:cond delay="0"/>
                                  </p:stCondLst>
                                  <p:childTnLst>
                                    <p:set>
                                      <p:cBhvr>
                                        <p:cTn id="16" dur="1" fill="hold">
                                          <p:stCondLst>
                                            <p:cond delay="0"/>
                                          </p:stCondLst>
                                        </p:cTn>
                                        <p:tgtEl>
                                          <p:spTgt spid="7170"/>
                                        </p:tgtEl>
                                        <p:attrNameLst>
                                          <p:attrName>style.visibility</p:attrName>
                                        </p:attrNameLst>
                                      </p:cBhvr>
                                      <p:to>
                                        <p:strVal val="visible"/>
                                      </p:to>
                                    </p:set>
                                    <p:animEffect transition="in" filter="circle(in)">
                                      <p:cBhvr>
                                        <p:cTn id="17"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algn="just"/>
            <a:r>
              <a:rPr lang="es-PA" sz="1700" dirty="0" smtClean="0"/>
              <a:t>La importancia de los hospitales se extiende más allá de la función que desempeñan salvando vidas después de los desastres. Son símbolos importantes del progreso social y un requisito para el desarrollo económico, y por lo tanto, se debe dar atención especial a la reducción de su vulnerabilidad física. </a:t>
            </a:r>
            <a:r>
              <a:rPr lang="es-ES" sz="1700" dirty="0" smtClean="0"/>
              <a:t>Las organizaciones de salud presenten diferentes formas, dimensiones y especializaciones por ello se hace muy complejo determinar un forma de actuar frente a la gestión de Hospitales.</a:t>
            </a:r>
          </a:p>
          <a:p>
            <a:pPr algn="just"/>
            <a:endParaRPr lang="es-ES" sz="1700" dirty="0" smtClean="0"/>
          </a:p>
          <a:p>
            <a:pPr algn="just"/>
            <a:r>
              <a:rPr lang="es-ES" sz="1700" dirty="0" smtClean="0"/>
              <a:t>El rol del medico dentro de las instituciones de salud es el principal, son los prestadores directos de servicio a los pacientes, no solamente eso si no que también son los principales promotores de la fidelidad de los pacientes con la institución de ellos depende el prestigio de la Institución. Este grupo de trabajadores se caracteriza por que sus labores son complementarias al trabajo de los médicos, directamente relacionados con el trabajo medico tenemos por ejemplo a Enfermeras, Técnicas de Enfermería, Paramédicos y Asistentes dentales, los indirectamente relacionados son los que no hacen un trabajo conjunto con los médicos pero si trabajo complementario.</a:t>
            </a:r>
          </a:p>
          <a:p>
            <a:endParaRPr lang="es-PA" dirty="0" smtClean="0"/>
          </a:p>
          <a:p>
            <a:endParaRPr lang="es-PA" dirty="0"/>
          </a:p>
        </p:txBody>
      </p:sp>
      <p:sp>
        <p:nvSpPr>
          <p:cNvPr id="3" name="2 Título"/>
          <p:cNvSpPr>
            <a:spLocks noGrp="1"/>
          </p:cNvSpPr>
          <p:nvPr>
            <p:ph type="title"/>
          </p:nvPr>
        </p:nvSpPr>
        <p:spPr/>
        <p:txBody>
          <a:bodyPr/>
          <a:lstStyle/>
          <a:p>
            <a:pPr algn="ctr"/>
            <a:r>
              <a:rPr lang="es-PA" dirty="0" smtClean="0"/>
              <a:t>CONCLUSIÓN</a:t>
            </a:r>
            <a:endParaRPr lang="es-PA"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Effect transition="in" filter="fade">
                                      <p:cBhvr>
                                        <p:cTn id="9" dur="2000"/>
                                        <p:tgtEl>
                                          <p:spTgt spid="3"/>
                                        </p:tgtEl>
                                      </p:cBhvr>
                                    </p:animEffect>
                                  </p:childTnLst>
                                </p:cTn>
                              </p:par>
                            </p:childTnLst>
                          </p:cTn>
                        </p:par>
                        <p:par>
                          <p:cTn id="10" fill="hold">
                            <p:stCondLst>
                              <p:cond delay="2000"/>
                            </p:stCondLst>
                            <p:childTnLst>
                              <p:par>
                                <p:cTn id="11" presetID="3" presetClass="entr" presetSubtype="10" fill="hold" grpId="0" nodeType="after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linds(horizontal)">
                                      <p:cBhvr>
                                        <p:cTn id="13" dur="2000"/>
                                        <p:tgtEl>
                                          <p:spTgt spid="2">
                                            <p:txEl>
                                              <p:pRg st="0" end="0"/>
                                            </p:txEl>
                                          </p:spTgt>
                                        </p:tgtEl>
                                      </p:cBhvr>
                                    </p:animEffect>
                                  </p:childTnLst>
                                </p:cTn>
                              </p:par>
                            </p:childTnLst>
                          </p:cTn>
                        </p:par>
                        <p:par>
                          <p:cTn id="14" fill="hold">
                            <p:stCondLst>
                              <p:cond delay="4000"/>
                            </p:stCondLst>
                            <p:childTnLst>
                              <p:par>
                                <p:cTn id="15" presetID="3" presetClass="entr" presetSubtype="10"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PA" dirty="0" smtClean="0"/>
              <a:t>MUCHAS GRACIAS</a:t>
            </a:r>
            <a:endParaRPr lang="es-PA" dirty="0"/>
          </a:p>
        </p:txBody>
      </p:sp>
      <p:sp>
        <p:nvSpPr>
          <p:cNvPr id="5" name="4 Subtítulo"/>
          <p:cNvSpPr>
            <a:spLocks noGrp="1"/>
          </p:cNvSpPr>
          <p:nvPr>
            <p:ph type="subTitle" idx="1"/>
          </p:nvPr>
        </p:nvSpPr>
        <p:spPr/>
        <p:txBody>
          <a:bodyPr/>
          <a:lstStyle/>
          <a:p>
            <a:r>
              <a:rPr lang="es-PA" b="1" dirty="0" smtClean="0"/>
              <a:t>POR SU ATENCIÓN</a:t>
            </a:r>
            <a:endParaRPr lang="es-PA"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1800" decel="100000" fill="hold"/>
                                        <p:tgtEl>
                                          <p:spTgt spid="4"/>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4"/>
                                        </p:tgtEl>
                                        <p:attrNameLst>
                                          <p:attrName>ppt_y</p:attrName>
                                        </p:attrNameLst>
                                      </p:cBhvr>
                                      <p:tavLst>
                                        <p:tav tm="0">
                                          <p:val>
                                            <p:strVal val="#ppt_y-.03"/>
                                          </p:val>
                                        </p:tav>
                                        <p:tav tm="100000">
                                          <p:val>
                                            <p:strVal val="#ppt_y"/>
                                          </p:val>
                                        </p:tav>
                                      </p:tavLst>
                                    </p:anim>
                                  </p:childTnLst>
                                </p:cTn>
                              </p:par>
                            </p:childTnLst>
                          </p:cTn>
                        </p:par>
                        <p:par>
                          <p:cTn id="11" fill="hold">
                            <p:stCondLst>
                              <p:cond delay="2000"/>
                            </p:stCondLst>
                            <p:childTnLst>
                              <p:par>
                                <p:cTn id="12" presetID="37" presetClass="entr" presetSubtype="0" fill="hold" grpId="0" nodeType="after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2000"/>
                                        <p:tgtEl>
                                          <p:spTgt spid="5">
                                            <p:txEl>
                                              <p:pRg st="0" end="0"/>
                                            </p:txEl>
                                          </p:spTgt>
                                        </p:tgtEl>
                                      </p:cBhvr>
                                    </p:animEffect>
                                    <p:anim calcmode="lin" valueType="num">
                                      <p:cBhvr>
                                        <p:cTn id="1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8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17" dur="200" accel="100000" fill="hold">
                                          <p:stCondLst>
                                            <p:cond delay="18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marL="0" indent="0" algn="just">
              <a:buNone/>
            </a:pPr>
            <a:r>
              <a:rPr lang="es-ES" sz="2100" dirty="0" smtClean="0"/>
              <a:t>Un </a:t>
            </a:r>
            <a:r>
              <a:rPr lang="es-ES" sz="2100" dirty="0"/>
              <a:t>hospital es una compleja institución con una plantilla médica y de enfermería organizada, y con instalaciones permanentes, que ofrece gran variedad de servicios médicos, incluyendo cirugía, para quienes requieran un tratamiento u observación más intensivos. </a:t>
            </a:r>
            <a:endParaRPr lang="es-ES" sz="2100" dirty="0" smtClean="0"/>
          </a:p>
          <a:p>
            <a:pPr marL="0" indent="0" algn="just">
              <a:buNone/>
            </a:pPr>
            <a:endParaRPr lang="es-ES" sz="2100" dirty="0"/>
          </a:p>
          <a:p>
            <a:pPr marL="0" indent="0" algn="just">
              <a:buNone/>
            </a:pPr>
            <a:r>
              <a:rPr lang="es-ES" sz="2100" dirty="0"/>
              <a:t>De esta manera este trabajo tiene como objetivo dar a conocer fundamentos básicos de los hospitales, su clasificación, y mencionar con detalles los objetivos y funciones de uno de los departamentos más importantes del hospital, el departamento de enfermería, el cual este personal se encarga del cuidado de los pacientes, a su vez de la administración de los medicamentos, limpieza, entre otras cosas</a:t>
            </a:r>
            <a:r>
              <a:rPr lang="es-ES" sz="2100" dirty="0" smtClean="0"/>
              <a:t>.</a:t>
            </a:r>
            <a:endParaRPr lang="es-PA" sz="2100" dirty="0"/>
          </a:p>
          <a:p>
            <a:pPr>
              <a:buNone/>
            </a:pPr>
            <a:endParaRPr lang="es-PA" dirty="0"/>
          </a:p>
        </p:txBody>
      </p:sp>
      <p:sp>
        <p:nvSpPr>
          <p:cNvPr id="2" name="1 Título"/>
          <p:cNvSpPr>
            <a:spLocks noGrp="1"/>
          </p:cNvSpPr>
          <p:nvPr>
            <p:ph type="title"/>
          </p:nvPr>
        </p:nvSpPr>
        <p:spPr/>
        <p:txBody>
          <a:bodyPr>
            <a:normAutofit/>
          </a:bodyPr>
          <a:lstStyle/>
          <a:p>
            <a:pPr algn="ctr"/>
            <a:r>
              <a:rPr lang="es-PA" sz="3200" dirty="0" smtClean="0"/>
              <a:t>INTRODUCCIÓN</a:t>
            </a:r>
            <a:endParaRPr lang="es-PA" sz="32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3"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2000"/>
                                        <p:tgtEl>
                                          <p:spTgt spid="3">
                                            <p:txEl>
                                              <p:pRg st="0" end="0"/>
                                            </p:txEl>
                                          </p:spTgt>
                                        </p:tgtEl>
                                      </p:cBhvr>
                                    </p:animEffect>
                                  </p:childTnLst>
                                </p:cTn>
                              </p:par>
                            </p:childTnLst>
                          </p:cTn>
                        </p:par>
                        <p:par>
                          <p:cTn id="14" fill="hold">
                            <p:stCondLst>
                              <p:cond delay="4000"/>
                            </p:stCondLst>
                            <p:childTnLst>
                              <p:par>
                                <p:cTn id="15" presetID="3" presetClass="entr" presetSubtype="1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2091688"/>
          </a:xfrm>
        </p:spPr>
        <p:txBody>
          <a:bodyPr>
            <a:normAutofit/>
          </a:bodyPr>
          <a:lstStyle/>
          <a:p>
            <a:r>
              <a:rPr lang="es-ES_tradnl" sz="1600" dirty="0" smtClean="0"/>
              <a:t>El hospital, como organismo de salud, dirige sus acciones a personas enfermas. Incluye, además, actividades de promoción y protección a la salud. </a:t>
            </a:r>
            <a:endParaRPr lang="es-PA" sz="1600" dirty="0" smtClean="0"/>
          </a:p>
          <a:p>
            <a:pPr>
              <a:buNone/>
            </a:pPr>
            <a:endParaRPr lang="es-PA" sz="1600" dirty="0" smtClean="0"/>
          </a:p>
          <a:p>
            <a:r>
              <a:rPr lang="es-ES_tradnl" sz="1600" dirty="0" smtClean="0"/>
              <a:t>Según la OMS, un hospital es una "parte integrante de una organización médica y social, cuya misión es proporcionar a la población asistencia médica y sanitaria tanto curativa como preventiva, y cuyos servicios externos se irradian hasta el ámbito familiar”.    </a:t>
            </a:r>
            <a:endParaRPr lang="es-PA" sz="1600" dirty="0" smtClean="0"/>
          </a:p>
          <a:p>
            <a:pPr marL="0" indent="0">
              <a:buNone/>
            </a:pPr>
            <a:endParaRPr lang="es-PA" sz="1600" dirty="0"/>
          </a:p>
        </p:txBody>
      </p:sp>
      <p:sp>
        <p:nvSpPr>
          <p:cNvPr id="2" name="1 Título"/>
          <p:cNvSpPr>
            <a:spLocks noGrp="1"/>
          </p:cNvSpPr>
          <p:nvPr>
            <p:ph type="title"/>
          </p:nvPr>
        </p:nvSpPr>
        <p:spPr/>
        <p:txBody>
          <a:bodyPr>
            <a:normAutofit/>
          </a:bodyPr>
          <a:lstStyle/>
          <a:p>
            <a:pPr algn="ctr"/>
            <a:r>
              <a:rPr lang="es-PA" sz="3200" dirty="0" smtClean="0"/>
              <a:t>CONCEPTO DE HOSPITAL</a:t>
            </a:r>
            <a:endParaRPr lang="es-PA" sz="3200" dirty="0"/>
          </a:p>
        </p:txBody>
      </p:sp>
      <p:pic>
        <p:nvPicPr>
          <p:cNvPr id="4098" name="Picture 2" descr="inside_hospital5"/>
          <p:cNvPicPr>
            <a:picLocks noChangeAspect="1" noChangeArrowheads="1"/>
          </p:cNvPicPr>
          <p:nvPr/>
        </p:nvPicPr>
        <p:blipFill>
          <a:blip r:embed="rId2" cstate="print"/>
          <a:srcRect/>
          <a:stretch>
            <a:fillRect/>
          </a:stretch>
        </p:blipFill>
        <p:spPr bwMode="auto">
          <a:xfrm>
            <a:off x="2483768" y="3356992"/>
            <a:ext cx="4176464" cy="29342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3"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2000"/>
                                        <p:tgtEl>
                                          <p:spTgt spid="3">
                                            <p:txEl>
                                              <p:pRg st="0" end="0"/>
                                            </p:txEl>
                                          </p:spTgt>
                                        </p:tgtEl>
                                      </p:cBhvr>
                                    </p:animEffect>
                                  </p:childTnLst>
                                </p:cTn>
                              </p:par>
                            </p:childTnLst>
                          </p:cTn>
                        </p:par>
                        <p:par>
                          <p:cTn id="14" fill="hold">
                            <p:stCondLst>
                              <p:cond delay="4000"/>
                            </p:stCondLst>
                            <p:childTnLst>
                              <p:par>
                                <p:cTn id="15" presetID="3" presetClass="entr" presetSubtype="1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2000"/>
                                        <p:tgtEl>
                                          <p:spTgt spid="3">
                                            <p:txEl>
                                              <p:pRg st="2" end="2"/>
                                            </p:txEl>
                                          </p:spTgt>
                                        </p:tgtEl>
                                      </p:cBhvr>
                                    </p:animEffect>
                                  </p:childTnLst>
                                </p:cTn>
                              </p:par>
                            </p:childTnLst>
                          </p:cTn>
                        </p:par>
                        <p:par>
                          <p:cTn id="18" fill="hold">
                            <p:stCondLst>
                              <p:cond delay="6000"/>
                            </p:stCondLst>
                            <p:childTnLst>
                              <p:par>
                                <p:cTn id="19" presetID="6" presetClass="entr" presetSubtype="16" fill="hold" nodeType="afterEffect">
                                  <p:stCondLst>
                                    <p:cond delay="0"/>
                                  </p:stCondLst>
                                  <p:childTnLst>
                                    <p:set>
                                      <p:cBhvr>
                                        <p:cTn id="20" dur="1" fill="hold">
                                          <p:stCondLst>
                                            <p:cond delay="0"/>
                                          </p:stCondLst>
                                        </p:cTn>
                                        <p:tgtEl>
                                          <p:spTgt spid="4098"/>
                                        </p:tgtEl>
                                        <p:attrNameLst>
                                          <p:attrName>style.visibility</p:attrName>
                                        </p:attrNameLst>
                                      </p:cBhvr>
                                      <p:to>
                                        <p:strVal val="visible"/>
                                      </p:to>
                                    </p:set>
                                    <p:animEffect transition="in" filter="circle(in)">
                                      <p:cBhvr>
                                        <p:cTn id="21"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556792"/>
            <a:ext cx="8229600" cy="4251928"/>
          </a:xfrm>
        </p:spPr>
        <p:txBody>
          <a:bodyPr>
            <a:normAutofit/>
          </a:bodyPr>
          <a:lstStyle/>
          <a:p>
            <a:pPr lvl="0" algn="just"/>
            <a:r>
              <a:rPr lang="es-ES_tradnl" sz="1600" i="1" dirty="0" smtClean="0"/>
              <a:t>Prevención. </a:t>
            </a:r>
            <a:r>
              <a:rPr lang="es-ES_tradnl" sz="1600" dirty="0" smtClean="0"/>
              <a:t>Abarca la detección de enfermedades, el diagnóstico temprano, el tratamiento oportuno y la protección específica de enfermedades</a:t>
            </a:r>
            <a:r>
              <a:rPr lang="es-ES" sz="1600" dirty="0" smtClean="0"/>
              <a:t>. </a:t>
            </a:r>
          </a:p>
          <a:p>
            <a:pPr lvl="0" algn="just">
              <a:buNone/>
            </a:pPr>
            <a:endParaRPr lang="es-PA" sz="1600" dirty="0" smtClean="0"/>
          </a:p>
          <a:p>
            <a:pPr lvl="0" algn="just"/>
            <a:r>
              <a:rPr lang="es-ES_tradnl" sz="1600" i="1" dirty="0" smtClean="0"/>
              <a:t>Curación. </a:t>
            </a:r>
            <a:r>
              <a:rPr lang="es-ES_tradnl" sz="1600" dirty="0" smtClean="0"/>
              <a:t>Consiste en proporcionar tratamiento médico y la prestación de un servicio asistencial en caso necesario. </a:t>
            </a:r>
          </a:p>
          <a:p>
            <a:pPr lvl="0" algn="just">
              <a:buNone/>
            </a:pPr>
            <a:endParaRPr lang="es-PA" sz="1600" dirty="0" smtClean="0"/>
          </a:p>
          <a:p>
            <a:pPr lvl="0" algn="just"/>
            <a:r>
              <a:rPr lang="es-ES_tradnl" sz="1600" i="1" dirty="0" smtClean="0"/>
              <a:t>Rehabilitación. </a:t>
            </a:r>
            <a:r>
              <a:rPr lang="es-ES_tradnl" sz="1600" dirty="0" smtClean="0"/>
              <a:t>Busca reintegrar al paciente a su medio familiar y social, limitando en lo posible el daño y las secuelas originadas por su enfermedad.</a:t>
            </a:r>
          </a:p>
          <a:p>
            <a:pPr lvl="0" algn="just">
              <a:buNone/>
            </a:pPr>
            <a:endParaRPr lang="es-PA" sz="1600" dirty="0" smtClean="0"/>
          </a:p>
          <a:p>
            <a:pPr lvl="0" algn="just"/>
            <a:r>
              <a:rPr lang="es-ES_tradnl" sz="1600" i="1" dirty="0" smtClean="0"/>
              <a:t>Docencia. </a:t>
            </a:r>
            <a:r>
              <a:rPr lang="es-ES_tradnl" sz="1600" dirty="0" smtClean="0"/>
              <a:t>El hospital es el medio ideal de confrontación entre la teoría y la práctica en el área de la salud, por lo cual facilita la formación de profesionales en diversas disciplinas.</a:t>
            </a:r>
          </a:p>
          <a:p>
            <a:pPr lvl="0" algn="just">
              <a:buNone/>
            </a:pPr>
            <a:endParaRPr lang="es-PA" sz="1600" dirty="0" smtClean="0"/>
          </a:p>
          <a:p>
            <a:pPr lvl="0" algn="just"/>
            <a:r>
              <a:rPr lang="es-ES_tradnl" sz="1600" i="1" dirty="0" smtClean="0"/>
              <a:t>Investigación. </a:t>
            </a:r>
            <a:r>
              <a:rPr lang="es-ES_tradnl" sz="1600" dirty="0" smtClean="0"/>
              <a:t>Consiste en desarrollar un pensamiento innovador y creativo, teniendo como fundamento la metodología científica.</a:t>
            </a:r>
            <a:endParaRPr lang="es-PA" sz="1600" dirty="0" smtClean="0"/>
          </a:p>
          <a:p>
            <a:endParaRPr lang="es-PA" sz="1600" dirty="0"/>
          </a:p>
        </p:txBody>
      </p:sp>
      <p:sp>
        <p:nvSpPr>
          <p:cNvPr id="2" name="1 Título"/>
          <p:cNvSpPr>
            <a:spLocks noGrp="1"/>
          </p:cNvSpPr>
          <p:nvPr>
            <p:ph type="title"/>
          </p:nvPr>
        </p:nvSpPr>
        <p:spPr/>
        <p:txBody>
          <a:bodyPr>
            <a:normAutofit/>
          </a:bodyPr>
          <a:lstStyle/>
          <a:p>
            <a:pPr algn="ctr"/>
            <a:r>
              <a:rPr lang="es-PA" sz="3200" dirty="0" smtClean="0"/>
              <a:t>FUNCIONES DEL HOSPITAL</a:t>
            </a:r>
            <a:endParaRPr lang="es-PA" sz="32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3"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2000"/>
                                        <p:tgtEl>
                                          <p:spTgt spid="3">
                                            <p:txEl>
                                              <p:pRg st="0" end="0"/>
                                            </p:txEl>
                                          </p:spTgt>
                                        </p:tgtEl>
                                      </p:cBhvr>
                                    </p:animEffect>
                                  </p:childTnLst>
                                </p:cTn>
                              </p:par>
                            </p:childTnLst>
                          </p:cTn>
                        </p:par>
                        <p:par>
                          <p:cTn id="14" fill="hold">
                            <p:stCondLst>
                              <p:cond delay="4000"/>
                            </p:stCondLst>
                            <p:childTnLst>
                              <p:par>
                                <p:cTn id="15" presetID="3" presetClass="entr" presetSubtype="1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2000"/>
                                        <p:tgtEl>
                                          <p:spTgt spid="3">
                                            <p:txEl>
                                              <p:pRg st="2" end="2"/>
                                            </p:txEl>
                                          </p:spTgt>
                                        </p:tgtEl>
                                      </p:cBhvr>
                                    </p:animEffect>
                                  </p:childTnLst>
                                </p:cTn>
                              </p:par>
                            </p:childTnLst>
                          </p:cTn>
                        </p:par>
                        <p:par>
                          <p:cTn id="18" fill="hold">
                            <p:stCondLst>
                              <p:cond delay="6000"/>
                            </p:stCondLst>
                            <p:childTnLst>
                              <p:par>
                                <p:cTn id="19" presetID="3" presetClass="entr" presetSubtype="1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2000"/>
                                        <p:tgtEl>
                                          <p:spTgt spid="3">
                                            <p:txEl>
                                              <p:pRg st="4" end="4"/>
                                            </p:txEl>
                                          </p:spTgt>
                                        </p:tgtEl>
                                      </p:cBhvr>
                                    </p:animEffect>
                                  </p:childTnLst>
                                </p:cTn>
                              </p:par>
                            </p:childTnLst>
                          </p:cTn>
                        </p:par>
                        <p:par>
                          <p:cTn id="22" fill="hold">
                            <p:stCondLst>
                              <p:cond delay="8000"/>
                            </p:stCondLst>
                            <p:childTnLst>
                              <p:par>
                                <p:cTn id="23" presetID="3" presetClass="entr" presetSubtype="10"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2000"/>
                                        <p:tgtEl>
                                          <p:spTgt spid="3">
                                            <p:txEl>
                                              <p:pRg st="6" end="6"/>
                                            </p:txEl>
                                          </p:spTgt>
                                        </p:tgtEl>
                                      </p:cBhvr>
                                    </p:animEffect>
                                  </p:childTnLst>
                                </p:cTn>
                              </p:par>
                            </p:childTnLst>
                          </p:cTn>
                        </p:par>
                        <p:par>
                          <p:cTn id="26" fill="hold">
                            <p:stCondLst>
                              <p:cond delay="10000"/>
                            </p:stCondLst>
                            <p:childTnLst>
                              <p:par>
                                <p:cTn id="27" presetID="3" presetClass="entr" presetSubtype="10" fill="hold" grpId="0" nodeType="after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3200" dirty="0" smtClean="0"/>
              <a:t>CLASIFICACIÓN DE HOSPITALES</a:t>
            </a:r>
            <a:endParaRPr lang="es-PA" sz="3200" dirty="0"/>
          </a:p>
        </p:txBody>
      </p:sp>
      <p:grpSp>
        <p:nvGrpSpPr>
          <p:cNvPr id="5122" name="Group 2"/>
          <p:cNvGrpSpPr>
            <a:grpSpLocks/>
          </p:cNvGrpSpPr>
          <p:nvPr/>
        </p:nvGrpSpPr>
        <p:grpSpPr bwMode="auto">
          <a:xfrm>
            <a:off x="683568" y="1340768"/>
            <a:ext cx="7704855" cy="4896544"/>
            <a:chOff x="1650" y="3015"/>
            <a:chExt cx="7427" cy="8928"/>
          </a:xfrm>
        </p:grpSpPr>
        <p:sp>
          <p:nvSpPr>
            <p:cNvPr id="5123" name="Text Box 3"/>
            <p:cNvSpPr txBox="1">
              <a:spLocks noChangeArrowheads="1"/>
            </p:cNvSpPr>
            <p:nvPr/>
          </p:nvSpPr>
          <p:spPr bwMode="auto">
            <a:xfrm>
              <a:off x="1650" y="6377"/>
              <a:ext cx="1230" cy="16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rgbClr val="000000"/>
                  </a:solidFill>
                  <a:effectLst/>
                  <a:latin typeface="Calibri" pitchFamily="34" charset="0"/>
                </a:rPr>
                <a:t>Los tipos más usuales son</a:t>
              </a:r>
              <a:endParaRPr kumimoji="0" lang="es-PA" sz="2400" b="0" i="0" u="none" strike="noStrike" cap="none" normalizeH="0" baseline="0" dirty="0" smtClean="0">
                <a:ln>
                  <a:noFill/>
                </a:ln>
                <a:solidFill>
                  <a:schemeClr val="tx1"/>
                </a:solidFill>
                <a:effectLst/>
                <a:latin typeface="Arial" pitchFamily="34" charset="0"/>
              </a:endParaRPr>
            </a:p>
          </p:txBody>
        </p:sp>
        <p:sp>
          <p:nvSpPr>
            <p:cNvPr id="5124" name="Text Box 4"/>
            <p:cNvSpPr txBox="1">
              <a:spLocks noChangeArrowheads="1"/>
            </p:cNvSpPr>
            <p:nvPr/>
          </p:nvSpPr>
          <p:spPr bwMode="auto">
            <a:xfrm>
              <a:off x="3752" y="3025"/>
              <a:ext cx="1615" cy="9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Por el número de camas</a:t>
              </a:r>
              <a:endParaRPr kumimoji="0" lang="es-PA" sz="1800" b="0" i="0" u="none" strike="noStrike" cap="none" normalizeH="0" baseline="0" dirty="0" smtClean="0">
                <a:ln>
                  <a:noFill/>
                </a:ln>
                <a:solidFill>
                  <a:schemeClr val="tx1"/>
                </a:solidFill>
                <a:effectLst/>
                <a:latin typeface="Arial" pitchFamily="34" charset="0"/>
              </a:endParaRPr>
            </a:p>
          </p:txBody>
        </p:sp>
        <p:sp>
          <p:nvSpPr>
            <p:cNvPr id="5125" name="Text Box 5"/>
            <p:cNvSpPr txBox="1">
              <a:spLocks noChangeArrowheads="1"/>
            </p:cNvSpPr>
            <p:nvPr/>
          </p:nvSpPr>
          <p:spPr bwMode="auto">
            <a:xfrm>
              <a:off x="3703" y="4409"/>
              <a:ext cx="1641" cy="10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Calibri" pitchFamily="34" charset="0"/>
                </a:rPr>
                <a:t>Por su localización geográfica</a:t>
              </a:r>
              <a:endParaRPr kumimoji="0" lang="es-PA" sz="1800" b="0" i="0" u="none" strike="noStrike" cap="none" normalizeH="0" baseline="0" smtClean="0">
                <a:ln>
                  <a:noFill/>
                </a:ln>
                <a:solidFill>
                  <a:schemeClr val="tx1"/>
                </a:solidFill>
                <a:effectLst/>
                <a:latin typeface="Arial" pitchFamily="34" charset="0"/>
              </a:endParaRPr>
            </a:p>
          </p:txBody>
        </p:sp>
        <p:sp>
          <p:nvSpPr>
            <p:cNvPr id="5126" name="Text Box 6"/>
            <p:cNvSpPr txBox="1">
              <a:spLocks noChangeArrowheads="1"/>
            </p:cNvSpPr>
            <p:nvPr/>
          </p:nvSpPr>
          <p:spPr bwMode="auto">
            <a:xfrm>
              <a:off x="3703" y="5816"/>
              <a:ext cx="1735" cy="10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Calibri" pitchFamily="34" charset="0"/>
                </a:rPr>
                <a:t>Por el promedio día-estancia</a:t>
              </a:r>
              <a:endParaRPr kumimoji="0" lang="es-PA" sz="1800" b="0" i="0" u="none" strike="noStrike" cap="none" normalizeH="0" baseline="0" smtClean="0">
                <a:ln>
                  <a:noFill/>
                </a:ln>
                <a:solidFill>
                  <a:schemeClr val="tx1"/>
                </a:solidFill>
                <a:effectLst/>
                <a:latin typeface="Arial" pitchFamily="34" charset="0"/>
              </a:endParaRPr>
            </a:p>
          </p:txBody>
        </p:sp>
        <p:sp>
          <p:nvSpPr>
            <p:cNvPr id="5127" name="Text Box 7"/>
            <p:cNvSpPr txBox="1">
              <a:spLocks noChangeArrowheads="1"/>
            </p:cNvSpPr>
            <p:nvPr/>
          </p:nvSpPr>
          <p:spPr bwMode="auto">
            <a:xfrm>
              <a:off x="3770" y="7125"/>
              <a:ext cx="1660" cy="7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Calibri" pitchFamily="34" charset="0"/>
                </a:rPr>
                <a:t>Por su dependencia</a:t>
              </a:r>
              <a:endParaRPr kumimoji="0" lang="es-PA" sz="1800" b="0" i="0" u="none" strike="noStrike" cap="none" normalizeH="0" baseline="0" smtClean="0">
                <a:ln>
                  <a:noFill/>
                </a:ln>
                <a:solidFill>
                  <a:schemeClr val="tx1"/>
                </a:solidFill>
                <a:effectLst/>
                <a:latin typeface="Arial" pitchFamily="34" charset="0"/>
              </a:endParaRPr>
            </a:p>
          </p:txBody>
        </p:sp>
        <p:sp>
          <p:nvSpPr>
            <p:cNvPr id="5128" name="Text Box 8"/>
            <p:cNvSpPr txBox="1">
              <a:spLocks noChangeArrowheads="1"/>
            </p:cNvSpPr>
            <p:nvPr/>
          </p:nvSpPr>
          <p:spPr bwMode="auto">
            <a:xfrm>
              <a:off x="3752" y="8266"/>
              <a:ext cx="1678" cy="10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Por el servicio que presta</a:t>
              </a:r>
              <a:endParaRPr kumimoji="0" lang="es-PA" sz="1800" b="0" i="0" u="none" strike="noStrike" cap="none" normalizeH="0" baseline="0" dirty="0" smtClean="0">
                <a:ln>
                  <a:noFill/>
                </a:ln>
                <a:solidFill>
                  <a:schemeClr val="tx1"/>
                </a:solidFill>
                <a:effectLst/>
                <a:latin typeface="Arial" pitchFamily="34" charset="0"/>
              </a:endParaRPr>
            </a:p>
          </p:txBody>
        </p:sp>
        <p:sp>
          <p:nvSpPr>
            <p:cNvPr id="5129" name="Text Box 9"/>
            <p:cNvSpPr txBox="1">
              <a:spLocks noChangeArrowheads="1"/>
            </p:cNvSpPr>
            <p:nvPr/>
          </p:nvSpPr>
          <p:spPr bwMode="auto">
            <a:xfrm>
              <a:off x="3778" y="9650"/>
              <a:ext cx="1660" cy="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Calibri" pitchFamily="34" charset="0"/>
                </a:rPr>
                <a:t>Por su construcción</a:t>
              </a:r>
              <a:endParaRPr kumimoji="0" lang="es-PA" sz="1800" b="0" i="0" u="none" strike="noStrike" cap="none" normalizeH="0" baseline="0" smtClean="0">
                <a:ln>
                  <a:noFill/>
                </a:ln>
                <a:solidFill>
                  <a:schemeClr val="tx1"/>
                </a:solidFill>
                <a:effectLst/>
                <a:latin typeface="Arial" pitchFamily="34" charset="0"/>
              </a:endParaRPr>
            </a:p>
          </p:txBody>
        </p:sp>
        <p:sp>
          <p:nvSpPr>
            <p:cNvPr id="5130" name="Text Box 10"/>
            <p:cNvSpPr txBox="1">
              <a:spLocks noChangeArrowheads="1"/>
            </p:cNvSpPr>
            <p:nvPr/>
          </p:nvSpPr>
          <p:spPr bwMode="auto">
            <a:xfrm>
              <a:off x="3819" y="10697"/>
              <a:ext cx="1548" cy="9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Por su zona de influencia</a:t>
              </a:r>
              <a:endParaRPr kumimoji="0" lang="es-PA" sz="1800" b="0" i="0" u="none" strike="noStrike" cap="none" normalizeH="0" baseline="0" dirty="0" smtClean="0">
                <a:ln>
                  <a:noFill/>
                </a:ln>
                <a:solidFill>
                  <a:schemeClr val="tx1"/>
                </a:solidFill>
                <a:effectLst/>
                <a:latin typeface="Arial" pitchFamily="34" charset="0"/>
              </a:endParaRPr>
            </a:p>
          </p:txBody>
        </p:sp>
        <p:sp>
          <p:nvSpPr>
            <p:cNvPr id="5131" name="Text Box 11"/>
            <p:cNvSpPr txBox="1">
              <a:spLocks noChangeArrowheads="1"/>
            </p:cNvSpPr>
            <p:nvPr/>
          </p:nvSpPr>
          <p:spPr bwMode="auto">
            <a:xfrm>
              <a:off x="6699" y="3015"/>
              <a:ext cx="2378" cy="1237"/>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Pequeños (hasta 50 camas) </a:t>
              </a:r>
              <a:endParaRPr kumimoji="0" lang="es-ES_tradnl" sz="1100" b="0" i="0" u="none" strike="noStrike" cap="none" normalizeH="0" baseline="0" dirty="0" smtClean="0">
                <a:ln>
                  <a:noFill/>
                </a:ln>
                <a:solidFill>
                  <a:srgbClr val="000000"/>
                </a:solidFill>
                <a:effectLst/>
                <a:latin typeface="Times New Roman" pitchFamily="18" charset="0"/>
              </a:endParaRPr>
            </a:p>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Medianos (de 51 a 250 camas) </a:t>
              </a:r>
              <a:endParaRPr kumimoji="0" lang="es-ES_tradnl" sz="1100" b="0" i="0" u="none" strike="noStrike" cap="none" normalizeH="0" baseline="0" dirty="0" smtClean="0">
                <a:ln>
                  <a:noFill/>
                </a:ln>
                <a:solidFill>
                  <a:srgbClr val="000000"/>
                </a:solidFill>
                <a:effectLst/>
                <a:latin typeface="Times New Roman" pitchFamily="18" charset="0"/>
              </a:endParaRPr>
            </a:p>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Grandes (más de 250 camas)</a:t>
              </a:r>
              <a:endParaRPr kumimoji="0" lang="es-PA" sz="1800" b="0" i="0" u="none" strike="noStrike" cap="none" normalizeH="0" baseline="0" dirty="0" smtClean="0">
                <a:ln>
                  <a:noFill/>
                </a:ln>
                <a:solidFill>
                  <a:schemeClr val="tx1"/>
                </a:solidFill>
                <a:effectLst/>
                <a:latin typeface="Arial" pitchFamily="34" charset="0"/>
              </a:endParaRPr>
            </a:p>
          </p:txBody>
        </p:sp>
        <p:sp>
          <p:nvSpPr>
            <p:cNvPr id="5132" name="Text Box 12"/>
            <p:cNvSpPr txBox="1">
              <a:spLocks noChangeArrowheads="1"/>
            </p:cNvSpPr>
            <p:nvPr/>
          </p:nvSpPr>
          <p:spPr bwMode="auto">
            <a:xfrm>
              <a:off x="6611" y="4455"/>
              <a:ext cx="1117" cy="1237"/>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Urbanos</a:t>
              </a:r>
              <a:endParaRPr kumimoji="0" lang="es-PA" sz="1200" b="0" i="0" u="none" strike="noStrike" cap="none" normalizeH="0" baseline="0" dirty="0" smtClean="0">
                <a:ln>
                  <a:noFill/>
                </a:ln>
                <a:solidFill>
                  <a:srgbClr val="000000"/>
                </a:solidFill>
                <a:effectLst/>
                <a:latin typeface="Times New Roman" pitchFamily="18" charset="0"/>
              </a:endParaRPr>
            </a:p>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Semiurbanos</a:t>
              </a:r>
              <a:endParaRPr kumimoji="0" lang="es-PA" sz="1200" b="0" i="0" u="none" strike="noStrike" cap="none" normalizeH="0" baseline="0" dirty="0" smtClean="0">
                <a:ln>
                  <a:noFill/>
                </a:ln>
                <a:solidFill>
                  <a:srgbClr val="000000"/>
                </a:solidFill>
                <a:effectLst/>
                <a:latin typeface="Times New Roman" pitchFamily="18" charset="0"/>
              </a:endParaRPr>
            </a:p>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Rurales</a:t>
              </a:r>
              <a:endParaRPr kumimoji="0" lang="es-PA" sz="1800" b="0" i="0" u="none" strike="noStrike" cap="none" normalizeH="0" baseline="0" dirty="0" smtClean="0">
                <a:ln>
                  <a:noFill/>
                </a:ln>
                <a:solidFill>
                  <a:schemeClr val="tx1"/>
                </a:solidFill>
                <a:effectLst/>
                <a:latin typeface="Arial" pitchFamily="34" charset="0"/>
              </a:endParaRPr>
            </a:p>
          </p:txBody>
        </p:sp>
        <p:sp>
          <p:nvSpPr>
            <p:cNvPr id="5133" name="Text Box 13"/>
            <p:cNvSpPr txBox="1">
              <a:spLocks noChangeArrowheads="1"/>
            </p:cNvSpPr>
            <p:nvPr/>
          </p:nvSpPr>
          <p:spPr bwMode="auto">
            <a:xfrm>
              <a:off x="6602" y="5947"/>
              <a:ext cx="805" cy="884"/>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Agudos</a:t>
              </a:r>
              <a:endParaRPr kumimoji="0" lang="es-PA" sz="1200" b="0" i="0" u="none" strike="noStrike" cap="none" normalizeH="0" baseline="0" dirty="0" smtClean="0">
                <a:ln>
                  <a:noFill/>
                </a:ln>
                <a:solidFill>
                  <a:srgbClr val="000000"/>
                </a:solidFill>
                <a:effectLst/>
                <a:latin typeface="Times New Roman" pitchFamily="18" charset="0"/>
              </a:endParaRPr>
            </a:p>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Crónicos</a:t>
              </a:r>
              <a:endParaRPr kumimoji="0" lang="es-PA" sz="1800" b="0" i="0" u="none" strike="noStrike" cap="none" normalizeH="0" baseline="0" dirty="0" smtClean="0">
                <a:ln>
                  <a:noFill/>
                </a:ln>
                <a:solidFill>
                  <a:schemeClr val="tx1"/>
                </a:solidFill>
                <a:effectLst/>
                <a:latin typeface="Arial" pitchFamily="34" charset="0"/>
              </a:endParaRPr>
            </a:p>
          </p:txBody>
        </p:sp>
        <p:sp>
          <p:nvSpPr>
            <p:cNvPr id="5134" name="Text Box 14"/>
            <p:cNvSpPr txBox="1">
              <a:spLocks noChangeArrowheads="1"/>
            </p:cNvSpPr>
            <p:nvPr/>
          </p:nvSpPr>
          <p:spPr bwMode="auto">
            <a:xfrm>
              <a:off x="6596" y="7125"/>
              <a:ext cx="801" cy="884"/>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Oficiales</a:t>
              </a:r>
              <a:endParaRPr kumimoji="0" lang="es-PA" sz="1200" b="0" i="0" u="none" strike="noStrike" cap="none" normalizeH="0" baseline="0" dirty="0" smtClean="0">
                <a:ln>
                  <a:noFill/>
                </a:ln>
                <a:solidFill>
                  <a:srgbClr val="000000"/>
                </a:solidFill>
                <a:effectLst/>
                <a:latin typeface="Times New Roman" pitchFamily="18" charset="0"/>
              </a:endParaRPr>
            </a:p>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Privados</a:t>
              </a:r>
              <a:endParaRPr kumimoji="0" lang="es-PA" sz="1800" b="0" i="0" u="none" strike="noStrike" cap="none" normalizeH="0" baseline="0" dirty="0" smtClean="0">
                <a:ln>
                  <a:noFill/>
                </a:ln>
                <a:solidFill>
                  <a:schemeClr val="tx1"/>
                </a:solidFill>
                <a:effectLst/>
                <a:latin typeface="Arial" pitchFamily="34" charset="0"/>
              </a:endParaRPr>
            </a:p>
          </p:txBody>
        </p:sp>
        <p:sp>
          <p:nvSpPr>
            <p:cNvPr id="5135" name="Text Box 15"/>
            <p:cNvSpPr txBox="1">
              <a:spLocks noChangeArrowheads="1"/>
            </p:cNvSpPr>
            <p:nvPr/>
          </p:nvSpPr>
          <p:spPr bwMode="auto">
            <a:xfrm>
              <a:off x="6641" y="8378"/>
              <a:ext cx="1204" cy="884"/>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Especializados</a:t>
              </a:r>
              <a:endParaRPr kumimoji="0" lang="es-PA" sz="1200" b="0" i="0" u="none" strike="noStrike" cap="none" normalizeH="0" baseline="0" dirty="0" smtClean="0">
                <a:ln>
                  <a:noFill/>
                </a:ln>
                <a:solidFill>
                  <a:srgbClr val="000000"/>
                </a:solidFill>
                <a:effectLst/>
                <a:latin typeface="Times New Roman" pitchFamily="18" charset="0"/>
              </a:endParaRPr>
            </a:p>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Generales</a:t>
              </a:r>
              <a:endParaRPr kumimoji="0" lang="es-PA" sz="1800" b="0" i="0" u="none" strike="noStrike" cap="none" normalizeH="0" baseline="0" dirty="0" smtClean="0">
                <a:ln>
                  <a:noFill/>
                </a:ln>
                <a:solidFill>
                  <a:schemeClr val="tx1"/>
                </a:solidFill>
                <a:effectLst/>
                <a:latin typeface="Arial" pitchFamily="34" charset="0"/>
              </a:endParaRPr>
            </a:p>
          </p:txBody>
        </p:sp>
        <p:sp>
          <p:nvSpPr>
            <p:cNvPr id="5136" name="Text Box 16"/>
            <p:cNvSpPr txBox="1">
              <a:spLocks noChangeArrowheads="1"/>
            </p:cNvSpPr>
            <p:nvPr/>
          </p:nvSpPr>
          <p:spPr bwMode="auto">
            <a:xfrm>
              <a:off x="6619" y="9650"/>
              <a:ext cx="1078" cy="884"/>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Verticales</a:t>
              </a:r>
              <a:endParaRPr kumimoji="0" lang="es-PA" sz="1200" b="0" i="0" u="none" strike="noStrike" cap="none" normalizeH="0" baseline="0" dirty="0" smtClean="0">
                <a:ln>
                  <a:noFill/>
                </a:ln>
                <a:solidFill>
                  <a:srgbClr val="000000"/>
                </a:solidFill>
                <a:effectLst/>
                <a:latin typeface="Times New Roman" pitchFamily="18" charset="0"/>
              </a:endParaRPr>
            </a:p>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Horizontales</a:t>
              </a:r>
              <a:endParaRPr kumimoji="0" lang="es-PA" sz="1800" b="0" i="0" u="none" strike="noStrike" cap="none" normalizeH="0" baseline="0" dirty="0" smtClean="0">
                <a:ln>
                  <a:noFill/>
                </a:ln>
                <a:solidFill>
                  <a:schemeClr val="tx1"/>
                </a:solidFill>
                <a:effectLst/>
                <a:latin typeface="Arial" pitchFamily="34" charset="0"/>
              </a:endParaRPr>
            </a:p>
          </p:txBody>
        </p:sp>
        <p:sp>
          <p:nvSpPr>
            <p:cNvPr id="5137" name="Text Box 17"/>
            <p:cNvSpPr txBox="1">
              <a:spLocks noChangeArrowheads="1"/>
            </p:cNvSpPr>
            <p:nvPr/>
          </p:nvSpPr>
          <p:spPr bwMode="auto">
            <a:xfrm>
              <a:off x="6547" y="10706"/>
              <a:ext cx="1170" cy="1237"/>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Concentrados</a:t>
              </a:r>
              <a:endParaRPr kumimoji="0" lang="es-PA" sz="1200" b="0" i="0" u="none" strike="noStrike" cap="none" normalizeH="0" baseline="0" dirty="0" smtClean="0">
                <a:ln>
                  <a:noFill/>
                </a:ln>
                <a:solidFill>
                  <a:srgbClr val="000000"/>
                </a:solidFill>
                <a:effectLst/>
                <a:latin typeface="Times New Roman" pitchFamily="18" charset="0"/>
              </a:endParaRPr>
            </a:p>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Adscritos</a:t>
              </a:r>
              <a:endParaRPr kumimoji="0" lang="es-PA" sz="1200" b="0" i="0" u="none" strike="noStrike" cap="none" normalizeH="0" baseline="0" dirty="0" smtClean="0">
                <a:ln>
                  <a:noFill/>
                </a:ln>
                <a:solidFill>
                  <a:srgbClr val="000000"/>
                </a:solidFill>
                <a:effectLst/>
                <a:latin typeface="Times New Roman" pitchFamily="18" charset="0"/>
              </a:endParaRPr>
            </a:p>
            <a:p>
              <a:pPr marL="0" marR="0" lvl="0" indent="0" algn="just" defTabSz="914400" rtl="0" eaLnBrk="1" fontAlgn="base" latinLnBrk="0" hangingPunct="1">
                <a:lnSpc>
                  <a:spcPct val="100000"/>
                </a:lnSpc>
                <a:spcBef>
                  <a:spcPct val="0"/>
                </a:spcBef>
                <a:buClrTx/>
                <a:buSzTx/>
                <a:buFontTx/>
                <a:buNone/>
                <a:tabLst/>
              </a:pPr>
              <a:r>
                <a:rPr kumimoji="0" lang="es-ES_tradnl" sz="1200" b="0" i="0" u="none" strike="noStrike" cap="none" normalizeH="0" baseline="0" dirty="0" smtClean="0">
                  <a:ln>
                    <a:noFill/>
                  </a:ln>
                  <a:solidFill>
                    <a:srgbClr val="000000"/>
                  </a:solidFill>
                  <a:effectLst/>
                  <a:latin typeface="Calibri" pitchFamily="34" charset="0"/>
                </a:rPr>
                <a:t>Mixtos</a:t>
              </a:r>
              <a:endParaRPr kumimoji="0" lang="es-PA" sz="1800" b="0" i="0" u="none" strike="noStrike" cap="none" normalizeH="0" baseline="0" dirty="0" smtClean="0">
                <a:ln>
                  <a:noFill/>
                </a:ln>
                <a:solidFill>
                  <a:schemeClr val="tx1"/>
                </a:solidFill>
                <a:effectLst/>
                <a:latin typeface="Arial" pitchFamily="34" charset="0"/>
              </a:endParaRPr>
            </a:p>
          </p:txBody>
        </p:sp>
        <p:sp>
          <p:nvSpPr>
            <p:cNvPr id="5138" name="AutoShape 18"/>
            <p:cNvSpPr>
              <a:spLocks/>
            </p:cNvSpPr>
            <p:nvPr/>
          </p:nvSpPr>
          <p:spPr bwMode="auto">
            <a:xfrm>
              <a:off x="5961" y="3015"/>
              <a:ext cx="234" cy="987"/>
            </a:xfrm>
            <a:prstGeom prst="leftBrace">
              <a:avLst>
                <a:gd name="adj1" fmla="val 35150"/>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A"/>
            </a:p>
          </p:txBody>
        </p:sp>
        <p:sp>
          <p:nvSpPr>
            <p:cNvPr id="5139" name="AutoShape 19"/>
            <p:cNvSpPr>
              <a:spLocks/>
            </p:cNvSpPr>
            <p:nvPr/>
          </p:nvSpPr>
          <p:spPr bwMode="auto">
            <a:xfrm>
              <a:off x="5961" y="4409"/>
              <a:ext cx="234" cy="987"/>
            </a:xfrm>
            <a:prstGeom prst="leftBrace">
              <a:avLst>
                <a:gd name="adj1" fmla="val 35150"/>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A"/>
            </a:p>
          </p:txBody>
        </p:sp>
        <p:sp>
          <p:nvSpPr>
            <p:cNvPr id="5140" name="AutoShape 20"/>
            <p:cNvSpPr>
              <a:spLocks/>
            </p:cNvSpPr>
            <p:nvPr/>
          </p:nvSpPr>
          <p:spPr bwMode="auto">
            <a:xfrm>
              <a:off x="5961" y="5840"/>
              <a:ext cx="234" cy="987"/>
            </a:xfrm>
            <a:prstGeom prst="leftBrace">
              <a:avLst>
                <a:gd name="adj1" fmla="val 35150"/>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A"/>
            </a:p>
          </p:txBody>
        </p:sp>
        <p:sp>
          <p:nvSpPr>
            <p:cNvPr id="5141" name="AutoShape 21"/>
            <p:cNvSpPr>
              <a:spLocks/>
            </p:cNvSpPr>
            <p:nvPr/>
          </p:nvSpPr>
          <p:spPr bwMode="auto">
            <a:xfrm>
              <a:off x="5961" y="7050"/>
              <a:ext cx="226" cy="823"/>
            </a:xfrm>
            <a:prstGeom prst="leftBrace">
              <a:avLst>
                <a:gd name="adj1" fmla="val 30347"/>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A"/>
            </a:p>
          </p:txBody>
        </p:sp>
        <p:sp>
          <p:nvSpPr>
            <p:cNvPr id="5142" name="AutoShape 22"/>
            <p:cNvSpPr>
              <a:spLocks/>
            </p:cNvSpPr>
            <p:nvPr/>
          </p:nvSpPr>
          <p:spPr bwMode="auto">
            <a:xfrm>
              <a:off x="5967" y="8266"/>
              <a:ext cx="234" cy="987"/>
            </a:xfrm>
            <a:prstGeom prst="leftBrace">
              <a:avLst>
                <a:gd name="adj1" fmla="val 35150"/>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A"/>
            </a:p>
          </p:txBody>
        </p:sp>
        <p:sp>
          <p:nvSpPr>
            <p:cNvPr id="5143" name="AutoShape 23"/>
            <p:cNvSpPr>
              <a:spLocks/>
            </p:cNvSpPr>
            <p:nvPr/>
          </p:nvSpPr>
          <p:spPr bwMode="auto">
            <a:xfrm>
              <a:off x="5961" y="9650"/>
              <a:ext cx="226" cy="749"/>
            </a:xfrm>
            <a:prstGeom prst="leftBrace">
              <a:avLst>
                <a:gd name="adj1" fmla="val 27618"/>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A"/>
            </a:p>
          </p:txBody>
        </p:sp>
        <p:sp>
          <p:nvSpPr>
            <p:cNvPr id="5144" name="AutoShape 24"/>
            <p:cNvSpPr>
              <a:spLocks/>
            </p:cNvSpPr>
            <p:nvPr/>
          </p:nvSpPr>
          <p:spPr bwMode="auto">
            <a:xfrm>
              <a:off x="5961" y="10697"/>
              <a:ext cx="234" cy="987"/>
            </a:xfrm>
            <a:prstGeom prst="leftBrace">
              <a:avLst>
                <a:gd name="adj1" fmla="val 35150"/>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A"/>
            </a:p>
          </p:txBody>
        </p:sp>
        <p:sp>
          <p:nvSpPr>
            <p:cNvPr id="5145" name="AutoShape 25"/>
            <p:cNvSpPr>
              <a:spLocks/>
            </p:cNvSpPr>
            <p:nvPr/>
          </p:nvSpPr>
          <p:spPr bwMode="auto">
            <a:xfrm>
              <a:off x="3165" y="3025"/>
              <a:ext cx="318" cy="8863"/>
            </a:xfrm>
            <a:prstGeom prst="leftBrace">
              <a:avLst>
                <a:gd name="adj1" fmla="val 232259"/>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PA"/>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3" presetClass="entr" presetSubtype="10" fill="hold" nodeType="afterEffect">
                                  <p:stCondLst>
                                    <p:cond delay="0"/>
                                  </p:stCondLst>
                                  <p:childTnLst>
                                    <p:set>
                                      <p:cBhvr>
                                        <p:cTn id="12" dur="1" fill="hold">
                                          <p:stCondLst>
                                            <p:cond delay="0"/>
                                          </p:stCondLst>
                                        </p:cTn>
                                        <p:tgtEl>
                                          <p:spTgt spid="5122"/>
                                        </p:tgtEl>
                                        <p:attrNameLst>
                                          <p:attrName>style.visibility</p:attrName>
                                        </p:attrNameLst>
                                      </p:cBhvr>
                                      <p:to>
                                        <p:strVal val="visible"/>
                                      </p:to>
                                    </p:set>
                                    <p:animEffect transition="in" filter="blinds(horizontal)">
                                      <p:cBhvr>
                                        <p:cTn id="13"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ES_tradnl" sz="1600" dirty="0" smtClean="0"/>
              <a:t>El sistema de organización lineal y departamental es un modelo típico en nuestras instituciones de salud. </a:t>
            </a:r>
          </a:p>
          <a:p>
            <a:pPr algn="just"/>
            <a:endParaRPr lang="es-ES_tradnl" sz="1600" dirty="0" smtClean="0"/>
          </a:p>
          <a:p>
            <a:pPr algn="just"/>
            <a:r>
              <a:rPr lang="es-ES_tradnl" sz="1600" dirty="0" smtClean="0"/>
              <a:t>De manera convencional los servicios del hospital se agrupan en tres secciones:</a:t>
            </a:r>
          </a:p>
          <a:p>
            <a:pPr algn="ctr"/>
            <a:endParaRPr lang="es-PA" sz="1600" dirty="0" smtClean="0"/>
          </a:p>
          <a:p>
            <a:pPr marL="0" lvl="1" indent="0" algn="ctr">
              <a:buNone/>
            </a:pPr>
            <a:r>
              <a:rPr lang="es-ES_tradnl" sz="1600" dirty="0" smtClean="0"/>
              <a:t>Sección administrativa.</a:t>
            </a:r>
          </a:p>
          <a:p>
            <a:pPr marL="0" lvl="1" indent="0" algn="ctr"/>
            <a:endParaRPr lang="es-PA" sz="1600" dirty="0" smtClean="0"/>
          </a:p>
          <a:p>
            <a:pPr marL="0" lvl="1" indent="0" algn="ctr"/>
            <a:endParaRPr lang="es-PA" sz="1600" dirty="0" smtClean="0"/>
          </a:p>
          <a:p>
            <a:pPr marL="0" lvl="1" indent="0" algn="ctr"/>
            <a:endParaRPr lang="es-PA" sz="1600" dirty="0" smtClean="0"/>
          </a:p>
          <a:p>
            <a:pPr marL="0" lvl="1" indent="0" algn="ctr">
              <a:buNone/>
            </a:pPr>
            <a:r>
              <a:rPr lang="es-ES_tradnl" sz="1600" dirty="0" smtClean="0"/>
              <a:t>Sección de servicios técnicos.</a:t>
            </a:r>
          </a:p>
          <a:p>
            <a:pPr marL="0" lvl="1" indent="0" algn="ctr"/>
            <a:endParaRPr lang="es-PA" sz="1600" dirty="0" smtClean="0"/>
          </a:p>
          <a:p>
            <a:pPr marL="0" lvl="1" indent="0" algn="ctr"/>
            <a:endParaRPr lang="es-PA" sz="1600" dirty="0" smtClean="0"/>
          </a:p>
          <a:p>
            <a:pPr marL="0" lvl="1" indent="0" algn="ctr"/>
            <a:endParaRPr lang="es-PA" sz="1600" dirty="0" smtClean="0"/>
          </a:p>
          <a:p>
            <a:pPr marL="0" lvl="1" indent="0" algn="ctr">
              <a:buNone/>
            </a:pPr>
            <a:r>
              <a:rPr lang="es-ES_tradnl" sz="1600" dirty="0" smtClean="0"/>
              <a:t>Sección de servicios médicos.</a:t>
            </a:r>
            <a:endParaRPr lang="es-PA" sz="1600" dirty="0" smtClean="0"/>
          </a:p>
          <a:p>
            <a:pPr algn="just">
              <a:buNone/>
            </a:pPr>
            <a:endParaRPr lang="es-PA" dirty="0" smtClean="0"/>
          </a:p>
          <a:p>
            <a:endParaRPr lang="es-PA" dirty="0"/>
          </a:p>
        </p:txBody>
      </p:sp>
      <p:sp>
        <p:nvSpPr>
          <p:cNvPr id="2" name="1 Título"/>
          <p:cNvSpPr>
            <a:spLocks noGrp="1"/>
          </p:cNvSpPr>
          <p:nvPr>
            <p:ph type="title"/>
          </p:nvPr>
        </p:nvSpPr>
        <p:spPr>
          <a:xfrm>
            <a:off x="457200" y="274638"/>
            <a:ext cx="8363272" cy="1143000"/>
          </a:xfrm>
        </p:spPr>
        <p:txBody>
          <a:bodyPr>
            <a:noAutofit/>
          </a:bodyPr>
          <a:lstStyle/>
          <a:p>
            <a:pPr algn="ctr"/>
            <a:r>
              <a:rPr lang="es-ES_tradnl" sz="3200" dirty="0" smtClean="0"/>
              <a:t>ORGANIZACIÓN Y FUNCIONAMIENTO</a:t>
            </a:r>
            <a:endParaRPr lang="es-PA" sz="3200" dirty="0"/>
          </a:p>
        </p:txBody>
      </p:sp>
      <p:sp>
        <p:nvSpPr>
          <p:cNvPr id="7" name="6 Flecha a la derecha con muesca"/>
          <p:cNvSpPr/>
          <p:nvPr/>
        </p:nvSpPr>
        <p:spPr>
          <a:xfrm rot="5400000">
            <a:off x="4355976" y="4725144"/>
            <a:ext cx="576064"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8" name="7 Flecha a la derecha con muesca"/>
          <p:cNvSpPr/>
          <p:nvPr/>
        </p:nvSpPr>
        <p:spPr>
          <a:xfrm rot="5400000">
            <a:off x="4355976" y="3573016"/>
            <a:ext cx="576064"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3"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2000"/>
                                        <p:tgtEl>
                                          <p:spTgt spid="3">
                                            <p:txEl>
                                              <p:pRg st="0" end="0"/>
                                            </p:txEl>
                                          </p:spTgt>
                                        </p:tgtEl>
                                      </p:cBhvr>
                                    </p:animEffect>
                                  </p:childTnLst>
                                </p:cTn>
                              </p:par>
                            </p:childTnLst>
                          </p:cTn>
                        </p:par>
                        <p:par>
                          <p:cTn id="14" fill="hold">
                            <p:stCondLst>
                              <p:cond delay="4000"/>
                            </p:stCondLst>
                            <p:childTnLst>
                              <p:par>
                                <p:cTn id="15" presetID="3" presetClass="entr" presetSubtype="1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2000"/>
                                        <p:tgtEl>
                                          <p:spTgt spid="3">
                                            <p:txEl>
                                              <p:pRg st="2" end="2"/>
                                            </p:txEl>
                                          </p:spTgt>
                                        </p:tgtEl>
                                      </p:cBhvr>
                                    </p:animEffect>
                                  </p:childTnLst>
                                </p:cTn>
                              </p:par>
                            </p:childTnLst>
                          </p:cTn>
                        </p:par>
                        <p:par>
                          <p:cTn id="18" fill="hold">
                            <p:stCondLst>
                              <p:cond delay="6000"/>
                            </p:stCondLst>
                            <p:childTnLst>
                              <p:par>
                                <p:cTn id="19" presetID="3" presetClass="entr" presetSubtype="1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2000"/>
                                        <p:tgtEl>
                                          <p:spTgt spid="3">
                                            <p:txEl>
                                              <p:pRg st="4" end="4"/>
                                            </p:txEl>
                                          </p:spTgt>
                                        </p:tgtEl>
                                      </p:cBhvr>
                                    </p:animEffect>
                                  </p:childTnLst>
                                </p:cTn>
                              </p:par>
                            </p:childTnLst>
                          </p:cTn>
                        </p:par>
                        <p:par>
                          <p:cTn id="22" fill="hold">
                            <p:stCondLst>
                              <p:cond delay="8000"/>
                            </p:stCondLst>
                            <p:childTnLst>
                              <p:par>
                                <p:cTn id="23" presetID="3" presetClass="entr" presetSubtype="10" fill="hold" grpId="0" nodeType="after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linds(horizontal)">
                                      <p:cBhvr>
                                        <p:cTn id="25" dur="2000"/>
                                        <p:tgtEl>
                                          <p:spTgt spid="3">
                                            <p:txEl>
                                              <p:pRg st="8" end="8"/>
                                            </p:txEl>
                                          </p:spTgt>
                                        </p:tgtEl>
                                      </p:cBhvr>
                                    </p:animEffect>
                                  </p:childTnLst>
                                </p:cTn>
                              </p:par>
                            </p:childTnLst>
                          </p:cTn>
                        </p:par>
                        <p:par>
                          <p:cTn id="26" fill="hold">
                            <p:stCondLst>
                              <p:cond delay="10000"/>
                            </p:stCondLst>
                            <p:childTnLst>
                              <p:par>
                                <p:cTn id="27" presetID="3" presetClass="entr" presetSubtype="10" fill="hold" grpId="0" nodeType="after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animEffect transition="in" filter="blinds(horizontal)">
                                      <p:cBhvr>
                                        <p:cTn id="29" dur="2000"/>
                                        <p:tgtEl>
                                          <p:spTgt spid="3">
                                            <p:txEl>
                                              <p:pRg st="12" end="12"/>
                                            </p:txEl>
                                          </p:spTgt>
                                        </p:tgtEl>
                                      </p:cBhvr>
                                    </p:animEffect>
                                  </p:childTnLst>
                                </p:cTn>
                              </p:par>
                            </p:childTnLst>
                          </p:cTn>
                        </p:par>
                        <p:par>
                          <p:cTn id="30" fill="hold">
                            <p:stCondLst>
                              <p:cond delay="12000"/>
                            </p:stCondLst>
                            <p:childTnLst>
                              <p:par>
                                <p:cTn id="31" presetID="6" presetClass="entr" presetSubtype="16"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circle(in)">
                                      <p:cBhvr>
                                        <p:cTn id="33" dur="2000"/>
                                        <p:tgtEl>
                                          <p:spTgt spid="8"/>
                                        </p:tgtEl>
                                      </p:cBhvr>
                                    </p:animEffect>
                                  </p:childTnLst>
                                </p:cTn>
                              </p:par>
                            </p:childTnLst>
                          </p:cTn>
                        </p:par>
                        <p:par>
                          <p:cTn id="34" fill="hold">
                            <p:stCondLst>
                              <p:cond delay="14000"/>
                            </p:stCondLst>
                            <p:childTnLst>
                              <p:par>
                                <p:cTn id="35" presetID="6" presetClass="entr" presetSubtype="16"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ircle(in)">
                                      <p:cBhvr>
                                        <p:cTn id="3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81329"/>
            <a:ext cx="8229600" cy="1227592"/>
          </a:xfrm>
        </p:spPr>
        <p:txBody>
          <a:bodyPr/>
          <a:lstStyle/>
          <a:p>
            <a:pPr algn="just"/>
            <a:r>
              <a:rPr lang="es-ES_tradnl" sz="1600" dirty="0" smtClean="0"/>
              <a:t>Al departamento de enfermería se le considera el núcleo del hospital y se le conceptúa como parte integrante de una institución médica, sanitaria o asistencial, que presta un servicio de enfermería eficiente, eficaz y oportuno al paciente, la familia y la comunidad. </a:t>
            </a:r>
          </a:p>
          <a:p>
            <a:endParaRPr lang="es-PA" dirty="0" smtClean="0"/>
          </a:p>
          <a:p>
            <a:endParaRPr lang="es-PA" dirty="0"/>
          </a:p>
        </p:txBody>
      </p:sp>
      <p:sp>
        <p:nvSpPr>
          <p:cNvPr id="2" name="1 Título"/>
          <p:cNvSpPr>
            <a:spLocks noGrp="1"/>
          </p:cNvSpPr>
          <p:nvPr>
            <p:ph type="title"/>
          </p:nvPr>
        </p:nvSpPr>
        <p:spPr/>
        <p:txBody>
          <a:bodyPr>
            <a:normAutofit/>
          </a:bodyPr>
          <a:lstStyle/>
          <a:p>
            <a:pPr algn="ctr"/>
            <a:r>
              <a:rPr lang="es-ES_tradnl" sz="3200" dirty="0" smtClean="0"/>
              <a:t>DEPARTAMENTO DE ENFERMERÍA</a:t>
            </a:r>
            <a:endParaRPr lang="es-PA" sz="3200" dirty="0"/>
          </a:p>
        </p:txBody>
      </p:sp>
      <p:pic>
        <p:nvPicPr>
          <p:cNvPr id="6146" name="Picture 2" descr="ENFERMERIA"/>
          <p:cNvPicPr>
            <a:picLocks noChangeAspect="1" noChangeArrowheads="1"/>
          </p:cNvPicPr>
          <p:nvPr/>
        </p:nvPicPr>
        <p:blipFill>
          <a:blip r:embed="rId2" cstate="print"/>
          <a:srcRect/>
          <a:stretch>
            <a:fillRect/>
          </a:stretch>
        </p:blipFill>
        <p:spPr bwMode="auto">
          <a:xfrm>
            <a:off x="2051720" y="2780928"/>
            <a:ext cx="5034916" cy="3024336"/>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3"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2000"/>
                                        <p:tgtEl>
                                          <p:spTgt spid="3">
                                            <p:txEl>
                                              <p:pRg st="0" end="0"/>
                                            </p:txEl>
                                          </p:spTgt>
                                        </p:tgtEl>
                                      </p:cBhvr>
                                    </p:animEffect>
                                  </p:childTnLst>
                                </p:cTn>
                              </p:par>
                            </p:childTnLst>
                          </p:cTn>
                        </p:par>
                        <p:par>
                          <p:cTn id="14" fill="hold">
                            <p:stCondLst>
                              <p:cond delay="4000"/>
                            </p:stCondLst>
                            <p:childTnLst>
                              <p:par>
                                <p:cTn id="15" presetID="6" presetClass="entr" presetSubtype="16" fill="hold" nodeType="after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circle(in)">
                                      <p:cBhvr>
                                        <p:cTn id="1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ES_tradnl" sz="1600" dirty="0" smtClean="0"/>
              <a:t>El departamento de enfermería se caracteriza por:</a:t>
            </a:r>
          </a:p>
          <a:p>
            <a:pPr lvl="0"/>
            <a:r>
              <a:rPr lang="es-ES_tradnl" sz="1600" dirty="0" smtClean="0"/>
              <a:t>Prestar servicio ininterrumpido las 24 horas de los 365 días del año.</a:t>
            </a:r>
          </a:p>
          <a:p>
            <a:pPr lvl="0"/>
            <a:r>
              <a:rPr lang="es-ES_tradnl" sz="1600" dirty="0" smtClean="0"/>
              <a:t>Concentrar al personal que representa la mayoría del total.</a:t>
            </a:r>
          </a:p>
          <a:p>
            <a:pPr lvl="0"/>
            <a:r>
              <a:rPr lang="es-ES_tradnl" sz="1600" dirty="0" smtClean="0"/>
              <a:t>Integrar las acciones del equipo de salud para ser proporcionadas al paciente.</a:t>
            </a:r>
          </a:p>
          <a:p>
            <a:pPr>
              <a:buNone/>
            </a:pPr>
            <a:endParaRPr lang="es-ES_tradnl" sz="1600" dirty="0" smtClean="0"/>
          </a:p>
          <a:p>
            <a:pPr marL="0" indent="0">
              <a:buNone/>
            </a:pPr>
            <a:r>
              <a:rPr lang="es-ES_tradnl" sz="1600" b="1" dirty="0" smtClean="0"/>
              <a:t>Objetivos</a:t>
            </a:r>
            <a:endParaRPr lang="es-PA" sz="1600" dirty="0" smtClean="0"/>
          </a:p>
          <a:p>
            <a:pPr lvl="0"/>
            <a:r>
              <a:rPr lang="es-ES_tradnl" sz="1600" dirty="0" smtClean="0"/>
              <a:t>Proporcionar atención de enfermería, con base en un método propio que permita la toma de decisiones constante de acuerdo con la valoración diagnóstica y el tratamiento de enfermería.</a:t>
            </a:r>
            <a:endParaRPr lang="es-PA" sz="1600" dirty="0" smtClean="0"/>
          </a:p>
          <a:p>
            <a:pPr lvl="0"/>
            <a:r>
              <a:rPr lang="es-ES_tradnl" sz="1600" dirty="0" smtClean="0"/>
              <a:t>Coordinar las acciones del equipo de salud que demande la atención médi­ca que requiere el paciente.</a:t>
            </a:r>
            <a:endParaRPr lang="es-PA" sz="1600" dirty="0" smtClean="0"/>
          </a:p>
          <a:p>
            <a:pPr lvl="0"/>
            <a:r>
              <a:rPr lang="es-ES_tradnl" sz="1600" dirty="0" smtClean="0"/>
              <a:t>Proporcionar al paciente y familiares educación para el </a:t>
            </a:r>
            <a:r>
              <a:rPr lang="es-ES_tradnl" sz="1600" dirty="0" err="1" smtClean="0"/>
              <a:t>autocuidado</a:t>
            </a:r>
            <a:r>
              <a:rPr lang="es-ES_tradnl" sz="1600" dirty="0" smtClean="0"/>
              <a:t> responsable de su salud.</a:t>
            </a:r>
            <a:endParaRPr lang="es-PA" sz="1600" dirty="0" smtClean="0"/>
          </a:p>
          <a:p>
            <a:pPr lvl="0"/>
            <a:r>
              <a:rPr lang="es-ES_tradnl" sz="1600" dirty="0" smtClean="0"/>
              <a:t>Prestación de servicios de enfermería de calidad que logren una proyección extramuros de la institución.</a:t>
            </a:r>
            <a:endParaRPr lang="es-PA" sz="1600" dirty="0" smtClean="0"/>
          </a:p>
          <a:p>
            <a:pPr lvl="0"/>
            <a:endParaRPr lang="es-PA" sz="1600" dirty="0"/>
          </a:p>
        </p:txBody>
      </p:sp>
      <p:sp>
        <p:nvSpPr>
          <p:cNvPr id="2" name="1 Título"/>
          <p:cNvSpPr>
            <a:spLocks noGrp="1"/>
          </p:cNvSpPr>
          <p:nvPr>
            <p:ph type="title"/>
          </p:nvPr>
        </p:nvSpPr>
        <p:spPr/>
        <p:txBody>
          <a:bodyPr>
            <a:noAutofit/>
          </a:bodyPr>
          <a:lstStyle/>
          <a:p>
            <a:pPr algn="ctr"/>
            <a:r>
              <a:rPr lang="es-PA" sz="3200" dirty="0" smtClean="0"/>
              <a:t>CARACTERÍSTICAS Y OBJETIVOS DEL DEPARTAMENTO DE ENFERMERÍA</a:t>
            </a:r>
            <a:endParaRPr lang="es-PA" sz="32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3"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2000"/>
                                        <p:tgtEl>
                                          <p:spTgt spid="3">
                                            <p:txEl>
                                              <p:pRg st="0" end="0"/>
                                            </p:txEl>
                                          </p:spTgt>
                                        </p:tgtEl>
                                      </p:cBhvr>
                                    </p:animEffect>
                                  </p:childTnLst>
                                </p:cTn>
                              </p:par>
                            </p:childTnLst>
                          </p:cTn>
                        </p:par>
                        <p:par>
                          <p:cTn id="14" fill="hold">
                            <p:stCondLst>
                              <p:cond delay="4000"/>
                            </p:stCondLst>
                            <p:childTnLst>
                              <p:par>
                                <p:cTn id="15" presetID="3"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2000"/>
                                        <p:tgtEl>
                                          <p:spTgt spid="3">
                                            <p:txEl>
                                              <p:pRg st="1" end="1"/>
                                            </p:txEl>
                                          </p:spTgt>
                                        </p:tgtEl>
                                      </p:cBhvr>
                                    </p:animEffect>
                                  </p:childTnLst>
                                </p:cTn>
                              </p:par>
                            </p:childTnLst>
                          </p:cTn>
                        </p:par>
                        <p:par>
                          <p:cTn id="18" fill="hold">
                            <p:stCondLst>
                              <p:cond delay="6000"/>
                            </p:stCondLst>
                            <p:childTnLst>
                              <p:par>
                                <p:cTn id="19" presetID="3" presetClass="entr" presetSubtype="1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2000"/>
                                        <p:tgtEl>
                                          <p:spTgt spid="3">
                                            <p:txEl>
                                              <p:pRg st="2" end="2"/>
                                            </p:txEl>
                                          </p:spTgt>
                                        </p:tgtEl>
                                      </p:cBhvr>
                                    </p:animEffect>
                                  </p:childTnLst>
                                </p:cTn>
                              </p:par>
                            </p:childTnLst>
                          </p:cTn>
                        </p:par>
                        <p:par>
                          <p:cTn id="22" fill="hold">
                            <p:stCondLst>
                              <p:cond delay="8000"/>
                            </p:stCondLst>
                            <p:childTnLst>
                              <p:par>
                                <p:cTn id="23" presetID="3" presetClass="entr" presetSubtype="1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linds(horizontal)">
                                      <p:cBhvr>
                                        <p:cTn id="25" dur="2000"/>
                                        <p:tgtEl>
                                          <p:spTgt spid="3">
                                            <p:txEl>
                                              <p:pRg st="3" end="3"/>
                                            </p:txEl>
                                          </p:spTgt>
                                        </p:tgtEl>
                                      </p:cBhvr>
                                    </p:animEffect>
                                  </p:childTnLst>
                                </p:cTn>
                              </p:par>
                            </p:childTnLst>
                          </p:cTn>
                        </p:par>
                        <p:par>
                          <p:cTn id="26" fill="hold">
                            <p:stCondLst>
                              <p:cond delay="10000"/>
                            </p:stCondLst>
                            <p:childTnLst>
                              <p:par>
                                <p:cTn id="27" presetID="3" presetClass="entr" presetSubtype="1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linds(horizontal)">
                                      <p:cBhvr>
                                        <p:cTn id="29" dur="2000"/>
                                        <p:tgtEl>
                                          <p:spTgt spid="3">
                                            <p:txEl>
                                              <p:pRg st="5" end="5"/>
                                            </p:txEl>
                                          </p:spTgt>
                                        </p:tgtEl>
                                      </p:cBhvr>
                                    </p:animEffect>
                                  </p:childTnLst>
                                </p:cTn>
                              </p:par>
                            </p:childTnLst>
                          </p:cTn>
                        </p:par>
                        <p:par>
                          <p:cTn id="30" fill="hold">
                            <p:stCondLst>
                              <p:cond delay="12000"/>
                            </p:stCondLst>
                            <p:childTnLst>
                              <p:par>
                                <p:cTn id="31" presetID="3" presetClass="entr" presetSubtype="10" fill="hold" grpId="0"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2000"/>
                                        <p:tgtEl>
                                          <p:spTgt spid="3">
                                            <p:txEl>
                                              <p:pRg st="6" end="6"/>
                                            </p:txEl>
                                          </p:spTgt>
                                        </p:tgtEl>
                                      </p:cBhvr>
                                    </p:animEffect>
                                  </p:childTnLst>
                                </p:cTn>
                              </p:par>
                            </p:childTnLst>
                          </p:cTn>
                        </p:par>
                        <p:par>
                          <p:cTn id="34" fill="hold">
                            <p:stCondLst>
                              <p:cond delay="14000"/>
                            </p:stCondLst>
                            <p:childTnLst>
                              <p:par>
                                <p:cTn id="35" presetID="3" presetClass="entr" presetSubtype="10"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2000"/>
                                        <p:tgtEl>
                                          <p:spTgt spid="3">
                                            <p:txEl>
                                              <p:pRg st="7" end="7"/>
                                            </p:txEl>
                                          </p:spTgt>
                                        </p:tgtEl>
                                      </p:cBhvr>
                                    </p:animEffect>
                                  </p:childTnLst>
                                </p:cTn>
                              </p:par>
                            </p:childTnLst>
                          </p:cTn>
                        </p:par>
                        <p:par>
                          <p:cTn id="38" fill="hold">
                            <p:stCondLst>
                              <p:cond delay="16000"/>
                            </p:stCondLst>
                            <p:childTnLst>
                              <p:par>
                                <p:cTn id="39" presetID="3" presetClass="entr" presetSubtype="10" fill="hold" grpId="0"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blinds(horizontal)">
                                      <p:cBhvr>
                                        <p:cTn id="41" dur="2000"/>
                                        <p:tgtEl>
                                          <p:spTgt spid="3">
                                            <p:txEl>
                                              <p:pRg st="8" end="8"/>
                                            </p:txEl>
                                          </p:spTgt>
                                        </p:tgtEl>
                                      </p:cBhvr>
                                    </p:animEffect>
                                  </p:childTnLst>
                                </p:cTn>
                              </p:par>
                            </p:childTnLst>
                          </p:cTn>
                        </p:par>
                        <p:par>
                          <p:cTn id="42" fill="hold">
                            <p:stCondLst>
                              <p:cond delay="18000"/>
                            </p:stCondLst>
                            <p:childTnLst>
                              <p:par>
                                <p:cTn id="43" presetID="3" presetClass="entr" presetSubtype="10"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blinds(horizontal)">
                                      <p:cBhvr>
                                        <p:cTn id="45"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marL="0" indent="0" algn="just">
              <a:buNone/>
            </a:pPr>
            <a:r>
              <a:rPr lang="es-ES_tradnl" sz="1600" dirty="0" smtClean="0"/>
              <a:t>Por lo que se refiere a la ubicación del departamento de enfermería, la planta física debe contener básicamente:</a:t>
            </a:r>
          </a:p>
          <a:p>
            <a:pPr marL="0" indent="0" algn="just">
              <a:buNone/>
            </a:pPr>
            <a:endParaRPr lang="es-PA" sz="1600" dirty="0" smtClean="0"/>
          </a:p>
          <a:p>
            <a:pPr marL="0" indent="0">
              <a:buNone/>
            </a:pPr>
            <a:r>
              <a:rPr lang="es-ES_tradnl" sz="1600" b="1" i="1" dirty="0" smtClean="0"/>
              <a:t>1.   Oficinas para:</a:t>
            </a:r>
            <a:endParaRPr lang="es-PA" sz="1600" dirty="0" smtClean="0"/>
          </a:p>
          <a:p>
            <a:pPr lvl="0"/>
            <a:r>
              <a:rPr lang="es-ES_tradnl" sz="1600" dirty="0" smtClean="0"/>
              <a:t>Jefe de enfermeras.</a:t>
            </a:r>
            <a:endParaRPr lang="es-PA" sz="1600" dirty="0" smtClean="0"/>
          </a:p>
          <a:p>
            <a:pPr lvl="0"/>
            <a:r>
              <a:rPr lang="es-ES_tradnl" sz="1600" dirty="0" smtClean="0"/>
              <a:t>Subjefes de enfermeras.</a:t>
            </a:r>
            <a:endParaRPr lang="es-PA" sz="1600" dirty="0" smtClean="0"/>
          </a:p>
          <a:p>
            <a:pPr>
              <a:buNone/>
            </a:pPr>
            <a:endParaRPr lang="es-PA" sz="1600" dirty="0" smtClean="0"/>
          </a:p>
          <a:p>
            <a:pPr marL="0" indent="0">
              <a:buNone/>
            </a:pPr>
            <a:r>
              <a:rPr lang="es-ES_tradnl" sz="1600" b="1" i="1" dirty="0" smtClean="0"/>
              <a:t>2.  Control de enfermería</a:t>
            </a:r>
            <a:endParaRPr lang="es-PA" sz="1600" dirty="0" smtClean="0"/>
          </a:p>
          <a:p>
            <a:pPr marL="0" indent="0">
              <a:buNone/>
            </a:pPr>
            <a:r>
              <a:rPr lang="es-ES_tradnl" sz="1600" dirty="0" smtClean="0"/>
              <a:t>En todas las áreas de hospitalización deberá existir un </a:t>
            </a:r>
            <a:r>
              <a:rPr lang="es-ES_tradnl" sz="1600" i="1" dirty="0" smtClean="0"/>
              <a:t>control </a:t>
            </a:r>
            <a:r>
              <a:rPr lang="es-ES_tradnl" sz="1600" dirty="0" smtClean="0"/>
              <a:t>de enfermería distribuida en:</a:t>
            </a:r>
          </a:p>
          <a:p>
            <a:pPr lvl="0"/>
            <a:r>
              <a:rPr lang="es-ES_tradnl" sz="1600" dirty="0" smtClean="0"/>
              <a:t>Zona de operación al centro de los cubículos de los pacientes</a:t>
            </a:r>
            <a:endParaRPr lang="es-PA" sz="1600" dirty="0" smtClean="0"/>
          </a:p>
          <a:p>
            <a:pPr lvl="0"/>
            <a:r>
              <a:rPr lang="es-ES_tradnl" sz="1600" dirty="0" smtClean="0"/>
              <a:t>Cuarto de medicamentos</a:t>
            </a:r>
            <a:endParaRPr lang="es-PA" sz="1600" dirty="0" smtClean="0"/>
          </a:p>
          <a:p>
            <a:pPr lvl="0"/>
            <a:r>
              <a:rPr lang="es-ES_tradnl" sz="1600" dirty="0" smtClean="0"/>
              <a:t>Cuarto de tratamientos especiales</a:t>
            </a:r>
            <a:endParaRPr lang="es-PA" sz="1600" dirty="0" smtClean="0"/>
          </a:p>
          <a:p>
            <a:pPr lvl="0"/>
            <a:r>
              <a:rPr lang="es-ES_tradnl" sz="1600" dirty="0" smtClean="0"/>
              <a:t>Zona de almacén de material y equipo de uso constante.</a:t>
            </a:r>
            <a:endParaRPr lang="es-PA" sz="1600" dirty="0" smtClean="0"/>
          </a:p>
          <a:p>
            <a:pPr lvl="0"/>
            <a:r>
              <a:rPr lang="es-ES_tradnl" sz="1600" dirty="0" smtClean="0"/>
              <a:t>Sala de estudio.</a:t>
            </a:r>
            <a:endParaRPr lang="es-PA" sz="1600" dirty="0" smtClean="0"/>
          </a:p>
          <a:p>
            <a:pPr lvl="0"/>
            <a:r>
              <a:rPr lang="es-ES_tradnl" sz="1600" dirty="0" smtClean="0"/>
              <a:t>Sistema de comunicación.</a:t>
            </a:r>
            <a:endParaRPr lang="es-PA" sz="1600" dirty="0" smtClean="0"/>
          </a:p>
        </p:txBody>
      </p:sp>
      <p:sp>
        <p:nvSpPr>
          <p:cNvPr id="2" name="1 Título"/>
          <p:cNvSpPr>
            <a:spLocks noGrp="1"/>
          </p:cNvSpPr>
          <p:nvPr>
            <p:ph type="title"/>
          </p:nvPr>
        </p:nvSpPr>
        <p:spPr/>
        <p:txBody>
          <a:bodyPr>
            <a:normAutofit/>
          </a:bodyPr>
          <a:lstStyle/>
          <a:p>
            <a:pPr algn="ctr"/>
            <a:r>
              <a:rPr lang="es-PA" sz="3200" dirty="0" smtClean="0"/>
              <a:t>UBICACIÓN</a:t>
            </a:r>
            <a:endParaRPr lang="es-PA" sz="32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3"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2000"/>
                                        <p:tgtEl>
                                          <p:spTgt spid="3">
                                            <p:txEl>
                                              <p:pRg st="0" end="0"/>
                                            </p:txEl>
                                          </p:spTgt>
                                        </p:tgtEl>
                                      </p:cBhvr>
                                    </p:animEffect>
                                  </p:childTnLst>
                                </p:cTn>
                              </p:par>
                            </p:childTnLst>
                          </p:cTn>
                        </p:par>
                        <p:par>
                          <p:cTn id="14" fill="hold">
                            <p:stCondLst>
                              <p:cond delay="4000"/>
                            </p:stCondLst>
                            <p:childTnLst>
                              <p:par>
                                <p:cTn id="15" presetID="3" presetClass="entr" presetSubtype="1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2000"/>
                                        <p:tgtEl>
                                          <p:spTgt spid="3">
                                            <p:txEl>
                                              <p:pRg st="2" end="2"/>
                                            </p:txEl>
                                          </p:spTgt>
                                        </p:tgtEl>
                                      </p:cBhvr>
                                    </p:animEffect>
                                  </p:childTnLst>
                                </p:cTn>
                              </p:par>
                            </p:childTnLst>
                          </p:cTn>
                        </p:par>
                        <p:par>
                          <p:cTn id="18" fill="hold">
                            <p:stCondLst>
                              <p:cond delay="6000"/>
                            </p:stCondLst>
                            <p:childTnLst>
                              <p:par>
                                <p:cTn id="19" presetID="3" presetClass="entr" presetSubtype="1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2000"/>
                                        <p:tgtEl>
                                          <p:spTgt spid="3">
                                            <p:txEl>
                                              <p:pRg st="3" end="3"/>
                                            </p:txEl>
                                          </p:spTgt>
                                        </p:tgtEl>
                                      </p:cBhvr>
                                    </p:animEffect>
                                  </p:childTnLst>
                                </p:cTn>
                              </p:par>
                            </p:childTnLst>
                          </p:cTn>
                        </p:par>
                        <p:par>
                          <p:cTn id="22" fill="hold">
                            <p:stCondLst>
                              <p:cond delay="8000"/>
                            </p:stCondLst>
                            <p:childTnLst>
                              <p:par>
                                <p:cTn id="23" presetID="3" presetClass="entr" presetSubtype="1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2000"/>
                                        <p:tgtEl>
                                          <p:spTgt spid="3">
                                            <p:txEl>
                                              <p:pRg st="4" end="4"/>
                                            </p:txEl>
                                          </p:spTgt>
                                        </p:tgtEl>
                                      </p:cBhvr>
                                    </p:animEffect>
                                  </p:childTnLst>
                                </p:cTn>
                              </p:par>
                            </p:childTnLst>
                          </p:cTn>
                        </p:par>
                        <p:par>
                          <p:cTn id="26" fill="hold">
                            <p:stCondLst>
                              <p:cond delay="10000"/>
                            </p:stCondLst>
                            <p:childTnLst>
                              <p:par>
                                <p:cTn id="27" presetID="3" presetClass="entr" presetSubtype="1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2000"/>
                                        <p:tgtEl>
                                          <p:spTgt spid="3">
                                            <p:txEl>
                                              <p:pRg st="6" end="6"/>
                                            </p:txEl>
                                          </p:spTgt>
                                        </p:tgtEl>
                                      </p:cBhvr>
                                    </p:animEffect>
                                  </p:childTnLst>
                                </p:cTn>
                              </p:par>
                            </p:childTnLst>
                          </p:cTn>
                        </p:par>
                        <p:par>
                          <p:cTn id="30" fill="hold">
                            <p:stCondLst>
                              <p:cond delay="12000"/>
                            </p:stCondLst>
                            <p:childTnLst>
                              <p:par>
                                <p:cTn id="31" presetID="3" presetClass="entr" presetSubtype="10"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linds(horizontal)">
                                      <p:cBhvr>
                                        <p:cTn id="33" dur="2000"/>
                                        <p:tgtEl>
                                          <p:spTgt spid="3">
                                            <p:txEl>
                                              <p:pRg st="7" end="7"/>
                                            </p:txEl>
                                          </p:spTgt>
                                        </p:tgtEl>
                                      </p:cBhvr>
                                    </p:animEffect>
                                  </p:childTnLst>
                                </p:cTn>
                              </p:par>
                            </p:childTnLst>
                          </p:cTn>
                        </p:par>
                        <p:par>
                          <p:cTn id="34" fill="hold">
                            <p:stCondLst>
                              <p:cond delay="14000"/>
                            </p:stCondLst>
                            <p:childTnLst>
                              <p:par>
                                <p:cTn id="35" presetID="3" presetClass="entr" presetSubtype="10"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2000"/>
                                        <p:tgtEl>
                                          <p:spTgt spid="3">
                                            <p:txEl>
                                              <p:pRg st="8" end="8"/>
                                            </p:txEl>
                                          </p:spTgt>
                                        </p:tgtEl>
                                      </p:cBhvr>
                                    </p:animEffect>
                                  </p:childTnLst>
                                </p:cTn>
                              </p:par>
                            </p:childTnLst>
                          </p:cTn>
                        </p:par>
                        <p:par>
                          <p:cTn id="38" fill="hold">
                            <p:stCondLst>
                              <p:cond delay="16000"/>
                            </p:stCondLst>
                            <p:childTnLst>
                              <p:par>
                                <p:cTn id="39" presetID="3" presetClass="entr" presetSubtype="10" fill="hold" grpId="0" nodeType="after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blinds(horizontal)">
                                      <p:cBhvr>
                                        <p:cTn id="41" dur="2000"/>
                                        <p:tgtEl>
                                          <p:spTgt spid="3">
                                            <p:txEl>
                                              <p:pRg st="9" end="9"/>
                                            </p:txEl>
                                          </p:spTgt>
                                        </p:tgtEl>
                                      </p:cBhvr>
                                    </p:animEffect>
                                  </p:childTnLst>
                                </p:cTn>
                              </p:par>
                            </p:childTnLst>
                          </p:cTn>
                        </p:par>
                        <p:par>
                          <p:cTn id="42" fill="hold">
                            <p:stCondLst>
                              <p:cond delay="18000"/>
                            </p:stCondLst>
                            <p:childTnLst>
                              <p:par>
                                <p:cTn id="43" presetID="3" presetClass="entr" presetSubtype="10" fill="hold" grpId="0" nodeType="after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blinds(horizontal)">
                                      <p:cBhvr>
                                        <p:cTn id="45" dur="2000"/>
                                        <p:tgtEl>
                                          <p:spTgt spid="3">
                                            <p:txEl>
                                              <p:pRg st="10" end="10"/>
                                            </p:txEl>
                                          </p:spTgt>
                                        </p:tgtEl>
                                      </p:cBhvr>
                                    </p:animEffect>
                                  </p:childTnLst>
                                </p:cTn>
                              </p:par>
                            </p:childTnLst>
                          </p:cTn>
                        </p:par>
                        <p:par>
                          <p:cTn id="46" fill="hold">
                            <p:stCondLst>
                              <p:cond delay="20000"/>
                            </p:stCondLst>
                            <p:childTnLst>
                              <p:par>
                                <p:cTn id="47" presetID="3" presetClass="entr" presetSubtype="10" fill="hold" grpId="0" nodeType="after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blinds(horizontal)">
                                      <p:cBhvr>
                                        <p:cTn id="49" dur="2000"/>
                                        <p:tgtEl>
                                          <p:spTgt spid="3">
                                            <p:txEl>
                                              <p:pRg st="11" end="11"/>
                                            </p:txEl>
                                          </p:spTgt>
                                        </p:tgtEl>
                                      </p:cBhvr>
                                    </p:animEffect>
                                  </p:childTnLst>
                                </p:cTn>
                              </p:par>
                            </p:childTnLst>
                          </p:cTn>
                        </p:par>
                        <p:par>
                          <p:cTn id="50" fill="hold">
                            <p:stCondLst>
                              <p:cond delay="22000"/>
                            </p:stCondLst>
                            <p:childTnLst>
                              <p:par>
                                <p:cTn id="51" presetID="3" presetClass="entr" presetSubtype="10" fill="hold" grpId="0" nodeType="after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blinds(horizontal)">
                                      <p:cBhvr>
                                        <p:cTn id="53" dur="2000"/>
                                        <p:tgtEl>
                                          <p:spTgt spid="3">
                                            <p:txEl>
                                              <p:pRg st="12" end="12"/>
                                            </p:txEl>
                                          </p:spTgt>
                                        </p:tgtEl>
                                      </p:cBhvr>
                                    </p:animEffect>
                                  </p:childTnLst>
                                </p:cTn>
                              </p:par>
                            </p:childTnLst>
                          </p:cTn>
                        </p:par>
                        <p:par>
                          <p:cTn id="54" fill="hold">
                            <p:stCondLst>
                              <p:cond delay="24000"/>
                            </p:stCondLst>
                            <p:childTnLst>
                              <p:par>
                                <p:cTn id="55" presetID="3" presetClass="entr" presetSubtype="10" fill="hold" grpId="0" nodeType="after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blinds(horizontal)">
                                      <p:cBhvr>
                                        <p:cTn id="57"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87</TotalTime>
  <Words>977</Words>
  <Application>Microsoft Macintosh PowerPoint</Application>
  <PresentationFormat>On-screen Show (4:3)</PresentationFormat>
  <Paragraphs>103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Concurrencia</vt:lpstr>
      <vt:lpstr>PowerPoint Presentation</vt:lpstr>
      <vt:lpstr>INTRODUCCIÓN</vt:lpstr>
      <vt:lpstr>CONCEPTO DE HOSPITAL</vt:lpstr>
      <vt:lpstr>FUNCIONES DEL HOSPITAL</vt:lpstr>
      <vt:lpstr>CLASIFICACIÓN DE HOSPITALES</vt:lpstr>
      <vt:lpstr>ORGANIZACIÓN Y FUNCIONAMIENTO</vt:lpstr>
      <vt:lpstr>DEPARTAMENTO DE ENFERMERÍA</vt:lpstr>
      <vt:lpstr>CARACTERÍSTICAS Y OBJETIVOS DEL DEPARTAMENTO DE ENFERMERÍA</vt:lpstr>
      <vt:lpstr>UBICACIÓN</vt:lpstr>
      <vt:lpstr>FUNCIONES DEL DEPARTAMENTO DE ENFERMERÍA</vt:lpstr>
      <vt:lpstr>ORGANIZACIÓN DEL DEPARTAMENTO DE ENFERMERÍA</vt:lpstr>
      <vt:lpstr>CONCLUSIÓN</vt:lpstr>
      <vt:lpstr>MUCHAS GRACIAS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dc:creator>
  <cp:lastModifiedBy>A</cp:lastModifiedBy>
  <cp:revision>9</cp:revision>
  <dcterms:created xsi:type="dcterms:W3CDTF">2010-09-01T08:49:13Z</dcterms:created>
  <dcterms:modified xsi:type="dcterms:W3CDTF">2013-02-16T05:27:14Z</dcterms:modified>
</cp:coreProperties>
</file>