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1" r:id="rId4"/>
    <p:sldId id="258" r:id="rId5"/>
    <p:sldId id="259" r:id="rId6"/>
    <p:sldId id="260" r:id="rId7"/>
    <p:sldId id="261" r:id="rId8"/>
    <p:sldId id="262" r:id="rId9"/>
    <p:sldId id="263" r:id="rId10"/>
    <p:sldId id="264" r:id="rId11"/>
    <p:sldId id="265" r:id="rId12"/>
    <p:sldId id="266" r:id="rId13"/>
    <p:sldId id="268" r:id="rId14"/>
    <p:sldId id="267" r:id="rId15"/>
    <p:sldId id="269" r:id="rId16"/>
    <p:sldId id="270" r:id="rId17"/>
    <p:sldId id="271" r:id="rId18"/>
    <p:sldId id="274" r:id="rId19"/>
    <p:sldId id="275" r:id="rId20"/>
    <p:sldId id="272" r:id="rId21"/>
    <p:sldId id="273"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0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67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990600"/>
            <a:ext cx="7772400" cy="704850"/>
          </a:xfrm>
          <a:effectLst>
            <a:outerShdw dist="17961" dir="2700000" algn="ctr" rotWithShape="0">
              <a:schemeClr val="bg2"/>
            </a:outerShdw>
          </a:effectLst>
        </p:spPr>
        <p:txBody>
          <a:bodyPr/>
          <a:lstStyle>
            <a:lvl1pPr>
              <a:defRPr sz="3600">
                <a:solidFill>
                  <a:schemeClr val="bg1"/>
                </a:solidFill>
              </a:defRPr>
            </a:lvl1pPr>
          </a:lstStyle>
          <a:p>
            <a:r>
              <a:rPr lang="es-ES" smtClean="0"/>
              <a:t>Haga clic para modificar el estilo de título del patrón</a:t>
            </a:r>
            <a:endParaRPr lang="en-US"/>
          </a:p>
        </p:txBody>
      </p:sp>
      <p:sp>
        <p:nvSpPr>
          <p:cNvPr id="3075" name="Rectangle 3"/>
          <p:cNvSpPr>
            <a:spLocks noGrp="1" noChangeArrowheads="1"/>
          </p:cNvSpPr>
          <p:nvPr>
            <p:ph type="subTitle" idx="1"/>
          </p:nvPr>
        </p:nvSpPr>
        <p:spPr>
          <a:xfrm>
            <a:off x="152400" y="1676400"/>
            <a:ext cx="7772400" cy="685800"/>
          </a:xfrm>
          <a:effectLst>
            <a:outerShdw dist="17961" dir="2700000" algn="ctr" rotWithShape="0">
              <a:schemeClr val="bg2"/>
            </a:outerShdw>
          </a:effectLst>
        </p:spPr>
        <p:txBody>
          <a:bodyPr/>
          <a:lstStyle>
            <a:lvl1pPr marL="0" indent="0">
              <a:buFontTx/>
              <a:buNone/>
              <a:defRPr sz="2400">
                <a:solidFill>
                  <a:schemeClr val="bg1"/>
                </a:solidFill>
              </a:defRPr>
            </a:lvl1pPr>
          </a:lstStyle>
          <a:p>
            <a:r>
              <a:rPr lang="es-ES" smtClean="0"/>
              <a:t>Haga clic para modificar el estilo de subtítulo del patrón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1676400"/>
            <a:ext cx="1828800" cy="5029200"/>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1066800" y="1676400"/>
            <a:ext cx="5334000" cy="5029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1066800" y="2438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800600" y="2438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1676400"/>
            <a:ext cx="73152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1066800" y="2438400"/>
            <a:ext cx="73152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bg2"/>
          </a:solidFill>
          <a:latin typeface="+mj-lt"/>
          <a:ea typeface="+mj-ea"/>
          <a:cs typeface="+mj-cs"/>
        </a:defRPr>
      </a:lvl1pPr>
      <a:lvl2pPr algn="l" rtl="0" eaLnBrk="1" fontAlgn="base" hangingPunct="1">
        <a:spcBef>
          <a:spcPct val="0"/>
        </a:spcBef>
        <a:spcAft>
          <a:spcPct val="0"/>
        </a:spcAft>
        <a:defRPr sz="4400">
          <a:solidFill>
            <a:schemeClr val="bg2"/>
          </a:solidFill>
          <a:latin typeface="Microsoft Sans Serif" pitchFamily="34" charset="0"/>
        </a:defRPr>
      </a:lvl2pPr>
      <a:lvl3pPr algn="l" rtl="0" eaLnBrk="1" fontAlgn="base" hangingPunct="1">
        <a:spcBef>
          <a:spcPct val="0"/>
        </a:spcBef>
        <a:spcAft>
          <a:spcPct val="0"/>
        </a:spcAft>
        <a:defRPr sz="4400">
          <a:solidFill>
            <a:schemeClr val="bg2"/>
          </a:solidFill>
          <a:latin typeface="Microsoft Sans Serif" pitchFamily="34" charset="0"/>
        </a:defRPr>
      </a:lvl3pPr>
      <a:lvl4pPr algn="l" rtl="0" eaLnBrk="1" fontAlgn="base" hangingPunct="1">
        <a:spcBef>
          <a:spcPct val="0"/>
        </a:spcBef>
        <a:spcAft>
          <a:spcPct val="0"/>
        </a:spcAft>
        <a:defRPr sz="4400">
          <a:solidFill>
            <a:schemeClr val="bg2"/>
          </a:solidFill>
          <a:latin typeface="Microsoft Sans Serif" pitchFamily="34" charset="0"/>
        </a:defRPr>
      </a:lvl4pPr>
      <a:lvl5pPr algn="l" rtl="0" eaLnBrk="1" fontAlgn="base" hangingPunct="1">
        <a:spcBef>
          <a:spcPct val="0"/>
        </a:spcBef>
        <a:spcAft>
          <a:spcPct val="0"/>
        </a:spcAft>
        <a:defRPr sz="4400">
          <a:solidFill>
            <a:schemeClr val="bg2"/>
          </a:solidFill>
          <a:latin typeface="Microsoft Sans Serif" pitchFamily="34" charset="0"/>
        </a:defRPr>
      </a:lvl5pPr>
      <a:lvl6pPr marL="457200" algn="l" rtl="0" eaLnBrk="1" fontAlgn="base" hangingPunct="1">
        <a:spcBef>
          <a:spcPct val="0"/>
        </a:spcBef>
        <a:spcAft>
          <a:spcPct val="0"/>
        </a:spcAft>
        <a:defRPr sz="4400">
          <a:solidFill>
            <a:schemeClr val="bg2"/>
          </a:solidFill>
          <a:latin typeface="Microsoft Sans Serif" pitchFamily="34" charset="0"/>
        </a:defRPr>
      </a:lvl6pPr>
      <a:lvl7pPr marL="914400" algn="l" rtl="0" eaLnBrk="1" fontAlgn="base" hangingPunct="1">
        <a:spcBef>
          <a:spcPct val="0"/>
        </a:spcBef>
        <a:spcAft>
          <a:spcPct val="0"/>
        </a:spcAft>
        <a:defRPr sz="4400">
          <a:solidFill>
            <a:schemeClr val="bg2"/>
          </a:solidFill>
          <a:latin typeface="Microsoft Sans Serif" pitchFamily="34" charset="0"/>
        </a:defRPr>
      </a:lvl7pPr>
      <a:lvl8pPr marL="1371600" algn="l" rtl="0" eaLnBrk="1" fontAlgn="base" hangingPunct="1">
        <a:spcBef>
          <a:spcPct val="0"/>
        </a:spcBef>
        <a:spcAft>
          <a:spcPct val="0"/>
        </a:spcAft>
        <a:defRPr sz="4400">
          <a:solidFill>
            <a:schemeClr val="bg2"/>
          </a:solidFill>
          <a:latin typeface="Microsoft Sans Serif" pitchFamily="34" charset="0"/>
        </a:defRPr>
      </a:lvl8pPr>
      <a:lvl9pPr marL="1828800" algn="l" rtl="0" eaLnBrk="1" fontAlgn="base" hangingPunct="1">
        <a:spcBef>
          <a:spcPct val="0"/>
        </a:spcBef>
        <a:spcAft>
          <a:spcPct val="0"/>
        </a:spcAft>
        <a:defRPr sz="4400">
          <a:solidFill>
            <a:schemeClr val="bg2"/>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hlink"/>
          </a:solidFill>
          <a:latin typeface="+mn-lt"/>
          <a:ea typeface="+mn-ea"/>
          <a:cs typeface="+mn-cs"/>
        </a:defRPr>
      </a:lvl1pPr>
      <a:lvl2pPr marL="742950" indent="-285750" algn="l" rtl="0" eaLnBrk="1" fontAlgn="base" hangingPunct="1">
        <a:spcBef>
          <a:spcPct val="20000"/>
        </a:spcBef>
        <a:spcAft>
          <a:spcPct val="0"/>
        </a:spcAft>
        <a:buChar char="–"/>
        <a:defRPr sz="2800">
          <a:solidFill>
            <a:schemeClr val="hlink"/>
          </a:solidFill>
          <a:latin typeface="+mn-lt"/>
        </a:defRPr>
      </a:lvl2pPr>
      <a:lvl3pPr marL="1143000" indent="-228600" algn="l" rtl="0" eaLnBrk="1" fontAlgn="base" hangingPunct="1">
        <a:spcBef>
          <a:spcPct val="20000"/>
        </a:spcBef>
        <a:spcAft>
          <a:spcPct val="0"/>
        </a:spcAft>
        <a:buChar char="•"/>
        <a:defRPr sz="2400">
          <a:solidFill>
            <a:schemeClr val="hlink"/>
          </a:solidFill>
          <a:latin typeface="+mn-lt"/>
        </a:defRPr>
      </a:lvl3pPr>
      <a:lvl4pPr marL="1600200" indent="-228600" algn="l" rtl="0" eaLnBrk="1" fontAlgn="base" hangingPunct="1">
        <a:spcBef>
          <a:spcPct val="20000"/>
        </a:spcBef>
        <a:spcAft>
          <a:spcPct val="0"/>
        </a:spcAft>
        <a:buChar char="–"/>
        <a:defRPr sz="2000">
          <a:solidFill>
            <a:schemeClr val="hlink"/>
          </a:solidFill>
          <a:latin typeface="+mn-lt"/>
        </a:defRPr>
      </a:lvl4pPr>
      <a:lvl5pPr marL="2057400" indent="-228600" algn="l" rtl="0" eaLnBrk="1" fontAlgn="base" hangingPunct="1">
        <a:spcBef>
          <a:spcPct val="20000"/>
        </a:spcBef>
        <a:spcAft>
          <a:spcPct val="0"/>
        </a:spcAft>
        <a:buChar char="»"/>
        <a:defRPr sz="2000">
          <a:solidFill>
            <a:schemeClr val="hlink"/>
          </a:solidFill>
          <a:latin typeface="+mn-lt"/>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476672"/>
            <a:ext cx="3699520" cy="4104456"/>
          </a:xfrm>
        </p:spPr>
        <p:txBody>
          <a:bodyPr/>
          <a:lstStyle/>
          <a:p>
            <a:r>
              <a:rPr lang="es-PA" b="1" dirty="0" smtClean="0"/>
              <a:t>LOS SIETE HÁBITOS DE </a:t>
            </a:r>
            <a:r>
              <a:rPr lang="es-PA" b="1" dirty="0" smtClean="0"/>
              <a:t/>
            </a:r>
            <a:br>
              <a:rPr lang="es-PA" b="1" dirty="0" smtClean="0"/>
            </a:br>
            <a:r>
              <a:rPr lang="es-PA" b="1" dirty="0" smtClean="0"/>
              <a:t>LA </a:t>
            </a:r>
            <a:r>
              <a:rPr lang="es-PA" b="1" dirty="0" smtClean="0"/>
              <a:t>GENTE ALTAMENTE </a:t>
            </a:r>
            <a:r>
              <a:rPr lang="es-PA" b="1" dirty="0" smtClean="0"/>
              <a:t>EFECTIVA</a:t>
            </a:r>
            <a:endParaRPr lang="es-PA" dirty="0"/>
          </a:p>
        </p:txBody>
      </p:sp>
      <p:sp>
        <p:nvSpPr>
          <p:cNvPr id="4" name="3 CuadroTexto"/>
          <p:cNvSpPr txBox="1"/>
          <p:nvPr/>
        </p:nvSpPr>
        <p:spPr>
          <a:xfrm>
            <a:off x="4788024" y="3501008"/>
            <a:ext cx="3888432" cy="707886"/>
          </a:xfrm>
          <a:prstGeom prst="rect">
            <a:avLst/>
          </a:prstGeom>
          <a:noFill/>
        </p:spPr>
        <p:txBody>
          <a:bodyPr wrap="square" rtlCol="0">
            <a:spAutoFit/>
          </a:bodyPr>
          <a:lstStyle/>
          <a:p>
            <a:pPr algn="ctr"/>
            <a:r>
              <a:rPr lang="es-PA" sz="2000" b="1" dirty="0" smtClean="0">
                <a:solidFill>
                  <a:schemeClr val="accent6">
                    <a:lumMod val="60000"/>
                    <a:lumOff val="40000"/>
                  </a:schemeClr>
                </a:solidFill>
              </a:rPr>
              <a:t>AUTOR:</a:t>
            </a:r>
          </a:p>
          <a:p>
            <a:pPr algn="ctr"/>
            <a:r>
              <a:rPr lang="es-PA" sz="2000" b="1" dirty="0" smtClean="0">
                <a:solidFill>
                  <a:schemeClr val="accent6">
                    <a:lumMod val="60000"/>
                    <a:lumOff val="40000"/>
                  </a:schemeClr>
                </a:solidFill>
              </a:rPr>
              <a:t> STEPHEN COVEY</a:t>
            </a:r>
            <a:endParaRPr lang="es-PA" sz="2000" b="1" dirty="0">
              <a:solidFill>
                <a:schemeClr val="accent6">
                  <a:lumMod val="60000"/>
                  <a:lumOff val="4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SEGUNDO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Comience </a:t>
            </a:r>
            <a:r>
              <a:rPr lang="es-PA" sz="3200" b="1" cap="none" spc="50" dirty="0">
                <a:ln w="11430"/>
                <a:solidFill>
                  <a:schemeClr val="bg1"/>
                </a:solidFill>
                <a:effectLst>
                  <a:outerShdw blurRad="76200" dist="50800" dir="5400000" algn="tl" rotWithShape="0">
                    <a:srgbClr val="000000">
                      <a:alpha val="65000"/>
                    </a:srgbClr>
                  </a:outerShdw>
                </a:effectLst>
                <a:latin typeface="+mj-lt"/>
                <a:ea typeface="+mj-ea"/>
                <a:cs typeface="+mj-cs"/>
              </a:rPr>
              <a:t>con un fin en </a:t>
            </a:r>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mente</a:t>
            </a:r>
            <a:r>
              <a:rPr lang="es-PA" sz="3200" b="1" cap="none" spc="50" dirty="0" smtClean="0">
                <a:ln w="11430"/>
                <a:solidFill>
                  <a:schemeClr val="bg1"/>
                </a:solidFill>
                <a:effectLst>
                  <a:outerShdw blurRad="76200" dist="50800" dir="5400000" algn="tl" rotWithShape="0">
                    <a:srgbClr val="000000">
                      <a:alpha val="65000"/>
                    </a:srgbClr>
                  </a:outerShdw>
                </a:effectLst>
              </a:rPr>
              <a:t> </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sp>
        <p:nvSpPr>
          <p:cNvPr id="5" name="2 Marcador de contenido"/>
          <p:cNvSpPr>
            <a:spLocks noGrp="1"/>
          </p:cNvSpPr>
          <p:nvPr>
            <p:ph idx="1"/>
          </p:nvPr>
        </p:nvSpPr>
        <p:spPr>
          <a:xfrm>
            <a:off x="395536" y="1844824"/>
            <a:ext cx="8136904" cy="4860776"/>
          </a:xfrm>
        </p:spPr>
        <p:txBody>
          <a:bodyPr/>
          <a:lstStyle/>
          <a:p>
            <a:pPr algn="just">
              <a:lnSpc>
                <a:spcPct val="80000"/>
              </a:lnSpc>
              <a:buFont typeface="Arial" pitchFamily="34" charset="0"/>
              <a:buChar char="•"/>
            </a:pPr>
            <a:r>
              <a:rPr lang="es-ES_tradnl" sz="2000" dirty="0" smtClean="0">
                <a:solidFill>
                  <a:schemeClr val="tx1">
                    <a:lumMod val="50000"/>
                  </a:schemeClr>
                </a:solidFill>
              </a:rPr>
              <a:t>El centro de nuestro círculo de influencia; </a:t>
            </a:r>
            <a:r>
              <a:rPr lang="es-PA" sz="2000" dirty="0" smtClean="0">
                <a:solidFill>
                  <a:schemeClr val="tx1">
                    <a:lumMod val="50000"/>
                  </a:schemeClr>
                </a:solidFill>
              </a:rPr>
              <a:t>posee los siguientes </a:t>
            </a:r>
            <a:r>
              <a:rPr lang="es-ES_tradnl" sz="2000" dirty="0" smtClean="0">
                <a:solidFill>
                  <a:schemeClr val="tx1">
                    <a:lumMod val="50000"/>
                  </a:schemeClr>
                </a:solidFill>
              </a:rPr>
              <a:t>factores básicos son:</a:t>
            </a:r>
          </a:p>
          <a:p>
            <a:pPr algn="just">
              <a:lnSpc>
                <a:spcPct val="80000"/>
              </a:lnSpc>
              <a:buNone/>
            </a:pPr>
            <a:endParaRPr lang="es-ES_tradnl" sz="2000" dirty="0" smtClean="0">
              <a:solidFill>
                <a:schemeClr val="tx1">
                  <a:lumMod val="50000"/>
                </a:schemeClr>
              </a:solidFill>
            </a:endParaRPr>
          </a:p>
          <a:p>
            <a:pPr lvl="1" algn="just">
              <a:lnSpc>
                <a:spcPct val="80000"/>
              </a:lnSpc>
              <a:buFont typeface="Arial" pitchFamily="34" charset="0"/>
              <a:buChar char="•"/>
            </a:pPr>
            <a:r>
              <a:rPr lang="es-ES_tradnl" sz="2000" dirty="0" smtClean="0">
                <a:solidFill>
                  <a:schemeClr val="tx1">
                    <a:lumMod val="50000"/>
                  </a:schemeClr>
                </a:solidFill>
              </a:rPr>
              <a:t>La </a:t>
            </a:r>
            <a:r>
              <a:rPr lang="es-ES_tradnl" sz="2000" i="1" dirty="0" smtClean="0">
                <a:solidFill>
                  <a:schemeClr val="tx1">
                    <a:lumMod val="50000"/>
                  </a:schemeClr>
                </a:solidFill>
              </a:rPr>
              <a:t>Seguridad</a:t>
            </a:r>
            <a:endParaRPr lang="es-ES_tradnl" sz="2000" dirty="0" smtClean="0">
              <a:solidFill>
                <a:schemeClr val="tx1">
                  <a:lumMod val="50000"/>
                </a:schemeClr>
              </a:solidFill>
            </a:endParaRPr>
          </a:p>
          <a:p>
            <a:pPr lvl="1" algn="just">
              <a:lnSpc>
                <a:spcPct val="80000"/>
              </a:lnSpc>
              <a:buFont typeface="Arial" pitchFamily="34" charset="0"/>
              <a:buChar char="•"/>
            </a:pPr>
            <a:endParaRPr lang="es-ES_tradnl" sz="2000" dirty="0" smtClean="0">
              <a:solidFill>
                <a:schemeClr val="tx1">
                  <a:lumMod val="50000"/>
                </a:schemeClr>
              </a:solidFill>
            </a:endParaRPr>
          </a:p>
          <a:p>
            <a:pPr lvl="1" algn="just">
              <a:lnSpc>
                <a:spcPct val="80000"/>
              </a:lnSpc>
              <a:buFont typeface="Arial" pitchFamily="34" charset="0"/>
              <a:buChar char="•"/>
            </a:pPr>
            <a:r>
              <a:rPr lang="es-ES_tradnl" sz="2000" dirty="0" smtClean="0">
                <a:solidFill>
                  <a:schemeClr val="tx1">
                    <a:lumMod val="50000"/>
                  </a:schemeClr>
                </a:solidFill>
              </a:rPr>
              <a:t>Por </a:t>
            </a:r>
            <a:r>
              <a:rPr lang="es-ES_tradnl" sz="2000" i="1" dirty="0" smtClean="0">
                <a:solidFill>
                  <a:schemeClr val="tx1">
                    <a:lumMod val="50000"/>
                  </a:schemeClr>
                </a:solidFill>
              </a:rPr>
              <a:t>Guía</a:t>
            </a:r>
            <a:endParaRPr lang="es-ES_tradnl" sz="2000" dirty="0" smtClean="0">
              <a:solidFill>
                <a:schemeClr val="tx1">
                  <a:lumMod val="50000"/>
                </a:schemeClr>
              </a:solidFill>
            </a:endParaRPr>
          </a:p>
          <a:p>
            <a:pPr lvl="1" algn="just">
              <a:lnSpc>
                <a:spcPct val="80000"/>
              </a:lnSpc>
              <a:buFont typeface="Arial" pitchFamily="34" charset="0"/>
              <a:buChar char="•"/>
            </a:pPr>
            <a:endParaRPr lang="es-ES" sz="2000" dirty="0" smtClean="0">
              <a:solidFill>
                <a:schemeClr val="tx1">
                  <a:lumMod val="50000"/>
                </a:schemeClr>
              </a:solidFill>
            </a:endParaRPr>
          </a:p>
          <a:p>
            <a:pPr lvl="1" algn="just">
              <a:lnSpc>
                <a:spcPct val="80000"/>
              </a:lnSpc>
              <a:buFont typeface="Arial" pitchFamily="34" charset="0"/>
              <a:buChar char="•"/>
            </a:pPr>
            <a:r>
              <a:rPr lang="es-ES_tradnl" sz="2000" dirty="0" smtClean="0">
                <a:solidFill>
                  <a:schemeClr val="tx1">
                    <a:lumMod val="50000"/>
                  </a:schemeClr>
                </a:solidFill>
              </a:rPr>
              <a:t>La </a:t>
            </a:r>
            <a:r>
              <a:rPr lang="es-ES_tradnl" sz="2000" i="1" dirty="0" smtClean="0">
                <a:solidFill>
                  <a:schemeClr val="tx1">
                    <a:lumMod val="50000"/>
                  </a:schemeClr>
                </a:solidFill>
              </a:rPr>
              <a:t>Sabiduría</a:t>
            </a:r>
            <a:endParaRPr lang="es-ES_tradnl" sz="2000" dirty="0" smtClean="0">
              <a:solidFill>
                <a:schemeClr val="tx1">
                  <a:lumMod val="50000"/>
                </a:schemeClr>
              </a:solidFill>
            </a:endParaRPr>
          </a:p>
          <a:p>
            <a:pPr lvl="1" algn="just">
              <a:lnSpc>
                <a:spcPct val="80000"/>
              </a:lnSpc>
              <a:buFont typeface="Arial" pitchFamily="34" charset="0"/>
              <a:buChar char="•"/>
            </a:pPr>
            <a:endParaRPr lang="es-ES_tradnl" sz="2000" dirty="0" smtClean="0">
              <a:solidFill>
                <a:schemeClr val="tx1">
                  <a:lumMod val="50000"/>
                </a:schemeClr>
              </a:solidFill>
            </a:endParaRPr>
          </a:p>
          <a:p>
            <a:pPr lvl="1" algn="just">
              <a:lnSpc>
                <a:spcPct val="80000"/>
              </a:lnSpc>
              <a:buFont typeface="Arial" pitchFamily="34" charset="0"/>
              <a:buChar char="•"/>
            </a:pPr>
            <a:r>
              <a:rPr lang="es-ES_tradnl" sz="2000" dirty="0" smtClean="0">
                <a:solidFill>
                  <a:schemeClr val="tx1">
                    <a:lumMod val="50000"/>
                  </a:schemeClr>
                </a:solidFill>
              </a:rPr>
              <a:t>El </a:t>
            </a:r>
            <a:r>
              <a:rPr lang="es-ES_tradnl" sz="2000" i="1" dirty="0" smtClean="0">
                <a:solidFill>
                  <a:schemeClr val="tx1">
                    <a:lumMod val="50000"/>
                  </a:schemeClr>
                </a:solidFill>
              </a:rPr>
              <a:t>Poder</a:t>
            </a:r>
            <a:endParaRPr lang="es-ES" sz="2000" dirty="0" smtClean="0">
              <a:solidFill>
                <a:schemeClr val="tx1">
                  <a:lumMod val="50000"/>
                </a:schemeClr>
              </a:solidFill>
            </a:endParaRPr>
          </a:p>
          <a:p>
            <a:pPr>
              <a:buNone/>
            </a:pPr>
            <a:endParaRPr lang="es-PA" dirty="0"/>
          </a:p>
        </p:txBody>
      </p:sp>
      <p:grpSp>
        <p:nvGrpSpPr>
          <p:cNvPr id="6" name="5 Grupo"/>
          <p:cNvGrpSpPr/>
          <p:nvPr/>
        </p:nvGrpSpPr>
        <p:grpSpPr>
          <a:xfrm>
            <a:off x="3275856" y="2564904"/>
            <a:ext cx="4824536" cy="3960440"/>
            <a:chOff x="2757488" y="2614613"/>
            <a:chExt cx="3579812" cy="3426207"/>
          </a:xfrm>
        </p:grpSpPr>
        <p:sp>
          <p:nvSpPr>
            <p:cNvPr id="7" name="Freeform 6"/>
            <p:cNvSpPr>
              <a:spLocks/>
            </p:cNvSpPr>
            <p:nvPr/>
          </p:nvSpPr>
          <p:spPr bwMode="auto">
            <a:xfrm>
              <a:off x="2757488" y="3914775"/>
              <a:ext cx="1004887" cy="830263"/>
            </a:xfrm>
            <a:custGeom>
              <a:avLst/>
              <a:gdLst/>
              <a:ahLst/>
              <a:cxnLst>
                <a:cxn ang="0">
                  <a:pos x="632" y="0"/>
                </a:cxn>
                <a:cxn ang="0">
                  <a:pos x="632" y="262"/>
                </a:cxn>
                <a:cxn ang="0">
                  <a:pos x="1265" y="262"/>
                </a:cxn>
                <a:cxn ang="0">
                  <a:pos x="1265" y="785"/>
                </a:cxn>
                <a:cxn ang="0">
                  <a:pos x="632" y="785"/>
                </a:cxn>
                <a:cxn ang="0">
                  <a:pos x="632" y="1047"/>
                </a:cxn>
                <a:cxn ang="0">
                  <a:pos x="0" y="523"/>
                </a:cxn>
                <a:cxn ang="0">
                  <a:pos x="632" y="0"/>
                </a:cxn>
              </a:cxnLst>
              <a:rect l="0" t="0" r="r" b="b"/>
              <a:pathLst>
                <a:path w="1265" h="1047">
                  <a:moveTo>
                    <a:pt x="632" y="0"/>
                  </a:moveTo>
                  <a:lnTo>
                    <a:pt x="632" y="262"/>
                  </a:lnTo>
                  <a:lnTo>
                    <a:pt x="1265" y="262"/>
                  </a:lnTo>
                  <a:lnTo>
                    <a:pt x="1265" y="785"/>
                  </a:lnTo>
                  <a:lnTo>
                    <a:pt x="632" y="785"/>
                  </a:lnTo>
                  <a:lnTo>
                    <a:pt x="632" y="1047"/>
                  </a:lnTo>
                  <a:lnTo>
                    <a:pt x="0" y="523"/>
                  </a:lnTo>
                  <a:lnTo>
                    <a:pt x="632" y="0"/>
                  </a:lnTo>
                  <a:close/>
                </a:path>
              </a:pathLst>
            </a:custGeom>
            <a:solidFill>
              <a:srgbClr val="FCFEB9"/>
            </a:solidFill>
            <a:ln w="9525">
              <a:solidFill>
                <a:srgbClr val="000000"/>
              </a:solidFill>
              <a:prstDash val="solid"/>
              <a:round/>
              <a:headEnd/>
              <a:tailEnd/>
            </a:ln>
          </p:spPr>
          <p:txBody>
            <a:bodyPr/>
            <a:lstStyle/>
            <a:p>
              <a:endParaRPr lang="es-PA"/>
            </a:p>
          </p:txBody>
        </p:sp>
        <p:sp>
          <p:nvSpPr>
            <p:cNvPr id="8" name="Freeform 8"/>
            <p:cNvSpPr>
              <a:spLocks/>
            </p:cNvSpPr>
            <p:nvPr/>
          </p:nvSpPr>
          <p:spPr bwMode="auto">
            <a:xfrm>
              <a:off x="4111625" y="2614613"/>
              <a:ext cx="830263" cy="1004887"/>
            </a:xfrm>
            <a:custGeom>
              <a:avLst/>
              <a:gdLst/>
              <a:ahLst/>
              <a:cxnLst>
                <a:cxn ang="0">
                  <a:pos x="0" y="633"/>
                </a:cxn>
                <a:cxn ang="0">
                  <a:pos x="261" y="633"/>
                </a:cxn>
                <a:cxn ang="0">
                  <a:pos x="261" y="1265"/>
                </a:cxn>
                <a:cxn ang="0">
                  <a:pos x="785" y="1265"/>
                </a:cxn>
                <a:cxn ang="0">
                  <a:pos x="785" y="633"/>
                </a:cxn>
                <a:cxn ang="0">
                  <a:pos x="1047" y="633"/>
                </a:cxn>
                <a:cxn ang="0">
                  <a:pos x="523" y="0"/>
                </a:cxn>
                <a:cxn ang="0">
                  <a:pos x="0" y="633"/>
                </a:cxn>
              </a:cxnLst>
              <a:rect l="0" t="0" r="r" b="b"/>
              <a:pathLst>
                <a:path w="1047" h="1265">
                  <a:moveTo>
                    <a:pt x="0" y="633"/>
                  </a:moveTo>
                  <a:lnTo>
                    <a:pt x="261" y="633"/>
                  </a:lnTo>
                  <a:lnTo>
                    <a:pt x="261" y="1265"/>
                  </a:lnTo>
                  <a:lnTo>
                    <a:pt x="785" y="1265"/>
                  </a:lnTo>
                  <a:lnTo>
                    <a:pt x="785" y="633"/>
                  </a:lnTo>
                  <a:lnTo>
                    <a:pt x="1047" y="633"/>
                  </a:lnTo>
                  <a:lnTo>
                    <a:pt x="523" y="0"/>
                  </a:lnTo>
                  <a:lnTo>
                    <a:pt x="0" y="633"/>
                  </a:lnTo>
                  <a:close/>
                </a:path>
              </a:pathLst>
            </a:custGeom>
            <a:solidFill>
              <a:srgbClr val="FCFEB9"/>
            </a:solidFill>
            <a:ln w="9525">
              <a:solidFill>
                <a:srgbClr val="000000"/>
              </a:solidFill>
              <a:prstDash val="solid"/>
              <a:round/>
              <a:headEnd/>
              <a:tailEnd/>
            </a:ln>
          </p:spPr>
          <p:txBody>
            <a:bodyPr/>
            <a:lstStyle/>
            <a:p>
              <a:endParaRPr lang="es-PA"/>
            </a:p>
          </p:txBody>
        </p:sp>
        <p:sp>
          <p:nvSpPr>
            <p:cNvPr id="9" name="Freeform 9"/>
            <p:cNvSpPr>
              <a:spLocks/>
            </p:cNvSpPr>
            <p:nvPr/>
          </p:nvSpPr>
          <p:spPr bwMode="auto">
            <a:xfrm>
              <a:off x="5330825" y="3900488"/>
              <a:ext cx="1006475" cy="830262"/>
            </a:xfrm>
            <a:custGeom>
              <a:avLst/>
              <a:gdLst/>
              <a:ahLst/>
              <a:cxnLst>
                <a:cxn ang="0">
                  <a:pos x="634" y="0"/>
                </a:cxn>
                <a:cxn ang="0">
                  <a:pos x="634" y="262"/>
                </a:cxn>
                <a:cxn ang="0">
                  <a:pos x="0" y="262"/>
                </a:cxn>
                <a:cxn ang="0">
                  <a:pos x="0" y="785"/>
                </a:cxn>
                <a:cxn ang="0">
                  <a:pos x="634" y="785"/>
                </a:cxn>
                <a:cxn ang="0">
                  <a:pos x="634" y="1047"/>
                </a:cxn>
                <a:cxn ang="0">
                  <a:pos x="1268" y="524"/>
                </a:cxn>
                <a:cxn ang="0">
                  <a:pos x="634" y="0"/>
                </a:cxn>
              </a:cxnLst>
              <a:rect l="0" t="0" r="r" b="b"/>
              <a:pathLst>
                <a:path w="1268" h="1047">
                  <a:moveTo>
                    <a:pt x="634" y="0"/>
                  </a:moveTo>
                  <a:lnTo>
                    <a:pt x="634" y="262"/>
                  </a:lnTo>
                  <a:lnTo>
                    <a:pt x="0" y="262"/>
                  </a:lnTo>
                  <a:lnTo>
                    <a:pt x="0" y="785"/>
                  </a:lnTo>
                  <a:lnTo>
                    <a:pt x="634" y="785"/>
                  </a:lnTo>
                  <a:lnTo>
                    <a:pt x="634" y="1047"/>
                  </a:lnTo>
                  <a:lnTo>
                    <a:pt x="1268" y="524"/>
                  </a:lnTo>
                  <a:lnTo>
                    <a:pt x="634" y="0"/>
                  </a:lnTo>
                  <a:close/>
                </a:path>
              </a:pathLst>
            </a:custGeom>
            <a:solidFill>
              <a:srgbClr val="FCFEB9"/>
            </a:solidFill>
            <a:ln w="9525">
              <a:solidFill>
                <a:srgbClr val="000000"/>
              </a:solidFill>
              <a:prstDash val="solid"/>
              <a:round/>
              <a:headEnd/>
              <a:tailEnd/>
            </a:ln>
          </p:spPr>
          <p:txBody>
            <a:bodyPr/>
            <a:lstStyle/>
            <a:p>
              <a:endParaRPr lang="es-PA"/>
            </a:p>
          </p:txBody>
        </p:sp>
        <p:sp>
          <p:nvSpPr>
            <p:cNvPr id="10" name="Rectangle 10"/>
            <p:cNvSpPr>
              <a:spLocks noChangeArrowheads="1"/>
            </p:cNvSpPr>
            <p:nvPr/>
          </p:nvSpPr>
          <p:spPr bwMode="auto">
            <a:xfrm>
              <a:off x="4130675" y="4254500"/>
              <a:ext cx="801688" cy="254000"/>
            </a:xfrm>
            <a:prstGeom prst="rect">
              <a:avLst/>
            </a:prstGeom>
            <a:solidFill>
              <a:srgbClr val="FFFFFF"/>
            </a:solidFill>
            <a:ln w="9525">
              <a:noFill/>
              <a:miter lim="800000"/>
              <a:headEnd/>
              <a:tailEnd/>
            </a:ln>
          </p:spPr>
          <p:txBody>
            <a:bodyPr/>
            <a:lstStyle/>
            <a:p>
              <a:endParaRPr lang="es-PA"/>
            </a:p>
          </p:txBody>
        </p:sp>
        <p:sp>
          <p:nvSpPr>
            <p:cNvPr id="11" name="Rectangle 11"/>
            <p:cNvSpPr>
              <a:spLocks noChangeArrowheads="1"/>
            </p:cNvSpPr>
            <p:nvPr/>
          </p:nvSpPr>
          <p:spPr bwMode="auto">
            <a:xfrm>
              <a:off x="4194175" y="4291013"/>
              <a:ext cx="687388" cy="198437"/>
            </a:xfrm>
            <a:prstGeom prst="rect">
              <a:avLst/>
            </a:prstGeom>
            <a:noFill/>
            <a:ln w="9525">
              <a:noFill/>
              <a:miter lim="800000"/>
              <a:headEnd/>
              <a:tailEnd/>
            </a:ln>
          </p:spPr>
          <p:txBody>
            <a:bodyPr wrap="none" lIns="0" tIns="0" rIns="0" bIns="0">
              <a:spAutoFit/>
            </a:bodyPr>
            <a:lstStyle/>
            <a:p>
              <a:r>
                <a:rPr lang="es-ES_tradnl" sz="1300" b="1">
                  <a:solidFill>
                    <a:srgbClr val="000000"/>
                  </a:solidFill>
                  <a:latin typeface="Tahoma" pitchFamily="34" charset="0"/>
                </a:rPr>
                <a:t>CENTRO</a:t>
              </a:r>
              <a:endParaRPr lang="es-ES_tradnl">
                <a:latin typeface="Tahoma" pitchFamily="34" charset="0"/>
              </a:endParaRPr>
            </a:p>
          </p:txBody>
        </p:sp>
        <p:sp>
          <p:nvSpPr>
            <p:cNvPr id="12" name="Rectangle 12"/>
            <p:cNvSpPr>
              <a:spLocks noChangeArrowheads="1"/>
            </p:cNvSpPr>
            <p:nvPr/>
          </p:nvSpPr>
          <p:spPr bwMode="auto">
            <a:xfrm>
              <a:off x="2863850" y="4246563"/>
              <a:ext cx="800100" cy="211137"/>
            </a:xfrm>
            <a:prstGeom prst="rect">
              <a:avLst/>
            </a:prstGeom>
            <a:noFill/>
            <a:ln w="9525">
              <a:noFill/>
              <a:miter lim="800000"/>
              <a:headEnd/>
              <a:tailEnd/>
            </a:ln>
          </p:spPr>
          <p:txBody>
            <a:bodyPr/>
            <a:lstStyle/>
            <a:p>
              <a:endParaRPr lang="es-PA"/>
            </a:p>
          </p:txBody>
        </p:sp>
        <p:sp>
          <p:nvSpPr>
            <p:cNvPr id="13" name="Rectangle 13"/>
            <p:cNvSpPr>
              <a:spLocks noChangeArrowheads="1"/>
            </p:cNvSpPr>
            <p:nvPr/>
          </p:nvSpPr>
          <p:spPr bwMode="auto">
            <a:xfrm>
              <a:off x="2927350" y="4286250"/>
              <a:ext cx="641350" cy="152400"/>
            </a:xfrm>
            <a:prstGeom prst="rect">
              <a:avLst/>
            </a:prstGeom>
            <a:noFill/>
            <a:ln w="9525">
              <a:noFill/>
              <a:miter lim="800000"/>
              <a:headEnd/>
              <a:tailEnd/>
            </a:ln>
          </p:spPr>
          <p:txBody>
            <a:bodyPr wrap="none" lIns="0" tIns="0" rIns="0" bIns="0">
              <a:spAutoFit/>
            </a:bodyPr>
            <a:lstStyle/>
            <a:p>
              <a:r>
                <a:rPr lang="es-ES_tradnl" sz="1000">
                  <a:solidFill>
                    <a:srgbClr val="000000"/>
                  </a:solidFill>
                  <a:latin typeface="Tahoma" pitchFamily="34" charset="0"/>
                </a:rPr>
                <a:t>SABIDURIA</a:t>
              </a:r>
              <a:endParaRPr lang="es-ES_tradnl">
                <a:latin typeface="Tahoma" pitchFamily="34" charset="0"/>
              </a:endParaRPr>
            </a:p>
          </p:txBody>
        </p:sp>
        <p:sp>
          <p:nvSpPr>
            <p:cNvPr id="14" name="Rectangle 14"/>
            <p:cNvSpPr>
              <a:spLocks noChangeArrowheads="1"/>
            </p:cNvSpPr>
            <p:nvPr/>
          </p:nvSpPr>
          <p:spPr bwMode="auto">
            <a:xfrm>
              <a:off x="5583238" y="4219575"/>
              <a:ext cx="439737" cy="212725"/>
            </a:xfrm>
            <a:prstGeom prst="rect">
              <a:avLst/>
            </a:prstGeom>
            <a:noFill/>
            <a:ln w="9525">
              <a:noFill/>
              <a:miter lim="800000"/>
              <a:headEnd/>
              <a:tailEnd/>
            </a:ln>
          </p:spPr>
          <p:txBody>
            <a:bodyPr/>
            <a:lstStyle/>
            <a:p>
              <a:endParaRPr lang="es-PA"/>
            </a:p>
          </p:txBody>
        </p:sp>
        <p:sp>
          <p:nvSpPr>
            <p:cNvPr id="15" name="Rectangle 15"/>
            <p:cNvSpPr>
              <a:spLocks noChangeArrowheads="1"/>
            </p:cNvSpPr>
            <p:nvPr/>
          </p:nvSpPr>
          <p:spPr bwMode="auto">
            <a:xfrm>
              <a:off x="5646738" y="4254500"/>
              <a:ext cx="338137" cy="152400"/>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Tahoma" pitchFamily="34" charset="0"/>
                </a:rPr>
                <a:t>GUIA</a:t>
              </a:r>
              <a:endParaRPr lang="es-ES_tradnl">
                <a:latin typeface="Tahoma" pitchFamily="34" charset="0"/>
              </a:endParaRPr>
            </a:p>
          </p:txBody>
        </p:sp>
        <p:sp>
          <p:nvSpPr>
            <p:cNvPr id="16" name="Rectangle 16"/>
            <p:cNvSpPr>
              <a:spLocks noChangeArrowheads="1"/>
            </p:cNvSpPr>
            <p:nvPr/>
          </p:nvSpPr>
          <p:spPr bwMode="auto">
            <a:xfrm>
              <a:off x="4143375" y="2947988"/>
              <a:ext cx="812800" cy="201612"/>
            </a:xfrm>
            <a:prstGeom prst="rect">
              <a:avLst/>
            </a:prstGeom>
            <a:noFill/>
            <a:ln w="9525">
              <a:noFill/>
              <a:miter lim="800000"/>
              <a:headEnd/>
              <a:tailEnd/>
            </a:ln>
          </p:spPr>
          <p:txBody>
            <a:bodyPr/>
            <a:lstStyle/>
            <a:p>
              <a:endParaRPr lang="es-PA"/>
            </a:p>
          </p:txBody>
        </p:sp>
        <p:sp>
          <p:nvSpPr>
            <p:cNvPr id="17" name="Rectangle 17"/>
            <p:cNvSpPr>
              <a:spLocks noChangeArrowheads="1"/>
            </p:cNvSpPr>
            <p:nvPr/>
          </p:nvSpPr>
          <p:spPr bwMode="auto">
            <a:xfrm>
              <a:off x="4206875" y="2987675"/>
              <a:ext cx="615950" cy="136525"/>
            </a:xfrm>
            <a:prstGeom prst="rect">
              <a:avLst/>
            </a:prstGeom>
            <a:noFill/>
            <a:ln w="9525">
              <a:noFill/>
              <a:miter lim="800000"/>
              <a:headEnd/>
              <a:tailEnd/>
            </a:ln>
          </p:spPr>
          <p:txBody>
            <a:bodyPr wrap="none" lIns="0" tIns="0" rIns="0" bIns="0">
              <a:spAutoFit/>
            </a:bodyPr>
            <a:lstStyle/>
            <a:p>
              <a:r>
                <a:rPr lang="es-ES_tradnl" sz="900">
                  <a:solidFill>
                    <a:srgbClr val="000000"/>
                  </a:solidFill>
                  <a:latin typeface="Tahoma" pitchFamily="34" charset="0"/>
                </a:rPr>
                <a:t>SEGURIDAD</a:t>
              </a:r>
              <a:endParaRPr lang="es-ES_tradnl">
                <a:latin typeface="Tahoma" pitchFamily="34" charset="0"/>
              </a:endParaRPr>
            </a:p>
          </p:txBody>
        </p:sp>
        <p:sp>
          <p:nvSpPr>
            <p:cNvPr id="18" name="Rectangle 18"/>
            <p:cNvSpPr>
              <a:spLocks noChangeArrowheads="1"/>
            </p:cNvSpPr>
            <p:nvPr/>
          </p:nvSpPr>
          <p:spPr bwMode="auto">
            <a:xfrm>
              <a:off x="4264025" y="5484813"/>
              <a:ext cx="569913" cy="212725"/>
            </a:xfrm>
            <a:prstGeom prst="rect">
              <a:avLst/>
            </a:prstGeom>
            <a:noFill/>
            <a:ln w="9525">
              <a:noFill/>
              <a:miter lim="800000"/>
              <a:headEnd/>
              <a:tailEnd/>
            </a:ln>
          </p:spPr>
          <p:txBody>
            <a:bodyPr/>
            <a:lstStyle/>
            <a:p>
              <a:endParaRPr lang="es-PA"/>
            </a:p>
          </p:txBody>
        </p:sp>
        <p:sp>
          <p:nvSpPr>
            <p:cNvPr id="19" name="Rectangle 19"/>
            <p:cNvSpPr>
              <a:spLocks noChangeArrowheads="1"/>
            </p:cNvSpPr>
            <p:nvPr/>
          </p:nvSpPr>
          <p:spPr bwMode="auto">
            <a:xfrm>
              <a:off x="4327525" y="5521325"/>
              <a:ext cx="449263" cy="152400"/>
            </a:xfrm>
            <a:prstGeom prst="rect">
              <a:avLst/>
            </a:prstGeom>
            <a:noFill/>
            <a:ln w="9525">
              <a:noFill/>
              <a:miter lim="800000"/>
              <a:headEnd/>
              <a:tailEnd/>
            </a:ln>
          </p:spPr>
          <p:txBody>
            <a:bodyPr wrap="none" lIns="0" tIns="0" rIns="0" bIns="0">
              <a:spAutoFit/>
            </a:bodyPr>
            <a:lstStyle/>
            <a:p>
              <a:r>
                <a:rPr lang="es-ES_tradnl" sz="1000" b="1">
                  <a:solidFill>
                    <a:srgbClr val="000000"/>
                  </a:solidFill>
                  <a:latin typeface="Tahoma" pitchFamily="34" charset="0"/>
                </a:rPr>
                <a:t>PODER</a:t>
              </a:r>
              <a:endParaRPr lang="es-ES_tradnl">
                <a:latin typeface="Tahoma" pitchFamily="34" charset="0"/>
              </a:endParaRPr>
            </a:p>
          </p:txBody>
        </p:sp>
        <p:sp>
          <p:nvSpPr>
            <p:cNvPr id="20" name="Oval 20"/>
            <p:cNvSpPr>
              <a:spLocks noChangeArrowheads="1"/>
            </p:cNvSpPr>
            <p:nvPr/>
          </p:nvSpPr>
          <p:spPr bwMode="auto">
            <a:xfrm>
              <a:off x="3879519" y="3673622"/>
              <a:ext cx="1335751" cy="1321036"/>
            </a:xfrm>
            <a:prstGeom prst="ellipse">
              <a:avLst/>
            </a:prstGeom>
            <a:solidFill>
              <a:srgbClr val="618FFD"/>
            </a:solidFill>
            <a:ln w="9525">
              <a:solidFill>
                <a:srgbClr val="000000"/>
              </a:solidFill>
              <a:round/>
              <a:headEnd/>
              <a:tailEnd/>
            </a:ln>
          </p:spPr>
          <p:txBody>
            <a:bodyPr/>
            <a:lstStyle/>
            <a:p>
              <a:endParaRPr lang="es-PA"/>
            </a:p>
          </p:txBody>
        </p:sp>
        <p:sp>
          <p:nvSpPr>
            <p:cNvPr id="21" name="Freeform 21"/>
            <p:cNvSpPr>
              <a:spLocks/>
            </p:cNvSpPr>
            <p:nvPr/>
          </p:nvSpPr>
          <p:spPr bwMode="auto">
            <a:xfrm>
              <a:off x="2757488" y="3914775"/>
              <a:ext cx="1004887" cy="830263"/>
            </a:xfrm>
            <a:custGeom>
              <a:avLst/>
              <a:gdLst/>
              <a:ahLst/>
              <a:cxnLst>
                <a:cxn ang="0">
                  <a:pos x="632" y="0"/>
                </a:cxn>
                <a:cxn ang="0">
                  <a:pos x="632" y="262"/>
                </a:cxn>
                <a:cxn ang="0">
                  <a:pos x="1265" y="262"/>
                </a:cxn>
                <a:cxn ang="0">
                  <a:pos x="1265" y="785"/>
                </a:cxn>
                <a:cxn ang="0">
                  <a:pos x="632" y="785"/>
                </a:cxn>
                <a:cxn ang="0">
                  <a:pos x="632" y="1047"/>
                </a:cxn>
                <a:cxn ang="0">
                  <a:pos x="0" y="523"/>
                </a:cxn>
                <a:cxn ang="0">
                  <a:pos x="632" y="0"/>
                </a:cxn>
              </a:cxnLst>
              <a:rect l="0" t="0" r="r" b="b"/>
              <a:pathLst>
                <a:path w="1265" h="1047">
                  <a:moveTo>
                    <a:pt x="632" y="0"/>
                  </a:moveTo>
                  <a:lnTo>
                    <a:pt x="632" y="262"/>
                  </a:lnTo>
                  <a:lnTo>
                    <a:pt x="1265" y="262"/>
                  </a:lnTo>
                  <a:lnTo>
                    <a:pt x="1265" y="785"/>
                  </a:lnTo>
                  <a:lnTo>
                    <a:pt x="632" y="785"/>
                  </a:lnTo>
                  <a:lnTo>
                    <a:pt x="632" y="1047"/>
                  </a:lnTo>
                  <a:lnTo>
                    <a:pt x="0" y="523"/>
                  </a:lnTo>
                  <a:lnTo>
                    <a:pt x="632" y="0"/>
                  </a:lnTo>
                  <a:close/>
                </a:path>
              </a:pathLst>
            </a:custGeom>
            <a:solidFill>
              <a:srgbClr val="FCFEB9"/>
            </a:solidFill>
            <a:ln w="9525">
              <a:solidFill>
                <a:srgbClr val="000000"/>
              </a:solidFill>
              <a:prstDash val="solid"/>
              <a:round/>
              <a:headEnd/>
              <a:tailEnd/>
            </a:ln>
          </p:spPr>
          <p:txBody>
            <a:bodyPr/>
            <a:lstStyle/>
            <a:p>
              <a:endParaRPr lang="es-PA"/>
            </a:p>
          </p:txBody>
        </p:sp>
        <p:sp>
          <p:nvSpPr>
            <p:cNvPr id="22" name="Freeform 22"/>
            <p:cNvSpPr>
              <a:spLocks/>
            </p:cNvSpPr>
            <p:nvPr/>
          </p:nvSpPr>
          <p:spPr bwMode="auto">
            <a:xfrm>
              <a:off x="4093239" y="5106400"/>
              <a:ext cx="830262" cy="934420"/>
            </a:xfrm>
            <a:custGeom>
              <a:avLst/>
              <a:gdLst/>
              <a:ahLst/>
              <a:cxnLst>
                <a:cxn ang="0">
                  <a:pos x="0" y="634"/>
                </a:cxn>
                <a:cxn ang="0">
                  <a:pos x="262" y="634"/>
                </a:cxn>
                <a:cxn ang="0">
                  <a:pos x="262" y="0"/>
                </a:cxn>
                <a:cxn ang="0">
                  <a:pos x="786" y="0"/>
                </a:cxn>
                <a:cxn ang="0">
                  <a:pos x="786" y="634"/>
                </a:cxn>
                <a:cxn ang="0">
                  <a:pos x="1047" y="634"/>
                </a:cxn>
                <a:cxn ang="0">
                  <a:pos x="524" y="1268"/>
                </a:cxn>
                <a:cxn ang="0">
                  <a:pos x="0" y="634"/>
                </a:cxn>
              </a:cxnLst>
              <a:rect l="0" t="0" r="r" b="b"/>
              <a:pathLst>
                <a:path w="1047" h="1268">
                  <a:moveTo>
                    <a:pt x="0" y="634"/>
                  </a:moveTo>
                  <a:lnTo>
                    <a:pt x="262" y="634"/>
                  </a:lnTo>
                  <a:lnTo>
                    <a:pt x="262" y="0"/>
                  </a:lnTo>
                  <a:lnTo>
                    <a:pt x="786" y="0"/>
                  </a:lnTo>
                  <a:lnTo>
                    <a:pt x="786" y="634"/>
                  </a:lnTo>
                  <a:lnTo>
                    <a:pt x="1047" y="634"/>
                  </a:lnTo>
                  <a:lnTo>
                    <a:pt x="524" y="1268"/>
                  </a:lnTo>
                  <a:lnTo>
                    <a:pt x="0" y="634"/>
                  </a:lnTo>
                  <a:close/>
                </a:path>
              </a:pathLst>
            </a:custGeom>
            <a:solidFill>
              <a:srgbClr val="FCFEB9"/>
            </a:solidFill>
            <a:ln w="9525">
              <a:solidFill>
                <a:srgbClr val="000000"/>
              </a:solidFill>
              <a:prstDash val="solid"/>
              <a:round/>
              <a:headEnd/>
              <a:tailEnd/>
            </a:ln>
          </p:spPr>
          <p:txBody>
            <a:bodyPr/>
            <a:lstStyle/>
            <a:p>
              <a:endParaRPr lang="es-PA"/>
            </a:p>
          </p:txBody>
        </p:sp>
        <p:sp>
          <p:nvSpPr>
            <p:cNvPr id="23" name="Freeform 23"/>
            <p:cNvSpPr>
              <a:spLocks/>
            </p:cNvSpPr>
            <p:nvPr/>
          </p:nvSpPr>
          <p:spPr bwMode="auto">
            <a:xfrm>
              <a:off x="4111625" y="2614613"/>
              <a:ext cx="830263" cy="1004887"/>
            </a:xfrm>
            <a:custGeom>
              <a:avLst/>
              <a:gdLst/>
              <a:ahLst/>
              <a:cxnLst>
                <a:cxn ang="0">
                  <a:pos x="0" y="633"/>
                </a:cxn>
                <a:cxn ang="0">
                  <a:pos x="261" y="633"/>
                </a:cxn>
                <a:cxn ang="0">
                  <a:pos x="261" y="1265"/>
                </a:cxn>
                <a:cxn ang="0">
                  <a:pos x="785" y="1265"/>
                </a:cxn>
                <a:cxn ang="0">
                  <a:pos x="785" y="633"/>
                </a:cxn>
                <a:cxn ang="0">
                  <a:pos x="1047" y="633"/>
                </a:cxn>
                <a:cxn ang="0">
                  <a:pos x="523" y="0"/>
                </a:cxn>
                <a:cxn ang="0">
                  <a:pos x="0" y="633"/>
                </a:cxn>
              </a:cxnLst>
              <a:rect l="0" t="0" r="r" b="b"/>
              <a:pathLst>
                <a:path w="1047" h="1265">
                  <a:moveTo>
                    <a:pt x="0" y="633"/>
                  </a:moveTo>
                  <a:lnTo>
                    <a:pt x="261" y="633"/>
                  </a:lnTo>
                  <a:lnTo>
                    <a:pt x="261" y="1265"/>
                  </a:lnTo>
                  <a:lnTo>
                    <a:pt x="785" y="1265"/>
                  </a:lnTo>
                  <a:lnTo>
                    <a:pt x="785" y="633"/>
                  </a:lnTo>
                  <a:lnTo>
                    <a:pt x="1047" y="633"/>
                  </a:lnTo>
                  <a:lnTo>
                    <a:pt x="523" y="0"/>
                  </a:lnTo>
                  <a:lnTo>
                    <a:pt x="0" y="633"/>
                  </a:lnTo>
                  <a:close/>
                </a:path>
              </a:pathLst>
            </a:custGeom>
            <a:solidFill>
              <a:srgbClr val="FCFEB9"/>
            </a:solidFill>
            <a:ln w="9525">
              <a:solidFill>
                <a:srgbClr val="000000"/>
              </a:solidFill>
              <a:prstDash val="solid"/>
              <a:round/>
              <a:headEnd/>
              <a:tailEnd/>
            </a:ln>
          </p:spPr>
          <p:txBody>
            <a:bodyPr/>
            <a:lstStyle/>
            <a:p>
              <a:endParaRPr lang="es-PA"/>
            </a:p>
          </p:txBody>
        </p:sp>
        <p:sp>
          <p:nvSpPr>
            <p:cNvPr id="24" name="Freeform 24"/>
            <p:cNvSpPr>
              <a:spLocks/>
            </p:cNvSpPr>
            <p:nvPr/>
          </p:nvSpPr>
          <p:spPr bwMode="auto">
            <a:xfrm>
              <a:off x="5330825" y="3900488"/>
              <a:ext cx="1006475" cy="830262"/>
            </a:xfrm>
            <a:custGeom>
              <a:avLst/>
              <a:gdLst/>
              <a:ahLst/>
              <a:cxnLst>
                <a:cxn ang="0">
                  <a:pos x="634" y="0"/>
                </a:cxn>
                <a:cxn ang="0">
                  <a:pos x="634" y="262"/>
                </a:cxn>
                <a:cxn ang="0">
                  <a:pos x="0" y="262"/>
                </a:cxn>
                <a:cxn ang="0">
                  <a:pos x="0" y="785"/>
                </a:cxn>
                <a:cxn ang="0">
                  <a:pos x="634" y="785"/>
                </a:cxn>
                <a:cxn ang="0">
                  <a:pos x="634" y="1047"/>
                </a:cxn>
                <a:cxn ang="0">
                  <a:pos x="1268" y="524"/>
                </a:cxn>
                <a:cxn ang="0">
                  <a:pos x="634" y="0"/>
                </a:cxn>
              </a:cxnLst>
              <a:rect l="0" t="0" r="r" b="b"/>
              <a:pathLst>
                <a:path w="1268" h="1047">
                  <a:moveTo>
                    <a:pt x="634" y="0"/>
                  </a:moveTo>
                  <a:lnTo>
                    <a:pt x="634" y="262"/>
                  </a:lnTo>
                  <a:lnTo>
                    <a:pt x="0" y="262"/>
                  </a:lnTo>
                  <a:lnTo>
                    <a:pt x="0" y="785"/>
                  </a:lnTo>
                  <a:lnTo>
                    <a:pt x="634" y="785"/>
                  </a:lnTo>
                  <a:lnTo>
                    <a:pt x="634" y="1047"/>
                  </a:lnTo>
                  <a:lnTo>
                    <a:pt x="1268" y="524"/>
                  </a:lnTo>
                  <a:lnTo>
                    <a:pt x="634" y="0"/>
                  </a:lnTo>
                  <a:close/>
                </a:path>
              </a:pathLst>
            </a:custGeom>
            <a:solidFill>
              <a:srgbClr val="FCFEB9"/>
            </a:solidFill>
            <a:ln w="9525">
              <a:solidFill>
                <a:srgbClr val="000000"/>
              </a:solidFill>
              <a:prstDash val="solid"/>
              <a:round/>
              <a:headEnd/>
              <a:tailEnd/>
            </a:ln>
          </p:spPr>
          <p:txBody>
            <a:bodyPr/>
            <a:lstStyle/>
            <a:p>
              <a:endParaRPr lang="es-PA"/>
            </a:p>
          </p:txBody>
        </p:sp>
        <p:sp>
          <p:nvSpPr>
            <p:cNvPr id="25" name="Rectangle 25"/>
            <p:cNvSpPr>
              <a:spLocks noChangeArrowheads="1"/>
            </p:cNvSpPr>
            <p:nvPr/>
          </p:nvSpPr>
          <p:spPr bwMode="auto">
            <a:xfrm>
              <a:off x="4306959" y="4234274"/>
              <a:ext cx="515023" cy="173069"/>
            </a:xfrm>
            <a:prstGeom prst="rect">
              <a:avLst/>
            </a:prstGeom>
            <a:noFill/>
            <a:ln w="9525">
              <a:noFill/>
              <a:miter lim="800000"/>
              <a:headEnd/>
              <a:tailEnd/>
            </a:ln>
          </p:spPr>
          <p:txBody>
            <a:bodyPr wrap="none" lIns="0" tIns="0" rIns="0" bIns="0">
              <a:spAutoFit/>
            </a:bodyPr>
            <a:lstStyle/>
            <a:p>
              <a:pPr algn="ctr"/>
              <a:r>
                <a:rPr lang="es-ES_tradnl" sz="1300" b="1" dirty="0">
                  <a:solidFill>
                    <a:srgbClr val="000000"/>
                  </a:solidFill>
                  <a:latin typeface="Tahoma" pitchFamily="34" charset="0"/>
                </a:rPr>
                <a:t>CENTRO</a:t>
              </a:r>
              <a:endParaRPr lang="es-ES_tradnl" dirty="0">
                <a:latin typeface="Tahoma" pitchFamily="34" charset="0"/>
              </a:endParaRPr>
            </a:p>
          </p:txBody>
        </p:sp>
        <p:sp>
          <p:nvSpPr>
            <p:cNvPr id="26" name="Rectangle 26"/>
            <p:cNvSpPr>
              <a:spLocks noChangeArrowheads="1"/>
            </p:cNvSpPr>
            <p:nvPr/>
          </p:nvSpPr>
          <p:spPr bwMode="auto">
            <a:xfrm>
              <a:off x="2863850" y="4246563"/>
              <a:ext cx="800100" cy="211137"/>
            </a:xfrm>
            <a:prstGeom prst="rect">
              <a:avLst/>
            </a:prstGeom>
            <a:noFill/>
            <a:ln w="9525">
              <a:noFill/>
              <a:miter lim="800000"/>
              <a:headEnd/>
              <a:tailEnd/>
            </a:ln>
          </p:spPr>
          <p:txBody>
            <a:bodyPr/>
            <a:lstStyle/>
            <a:p>
              <a:endParaRPr lang="es-PA"/>
            </a:p>
          </p:txBody>
        </p:sp>
        <p:sp>
          <p:nvSpPr>
            <p:cNvPr id="27" name="Rectangle 27"/>
            <p:cNvSpPr>
              <a:spLocks noChangeArrowheads="1"/>
            </p:cNvSpPr>
            <p:nvPr/>
          </p:nvSpPr>
          <p:spPr bwMode="auto">
            <a:xfrm>
              <a:off x="2927350" y="4286250"/>
              <a:ext cx="641350" cy="152400"/>
            </a:xfrm>
            <a:prstGeom prst="rect">
              <a:avLst/>
            </a:prstGeom>
            <a:noFill/>
            <a:ln w="9525">
              <a:noFill/>
              <a:miter lim="800000"/>
              <a:headEnd/>
              <a:tailEnd/>
            </a:ln>
          </p:spPr>
          <p:txBody>
            <a:bodyPr wrap="none" lIns="0" tIns="0" rIns="0" bIns="0">
              <a:spAutoFit/>
            </a:bodyPr>
            <a:lstStyle/>
            <a:p>
              <a:r>
                <a:rPr lang="es-ES_tradnl" sz="1000">
                  <a:solidFill>
                    <a:srgbClr val="000000"/>
                  </a:solidFill>
                  <a:latin typeface="Tahoma" pitchFamily="34" charset="0"/>
                </a:rPr>
                <a:t>SABIDURÍA</a:t>
              </a:r>
              <a:endParaRPr lang="es-ES_tradnl">
                <a:latin typeface="Tahoma" pitchFamily="34" charset="0"/>
              </a:endParaRPr>
            </a:p>
          </p:txBody>
        </p:sp>
        <p:sp>
          <p:nvSpPr>
            <p:cNvPr id="28" name="Rectangle 28"/>
            <p:cNvSpPr>
              <a:spLocks noChangeArrowheads="1"/>
            </p:cNvSpPr>
            <p:nvPr/>
          </p:nvSpPr>
          <p:spPr bwMode="auto">
            <a:xfrm>
              <a:off x="5583238" y="4219575"/>
              <a:ext cx="439737" cy="212725"/>
            </a:xfrm>
            <a:prstGeom prst="rect">
              <a:avLst/>
            </a:prstGeom>
            <a:noFill/>
            <a:ln w="9525">
              <a:noFill/>
              <a:miter lim="800000"/>
              <a:headEnd/>
              <a:tailEnd/>
            </a:ln>
          </p:spPr>
          <p:txBody>
            <a:bodyPr/>
            <a:lstStyle/>
            <a:p>
              <a:endParaRPr lang="es-PA"/>
            </a:p>
          </p:txBody>
        </p:sp>
        <p:sp>
          <p:nvSpPr>
            <p:cNvPr id="29" name="Rectangle 29"/>
            <p:cNvSpPr>
              <a:spLocks noChangeArrowheads="1"/>
            </p:cNvSpPr>
            <p:nvPr/>
          </p:nvSpPr>
          <p:spPr bwMode="auto">
            <a:xfrm>
              <a:off x="5646738" y="4254500"/>
              <a:ext cx="290512" cy="152400"/>
            </a:xfrm>
            <a:prstGeom prst="rect">
              <a:avLst/>
            </a:prstGeom>
            <a:noFill/>
            <a:ln w="9525">
              <a:noFill/>
              <a:miter lim="800000"/>
              <a:headEnd/>
              <a:tailEnd/>
            </a:ln>
          </p:spPr>
          <p:txBody>
            <a:bodyPr wrap="none" lIns="0" tIns="0" rIns="0" bIns="0">
              <a:spAutoFit/>
            </a:bodyPr>
            <a:lstStyle/>
            <a:p>
              <a:r>
                <a:rPr lang="es-ES_tradnl" sz="1000">
                  <a:solidFill>
                    <a:srgbClr val="000000"/>
                  </a:solidFill>
                  <a:latin typeface="Tahoma" pitchFamily="34" charset="0"/>
                </a:rPr>
                <a:t>GUIA</a:t>
              </a:r>
              <a:endParaRPr lang="es-ES_tradnl">
                <a:latin typeface="Tahoma" pitchFamily="34" charset="0"/>
              </a:endParaRPr>
            </a:p>
          </p:txBody>
        </p:sp>
        <p:sp>
          <p:nvSpPr>
            <p:cNvPr id="30" name="Rectangle 30"/>
            <p:cNvSpPr>
              <a:spLocks noChangeArrowheads="1"/>
            </p:cNvSpPr>
            <p:nvPr/>
          </p:nvSpPr>
          <p:spPr bwMode="auto">
            <a:xfrm>
              <a:off x="4143375" y="2947988"/>
              <a:ext cx="812800" cy="201612"/>
            </a:xfrm>
            <a:prstGeom prst="rect">
              <a:avLst/>
            </a:prstGeom>
            <a:noFill/>
            <a:ln w="9525">
              <a:noFill/>
              <a:miter lim="800000"/>
              <a:headEnd/>
              <a:tailEnd/>
            </a:ln>
          </p:spPr>
          <p:txBody>
            <a:bodyPr/>
            <a:lstStyle/>
            <a:p>
              <a:endParaRPr lang="es-PA"/>
            </a:p>
          </p:txBody>
        </p:sp>
        <p:sp>
          <p:nvSpPr>
            <p:cNvPr id="31" name="Rectangle 31"/>
            <p:cNvSpPr>
              <a:spLocks noChangeArrowheads="1"/>
            </p:cNvSpPr>
            <p:nvPr/>
          </p:nvSpPr>
          <p:spPr bwMode="auto">
            <a:xfrm>
              <a:off x="4206875" y="2987675"/>
              <a:ext cx="634384" cy="133130"/>
            </a:xfrm>
            <a:prstGeom prst="rect">
              <a:avLst/>
            </a:prstGeom>
            <a:noFill/>
            <a:ln w="9525">
              <a:noFill/>
              <a:miter lim="800000"/>
              <a:headEnd/>
              <a:tailEnd/>
            </a:ln>
          </p:spPr>
          <p:txBody>
            <a:bodyPr wrap="square" lIns="0" tIns="0" rIns="0" bIns="0">
              <a:spAutoFit/>
            </a:bodyPr>
            <a:lstStyle/>
            <a:p>
              <a:pPr algn="ctr"/>
              <a:r>
                <a:rPr lang="es-ES_tradnl" sz="1000" dirty="0">
                  <a:solidFill>
                    <a:srgbClr val="000000"/>
                  </a:solidFill>
                  <a:latin typeface="Tahoma" pitchFamily="34" charset="0"/>
                </a:rPr>
                <a:t>SEGURIDAD</a:t>
              </a:r>
              <a:endParaRPr lang="es-ES_tradnl" sz="2000" dirty="0">
                <a:latin typeface="Tahoma" pitchFamily="34" charset="0"/>
              </a:endParaRPr>
            </a:p>
          </p:txBody>
        </p:sp>
        <p:sp>
          <p:nvSpPr>
            <p:cNvPr id="32" name="Rectangle 32"/>
            <p:cNvSpPr>
              <a:spLocks noChangeArrowheads="1"/>
            </p:cNvSpPr>
            <p:nvPr/>
          </p:nvSpPr>
          <p:spPr bwMode="auto">
            <a:xfrm>
              <a:off x="4306959" y="5480168"/>
              <a:ext cx="569913" cy="212725"/>
            </a:xfrm>
            <a:prstGeom prst="rect">
              <a:avLst/>
            </a:prstGeom>
            <a:noFill/>
            <a:ln w="9525">
              <a:noFill/>
              <a:miter lim="800000"/>
              <a:headEnd/>
              <a:tailEnd/>
            </a:ln>
          </p:spPr>
          <p:txBody>
            <a:bodyPr/>
            <a:lstStyle/>
            <a:p>
              <a:endParaRPr lang="es-PA"/>
            </a:p>
          </p:txBody>
        </p:sp>
        <p:sp>
          <p:nvSpPr>
            <p:cNvPr id="33" name="Rectangle 33"/>
            <p:cNvSpPr>
              <a:spLocks noChangeArrowheads="1"/>
            </p:cNvSpPr>
            <p:nvPr/>
          </p:nvSpPr>
          <p:spPr bwMode="auto">
            <a:xfrm>
              <a:off x="4360389" y="5480168"/>
              <a:ext cx="396875" cy="152400"/>
            </a:xfrm>
            <a:prstGeom prst="rect">
              <a:avLst/>
            </a:prstGeom>
            <a:noFill/>
            <a:ln w="9525">
              <a:noFill/>
              <a:miter lim="800000"/>
              <a:headEnd/>
              <a:tailEnd/>
            </a:ln>
          </p:spPr>
          <p:txBody>
            <a:bodyPr wrap="none" lIns="0" tIns="0" rIns="0" bIns="0">
              <a:spAutoFit/>
            </a:bodyPr>
            <a:lstStyle/>
            <a:p>
              <a:r>
                <a:rPr lang="es-ES_tradnl" sz="1000" dirty="0">
                  <a:solidFill>
                    <a:srgbClr val="000000"/>
                  </a:solidFill>
                  <a:latin typeface="Tahoma" pitchFamily="34" charset="0"/>
                </a:rPr>
                <a:t>PODER</a:t>
              </a:r>
              <a:endParaRPr lang="es-ES_tradnl" dirty="0">
                <a:latin typeface="Tahoma" pitchFamily="34"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grpId="0"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p:cTn id="35" dur="500" fill="hold"/>
                                        <p:tgtEl>
                                          <p:spTgt spid="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grpId="0" nodeType="after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p:cTn id="42" dur="500" fill="hold"/>
                                        <p:tgtEl>
                                          <p:spTgt spid="5">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5">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5">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52"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Scale>
                                      <p:cBhvr>
                                        <p:cTn id="4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6"/>
                                        </p:tgtEl>
                                        <p:attrNameLst>
                                          <p:attrName>ppt_x</p:attrName>
                                          <p:attrName>ppt_y</p:attrName>
                                        </p:attrNameLst>
                                      </p:cBhvr>
                                    </p:animMotion>
                                    <p:animEffect transition="in" filter="fade">
                                      <p:cBhvr>
                                        <p:cTn id="5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44824"/>
            <a:ext cx="8136904" cy="1152128"/>
          </a:xfrm>
        </p:spPr>
        <p:txBody>
          <a:bodyPr/>
          <a:lstStyle/>
          <a:p>
            <a:pPr algn="just"/>
            <a:r>
              <a:rPr lang="es-ES_tradnl" sz="2000" dirty="0" smtClean="0">
                <a:solidFill>
                  <a:srgbClr val="000000"/>
                </a:solidFill>
                <a:latin typeface="+mj-lt"/>
              </a:rPr>
              <a:t>Al centrar nuestra vida en principios correctos, creamos una base sólida para el desarrollo de los cuatro factores sustentadores de la vida (seguridad, guía, sabiduría, poder)</a:t>
            </a:r>
            <a:endParaRPr lang="es-ES_tradnl" sz="2000" dirty="0" smtClean="0">
              <a:latin typeface="+mj-lt"/>
            </a:endParaRPr>
          </a:p>
          <a:p>
            <a:pPr>
              <a:buNone/>
            </a:pPr>
            <a:r>
              <a:rPr lang="es-ES_tradnl" dirty="0" smtClean="0">
                <a:solidFill>
                  <a:srgbClr val="000000"/>
                </a:solidFill>
                <a:latin typeface="Tahoma" pitchFamily="34" charset="0"/>
              </a:rPr>
              <a:t>  </a:t>
            </a:r>
            <a:endParaRPr lang="es-ES_tradnl" dirty="0" smtClean="0">
              <a:latin typeface="Tahoma" pitchFamily="34" charset="0"/>
            </a:endParaRPr>
          </a:p>
          <a:p>
            <a:pPr>
              <a:buNone/>
            </a:pPr>
            <a:endParaRPr lang="es-PA" dirty="0"/>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SEGUNDO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Comience </a:t>
            </a:r>
            <a:r>
              <a:rPr lang="es-PA" sz="3200" b="1" cap="none" spc="50" dirty="0">
                <a:ln w="11430"/>
                <a:solidFill>
                  <a:schemeClr val="bg1"/>
                </a:solidFill>
                <a:effectLst>
                  <a:outerShdw blurRad="76200" dist="50800" dir="5400000" algn="tl" rotWithShape="0">
                    <a:srgbClr val="000000">
                      <a:alpha val="65000"/>
                    </a:srgbClr>
                  </a:outerShdw>
                </a:effectLst>
                <a:latin typeface="+mj-lt"/>
                <a:ea typeface="+mj-ea"/>
                <a:cs typeface="+mj-cs"/>
              </a:rPr>
              <a:t>con un fin en </a:t>
            </a:r>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mente</a:t>
            </a:r>
            <a:r>
              <a:rPr lang="es-PA" sz="3200" b="1" cap="none" spc="50" dirty="0" smtClean="0">
                <a:ln w="11430"/>
                <a:solidFill>
                  <a:schemeClr val="bg1"/>
                </a:solidFill>
                <a:effectLst>
                  <a:outerShdw blurRad="76200" dist="50800" dir="5400000" algn="tl" rotWithShape="0">
                    <a:srgbClr val="000000">
                      <a:alpha val="65000"/>
                    </a:srgbClr>
                  </a:outerShdw>
                </a:effectLst>
              </a:rPr>
              <a:t> </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grpSp>
        <p:nvGrpSpPr>
          <p:cNvPr id="36" name="35 Grupo"/>
          <p:cNvGrpSpPr/>
          <p:nvPr/>
        </p:nvGrpSpPr>
        <p:grpSpPr>
          <a:xfrm>
            <a:off x="755576" y="2996952"/>
            <a:ext cx="4032448" cy="3410074"/>
            <a:chOff x="2771800" y="1624038"/>
            <a:chExt cx="3529013" cy="3194050"/>
          </a:xfrm>
        </p:grpSpPr>
        <p:sp>
          <p:nvSpPr>
            <p:cNvPr id="37" name="Oval 4"/>
            <p:cNvSpPr>
              <a:spLocks noChangeArrowheads="1"/>
            </p:cNvSpPr>
            <p:nvPr/>
          </p:nvSpPr>
          <p:spPr bwMode="auto">
            <a:xfrm>
              <a:off x="2771800" y="1628800"/>
              <a:ext cx="3529013" cy="3186113"/>
            </a:xfrm>
            <a:prstGeom prst="ellipse">
              <a:avLst/>
            </a:prstGeom>
            <a:solidFill>
              <a:srgbClr val="FCFEB9"/>
            </a:solidFill>
            <a:ln w="7938">
              <a:solidFill>
                <a:srgbClr val="000000"/>
              </a:solidFill>
              <a:round/>
              <a:headEnd/>
              <a:tailEnd/>
            </a:ln>
          </p:spPr>
          <p:txBody>
            <a:bodyPr/>
            <a:lstStyle/>
            <a:p>
              <a:endParaRPr lang="es-PA"/>
            </a:p>
          </p:txBody>
        </p:sp>
        <p:sp>
          <p:nvSpPr>
            <p:cNvPr id="38" name="Oval 5"/>
            <p:cNvSpPr>
              <a:spLocks noChangeArrowheads="1"/>
            </p:cNvSpPr>
            <p:nvPr/>
          </p:nvSpPr>
          <p:spPr bwMode="auto">
            <a:xfrm>
              <a:off x="3840188" y="2608288"/>
              <a:ext cx="1419225" cy="1281112"/>
            </a:xfrm>
            <a:prstGeom prst="ellipse">
              <a:avLst/>
            </a:prstGeom>
            <a:solidFill>
              <a:srgbClr val="618FFD"/>
            </a:solidFill>
            <a:ln w="7938">
              <a:solidFill>
                <a:srgbClr val="000000"/>
              </a:solidFill>
              <a:round/>
              <a:headEnd/>
              <a:tailEnd/>
            </a:ln>
          </p:spPr>
          <p:txBody>
            <a:bodyPr/>
            <a:lstStyle/>
            <a:p>
              <a:endParaRPr lang="es-PA"/>
            </a:p>
          </p:txBody>
        </p:sp>
        <p:sp>
          <p:nvSpPr>
            <p:cNvPr id="39" name="Line 6"/>
            <p:cNvSpPr>
              <a:spLocks noChangeShapeType="1"/>
            </p:cNvSpPr>
            <p:nvPr/>
          </p:nvSpPr>
          <p:spPr bwMode="auto">
            <a:xfrm flipV="1">
              <a:off x="4529163" y="1624038"/>
              <a:ext cx="1587" cy="969962"/>
            </a:xfrm>
            <a:prstGeom prst="line">
              <a:avLst/>
            </a:prstGeom>
            <a:noFill/>
            <a:ln w="7938">
              <a:solidFill>
                <a:srgbClr val="000000"/>
              </a:solidFill>
              <a:round/>
              <a:headEnd/>
              <a:tailEnd/>
            </a:ln>
          </p:spPr>
          <p:txBody>
            <a:bodyPr/>
            <a:lstStyle/>
            <a:p>
              <a:endParaRPr lang="es-PA"/>
            </a:p>
          </p:txBody>
        </p:sp>
        <p:sp>
          <p:nvSpPr>
            <p:cNvPr id="40" name="Line 7"/>
            <p:cNvSpPr>
              <a:spLocks noChangeShapeType="1"/>
            </p:cNvSpPr>
            <p:nvPr/>
          </p:nvSpPr>
          <p:spPr bwMode="auto">
            <a:xfrm>
              <a:off x="4541863" y="3898925"/>
              <a:ext cx="1587" cy="919163"/>
            </a:xfrm>
            <a:prstGeom prst="line">
              <a:avLst/>
            </a:prstGeom>
            <a:noFill/>
            <a:ln w="7938">
              <a:solidFill>
                <a:srgbClr val="000000"/>
              </a:solidFill>
              <a:round/>
              <a:headEnd/>
              <a:tailEnd/>
            </a:ln>
          </p:spPr>
          <p:txBody>
            <a:bodyPr/>
            <a:lstStyle/>
            <a:p>
              <a:endParaRPr lang="es-PA"/>
            </a:p>
          </p:txBody>
        </p:sp>
        <p:sp>
          <p:nvSpPr>
            <p:cNvPr id="41" name="Line 8"/>
            <p:cNvSpPr>
              <a:spLocks noChangeShapeType="1"/>
            </p:cNvSpPr>
            <p:nvPr/>
          </p:nvSpPr>
          <p:spPr bwMode="auto">
            <a:xfrm>
              <a:off x="3490938" y="1916138"/>
              <a:ext cx="671512" cy="779462"/>
            </a:xfrm>
            <a:prstGeom prst="line">
              <a:avLst/>
            </a:prstGeom>
            <a:noFill/>
            <a:ln w="7938">
              <a:solidFill>
                <a:srgbClr val="000000"/>
              </a:solidFill>
              <a:round/>
              <a:headEnd/>
              <a:tailEnd/>
            </a:ln>
          </p:spPr>
          <p:txBody>
            <a:bodyPr/>
            <a:lstStyle/>
            <a:p>
              <a:endParaRPr lang="es-PA"/>
            </a:p>
          </p:txBody>
        </p:sp>
        <p:sp>
          <p:nvSpPr>
            <p:cNvPr id="42" name="Line 9"/>
            <p:cNvSpPr>
              <a:spLocks noChangeShapeType="1"/>
            </p:cNvSpPr>
            <p:nvPr/>
          </p:nvSpPr>
          <p:spPr bwMode="auto">
            <a:xfrm>
              <a:off x="2843238" y="2733700"/>
              <a:ext cx="1033462" cy="296863"/>
            </a:xfrm>
            <a:prstGeom prst="line">
              <a:avLst/>
            </a:prstGeom>
            <a:noFill/>
            <a:ln w="7938">
              <a:solidFill>
                <a:srgbClr val="000000"/>
              </a:solidFill>
              <a:round/>
              <a:headEnd/>
              <a:tailEnd/>
            </a:ln>
          </p:spPr>
          <p:txBody>
            <a:bodyPr/>
            <a:lstStyle/>
            <a:p>
              <a:endParaRPr lang="es-PA"/>
            </a:p>
          </p:txBody>
        </p:sp>
        <p:sp>
          <p:nvSpPr>
            <p:cNvPr id="43" name="Line 10"/>
            <p:cNvSpPr>
              <a:spLocks noChangeShapeType="1"/>
            </p:cNvSpPr>
            <p:nvPr/>
          </p:nvSpPr>
          <p:spPr bwMode="auto">
            <a:xfrm flipV="1">
              <a:off x="2894038" y="3424263"/>
              <a:ext cx="963612" cy="373062"/>
            </a:xfrm>
            <a:prstGeom prst="line">
              <a:avLst/>
            </a:prstGeom>
            <a:noFill/>
            <a:ln w="7938">
              <a:solidFill>
                <a:srgbClr val="000000"/>
              </a:solidFill>
              <a:round/>
              <a:headEnd/>
              <a:tailEnd/>
            </a:ln>
          </p:spPr>
          <p:txBody>
            <a:bodyPr/>
            <a:lstStyle/>
            <a:p>
              <a:endParaRPr lang="es-PA"/>
            </a:p>
          </p:txBody>
        </p:sp>
        <p:sp>
          <p:nvSpPr>
            <p:cNvPr id="44" name="Line 11"/>
            <p:cNvSpPr>
              <a:spLocks noChangeShapeType="1"/>
            </p:cNvSpPr>
            <p:nvPr/>
          </p:nvSpPr>
          <p:spPr bwMode="auto">
            <a:xfrm flipV="1">
              <a:off x="3516338" y="3765575"/>
              <a:ext cx="595312" cy="717550"/>
            </a:xfrm>
            <a:prstGeom prst="line">
              <a:avLst/>
            </a:prstGeom>
            <a:noFill/>
            <a:ln w="7938">
              <a:solidFill>
                <a:srgbClr val="000000"/>
              </a:solidFill>
              <a:round/>
              <a:headEnd/>
              <a:tailEnd/>
            </a:ln>
          </p:spPr>
          <p:txBody>
            <a:bodyPr/>
            <a:lstStyle/>
            <a:p>
              <a:endParaRPr lang="es-PA"/>
            </a:p>
          </p:txBody>
        </p:sp>
        <p:sp>
          <p:nvSpPr>
            <p:cNvPr id="45" name="Line 12"/>
            <p:cNvSpPr>
              <a:spLocks noChangeShapeType="1"/>
            </p:cNvSpPr>
            <p:nvPr/>
          </p:nvSpPr>
          <p:spPr bwMode="auto">
            <a:xfrm flipH="1" flipV="1">
              <a:off x="4922863" y="3784625"/>
              <a:ext cx="595312" cy="768350"/>
            </a:xfrm>
            <a:prstGeom prst="line">
              <a:avLst/>
            </a:prstGeom>
            <a:noFill/>
            <a:ln w="7938">
              <a:solidFill>
                <a:srgbClr val="000000"/>
              </a:solidFill>
              <a:round/>
              <a:headEnd/>
              <a:tailEnd/>
            </a:ln>
          </p:spPr>
          <p:txBody>
            <a:bodyPr/>
            <a:lstStyle/>
            <a:p>
              <a:endParaRPr lang="es-PA"/>
            </a:p>
          </p:txBody>
        </p:sp>
        <p:sp>
          <p:nvSpPr>
            <p:cNvPr id="46" name="Line 13"/>
            <p:cNvSpPr>
              <a:spLocks noChangeShapeType="1"/>
            </p:cNvSpPr>
            <p:nvPr/>
          </p:nvSpPr>
          <p:spPr bwMode="auto">
            <a:xfrm flipH="1" flipV="1">
              <a:off x="5221313" y="3468713"/>
              <a:ext cx="981075" cy="347662"/>
            </a:xfrm>
            <a:prstGeom prst="line">
              <a:avLst/>
            </a:prstGeom>
            <a:noFill/>
            <a:ln w="7938">
              <a:solidFill>
                <a:srgbClr val="000000"/>
              </a:solidFill>
              <a:round/>
              <a:headEnd/>
              <a:tailEnd/>
            </a:ln>
          </p:spPr>
          <p:txBody>
            <a:bodyPr/>
            <a:lstStyle/>
            <a:p>
              <a:endParaRPr lang="es-PA"/>
            </a:p>
          </p:txBody>
        </p:sp>
        <p:sp>
          <p:nvSpPr>
            <p:cNvPr id="47" name="Line 14"/>
            <p:cNvSpPr>
              <a:spLocks noChangeShapeType="1"/>
            </p:cNvSpPr>
            <p:nvPr/>
          </p:nvSpPr>
          <p:spPr bwMode="auto">
            <a:xfrm flipH="1">
              <a:off x="5240363" y="2746400"/>
              <a:ext cx="1003300" cy="322263"/>
            </a:xfrm>
            <a:prstGeom prst="line">
              <a:avLst/>
            </a:prstGeom>
            <a:noFill/>
            <a:ln w="7938">
              <a:solidFill>
                <a:srgbClr val="000000"/>
              </a:solidFill>
              <a:round/>
              <a:headEnd/>
              <a:tailEnd/>
            </a:ln>
          </p:spPr>
          <p:txBody>
            <a:bodyPr/>
            <a:lstStyle/>
            <a:p>
              <a:endParaRPr lang="es-PA"/>
            </a:p>
          </p:txBody>
        </p:sp>
        <p:sp>
          <p:nvSpPr>
            <p:cNvPr id="48" name="Line 15"/>
            <p:cNvSpPr>
              <a:spLocks noChangeShapeType="1"/>
            </p:cNvSpPr>
            <p:nvPr/>
          </p:nvSpPr>
          <p:spPr bwMode="auto">
            <a:xfrm flipH="1">
              <a:off x="4992713" y="1998688"/>
              <a:ext cx="665162" cy="741362"/>
            </a:xfrm>
            <a:prstGeom prst="line">
              <a:avLst/>
            </a:prstGeom>
            <a:noFill/>
            <a:ln w="7938">
              <a:solidFill>
                <a:srgbClr val="000000"/>
              </a:solidFill>
              <a:round/>
              <a:headEnd/>
              <a:tailEnd/>
            </a:ln>
          </p:spPr>
          <p:txBody>
            <a:bodyPr/>
            <a:lstStyle/>
            <a:p>
              <a:endParaRPr lang="es-PA"/>
            </a:p>
          </p:txBody>
        </p:sp>
        <p:sp>
          <p:nvSpPr>
            <p:cNvPr id="49" name="Rectangle 16"/>
            <p:cNvSpPr>
              <a:spLocks noChangeArrowheads="1"/>
            </p:cNvSpPr>
            <p:nvPr/>
          </p:nvSpPr>
          <p:spPr bwMode="auto">
            <a:xfrm>
              <a:off x="4646638" y="2070125"/>
              <a:ext cx="582612" cy="203200"/>
            </a:xfrm>
            <a:prstGeom prst="rect">
              <a:avLst/>
            </a:prstGeom>
            <a:noFill/>
            <a:ln w="9525">
              <a:noFill/>
              <a:miter lim="800000"/>
              <a:headEnd/>
              <a:tailEnd/>
            </a:ln>
          </p:spPr>
          <p:txBody>
            <a:bodyPr/>
            <a:lstStyle/>
            <a:p>
              <a:endParaRPr lang="es-PA"/>
            </a:p>
          </p:txBody>
        </p:sp>
        <p:sp>
          <p:nvSpPr>
            <p:cNvPr id="50" name="Rectangle 17"/>
            <p:cNvSpPr>
              <a:spLocks noChangeArrowheads="1"/>
            </p:cNvSpPr>
            <p:nvPr/>
          </p:nvSpPr>
          <p:spPr bwMode="auto">
            <a:xfrm>
              <a:off x="4706963" y="2105050"/>
              <a:ext cx="469900" cy="136525"/>
            </a:xfrm>
            <a:prstGeom prst="rect">
              <a:avLst/>
            </a:prstGeom>
            <a:noFill/>
            <a:ln w="9525">
              <a:noFill/>
              <a:miter lim="800000"/>
              <a:headEnd/>
              <a:tailEnd/>
            </a:ln>
          </p:spPr>
          <p:txBody>
            <a:bodyPr wrap="none" lIns="0" tIns="0" rIns="0" bIns="0">
              <a:spAutoFit/>
            </a:bodyPr>
            <a:lstStyle/>
            <a:p>
              <a:r>
                <a:rPr lang="es-ES_tradnl" sz="900" b="1">
                  <a:solidFill>
                    <a:srgbClr val="000000"/>
                  </a:solidFill>
                  <a:latin typeface="Tahoma" pitchFamily="34" charset="0"/>
                </a:rPr>
                <a:t>DINERO</a:t>
              </a:r>
              <a:endParaRPr lang="es-ES_tradnl">
                <a:latin typeface="Tahoma" pitchFamily="34" charset="0"/>
              </a:endParaRPr>
            </a:p>
          </p:txBody>
        </p:sp>
        <p:sp>
          <p:nvSpPr>
            <p:cNvPr id="51" name="Rectangle 18"/>
            <p:cNvSpPr>
              <a:spLocks noChangeArrowheads="1"/>
            </p:cNvSpPr>
            <p:nvPr/>
          </p:nvSpPr>
          <p:spPr bwMode="auto">
            <a:xfrm>
              <a:off x="3822725" y="2057425"/>
              <a:ext cx="600075" cy="203200"/>
            </a:xfrm>
            <a:prstGeom prst="rect">
              <a:avLst/>
            </a:prstGeom>
            <a:noFill/>
            <a:ln w="9525">
              <a:noFill/>
              <a:miter lim="800000"/>
              <a:headEnd/>
              <a:tailEnd/>
            </a:ln>
          </p:spPr>
          <p:txBody>
            <a:bodyPr/>
            <a:lstStyle/>
            <a:p>
              <a:endParaRPr lang="es-PA"/>
            </a:p>
          </p:txBody>
        </p:sp>
        <p:sp>
          <p:nvSpPr>
            <p:cNvPr id="52" name="Rectangle 19"/>
            <p:cNvSpPr>
              <a:spLocks noChangeArrowheads="1"/>
            </p:cNvSpPr>
            <p:nvPr/>
          </p:nvSpPr>
          <p:spPr bwMode="auto">
            <a:xfrm>
              <a:off x="3883050" y="2092350"/>
              <a:ext cx="500063" cy="136525"/>
            </a:xfrm>
            <a:prstGeom prst="rect">
              <a:avLst/>
            </a:prstGeom>
            <a:noFill/>
            <a:ln w="9525">
              <a:noFill/>
              <a:miter lim="800000"/>
              <a:headEnd/>
              <a:tailEnd/>
            </a:ln>
          </p:spPr>
          <p:txBody>
            <a:bodyPr wrap="none" lIns="0" tIns="0" rIns="0" bIns="0">
              <a:spAutoFit/>
            </a:bodyPr>
            <a:lstStyle/>
            <a:p>
              <a:r>
                <a:rPr lang="es-ES_tradnl" sz="900" b="1">
                  <a:solidFill>
                    <a:srgbClr val="000000"/>
                  </a:solidFill>
                  <a:latin typeface="Tahoma" pitchFamily="34" charset="0"/>
                </a:rPr>
                <a:t>FAMILIA</a:t>
              </a:r>
              <a:endParaRPr lang="es-ES_tradnl">
                <a:latin typeface="Tahoma" pitchFamily="34" charset="0"/>
              </a:endParaRPr>
            </a:p>
          </p:txBody>
        </p:sp>
        <p:sp>
          <p:nvSpPr>
            <p:cNvPr id="53" name="Rectangle 20"/>
            <p:cNvSpPr>
              <a:spLocks noChangeArrowheads="1"/>
            </p:cNvSpPr>
            <p:nvPr/>
          </p:nvSpPr>
          <p:spPr bwMode="auto">
            <a:xfrm>
              <a:off x="5154638" y="2628925"/>
              <a:ext cx="692150" cy="201613"/>
            </a:xfrm>
            <a:prstGeom prst="rect">
              <a:avLst/>
            </a:prstGeom>
            <a:noFill/>
            <a:ln w="9525">
              <a:noFill/>
              <a:miter lim="800000"/>
              <a:headEnd/>
              <a:tailEnd/>
            </a:ln>
          </p:spPr>
          <p:txBody>
            <a:bodyPr/>
            <a:lstStyle/>
            <a:p>
              <a:endParaRPr lang="es-PA"/>
            </a:p>
          </p:txBody>
        </p:sp>
        <p:sp>
          <p:nvSpPr>
            <p:cNvPr id="54" name="Rectangle 21"/>
            <p:cNvSpPr>
              <a:spLocks noChangeArrowheads="1"/>
            </p:cNvSpPr>
            <p:nvPr/>
          </p:nvSpPr>
          <p:spPr bwMode="auto">
            <a:xfrm>
              <a:off x="5214963" y="2662263"/>
              <a:ext cx="530225" cy="136525"/>
            </a:xfrm>
            <a:prstGeom prst="rect">
              <a:avLst/>
            </a:prstGeom>
            <a:noFill/>
            <a:ln w="9525">
              <a:noFill/>
              <a:miter lim="800000"/>
              <a:headEnd/>
              <a:tailEnd/>
            </a:ln>
          </p:spPr>
          <p:txBody>
            <a:bodyPr wrap="none" lIns="0" tIns="0" rIns="0" bIns="0">
              <a:spAutoFit/>
            </a:bodyPr>
            <a:lstStyle/>
            <a:p>
              <a:r>
                <a:rPr lang="es-ES_tradnl" sz="900" b="1">
                  <a:solidFill>
                    <a:srgbClr val="000000"/>
                  </a:solidFill>
                  <a:latin typeface="Tahoma" pitchFamily="34" charset="0"/>
                </a:rPr>
                <a:t>TRABAJO</a:t>
              </a:r>
              <a:endParaRPr lang="es-ES_tradnl">
                <a:latin typeface="Tahoma" pitchFamily="34" charset="0"/>
              </a:endParaRPr>
            </a:p>
          </p:txBody>
        </p:sp>
        <p:sp>
          <p:nvSpPr>
            <p:cNvPr id="55" name="Rectangle 22"/>
            <p:cNvSpPr>
              <a:spLocks noChangeArrowheads="1"/>
            </p:cNvSpPr>
            <p:nvPr/>
          </p:nvSpPr>
          <p:spPr bwMode="auto">
            <a:xfrm>
              <a:off x="5254650" y="3173438"/>
              <a:ext cx="900113" cy="201612"/>
            </a:xfrm>
            <a:prstGeom prst="rect">
              <a:avLst/>
            </a:prstGeom>
            <a:noFill/>
            <a:ln w="9525">
              <a:noFill/>
              <a:miter lim="800000"/>
              <a:headEnd/>
              <a:tailEnd/>
            </a:ln>
          </p:spPr>
          <p:txBody>
            <a:bodyPr/>
            <a:lstStyle/>
            <a:p>
              <a:endParaRPr lang="es-PA"/>
            </a:p>
          </p:txBody>
        </p:sp>
        <p:sp>
          <p:nvSpPr>
            <p:cNvPr id="56" name="Rectangle 23"/>
            <p:cNvSpPr>
              <a:spLocks noChangeArrowheads="1"/>
            </p:cNvSpPr>
            <p:nvPr/>
          </p:nvSpPr>
          <p:spPr bwMode="auto">
            <a:xfrm>
              <a:off x="5418560" y="3242751"/>
              <a:ext cx="750888" cy="136525"/>
            </a:xfrm>
            <a:prstGeom prst="rect">
              <a:avLst/>
            </a:prstGeom>
            <a:noFill/>
            <a:ln w="9525">
              <a:noFill/>
              <a:miter lim="800000"/>
              <a:headEnd/>
              <a:tailEnd/>
            </a:ln>
          </p:spPr>
          <p:txBody>
            <a:bodyPr wrap="none" lIns="0" tIns="0" rIns="0" bIns="0">
              <a:spAutoFit/>
            </a:bodyPr>
            <a:lstStyle/>
            <a:p>
              <a:r>
                <a:rPr lang="es-ES_tradnl" sz="900" b="1" dirty="0">
                  <a:solidFill>
                    <a:srgbClr val="000000"/>
                  </a:solidFill>
                  <a:latin typeface="Tahoma" pitchFamily="34" charset="0"/>
                </a:rPr>
                <a:t>POSESIONES</a:t>
              </a:r>
              <a:endParaRPr lang="es-ES_tradnl" dirty="0">
                <a:latin typeface="Tahoma" pitchFamily="34" charset="0"/>
              </a:endParaRPr>
            </a:p>
          </p:txBody>
        </p:sp>
        <p:sp>
          <p:nvSpPr>
            <p:cNvPr id="57" name="Rectangle 24"/>
            <p:cNvSpPr>
              <a:spLocks noChangeArrowheads="1"/>
            </p:cNvSpPr>
            <p:nvPr/>
          </p:nvSpPr>
          <p:spPr bwMode="auto">
            <a:xfrm>
              <a:off x="5230838" y="3870350"/>
              <a:ext cx="608012" cy="201613"/>
            </a:xfrm>
            <a:prstGeom prst="rect">
              <a:avLst/>
            </a:prstGeom>
            <a:noFill/>
            <a:ln w="9525">
              <a:noFill/>
              <a:miter lim="800000"/>
              <a:headEnd/>
              <a:tailEnd/>
            </a:ln>
          </p:spPr>
          <p:txBody>
            <a:bodyPr/>
            <a:lstStyle/>
            <a:p>
              <a:endParaRPr lang="es-PA"/>
            </a:p>
          </p:txBody>
        </p:sp>
        <p:sp>
          <p:nvSpPr>
            <p:cNvPr id="58" name="Rectangle 25"/>
            <p:cNvSpPr>
              <a:spLocks noChangeArrowheads="1"/>
            </p:cNvSpPr>
            <p:nvPr/>
          </p:nvSpPr>
          <p:spPr bwMode="auto">
            <a:xfrm>
              <a:off x="5289575" y="3905275"/>
              <a:ext cx="446088" cy="136525"/>
            </a:xfrm>
            <a:prstGeom prst="rect">
              <a:avLst/>
            </a:prstGeom>
            <a:noFill/>
            <a:ln w="9525">
              <a:noFill/>
              <a:miter lim="800000"/>
              <a:headEnd/>
              <a:tailEnd/>
            </a:ln>
          </p:spPr>
          <p:txBody>
            <a:bodyPr wrap="none" lIns="0" tIns="0" rIns="0" bIns="0">
              <a:spAutoFit/>
            </a:bodyPr>
            <a:lstStyle/>
            <a:p>
              <a:r>
                <a:rPr lang="es-ES_tradnl" sz="900" b="1">
                  <a:solidFill>
                    <a:srgbClr val="000000"/>
                  </a:solidFill>
                  <a:latin typeface="Tahoma" pitchFamily="34" charset="0"/>
                </a:rPr>
                <a:t>PLACER</a:t>
              </a:r>
              <a:endParaRPr lang="es-ES_tradnl">
                <a:latin typeface="Tahoma" pitchFamily="34" charset="0"/>
              </a:endParaRPr>
            </a:p>
          </p:txBody>
        </p:sp>
        <p:sp>
          <p:nvSpPr>
            <p:cNvPr id="59" name="Rectangle 26"/>
            <p:cNvSpPr>
              <a:spLocks noChangeArrowheads="1"/>
            </p:cNvSpPr>
            <p:nvPr/>
          </p:nvSpPr>
          <p:spPr bwMode="auto">
            <a:xfrm>
              <a:off x="4608538" y="4302150"/>
              <a:ext cx="601662" cy="201613"/>
            </a:xfrm>
            <a:prstGeom prst="rect">
              <a:avLst/>
            </a:prstGeom>
            <a:noFill/>
            <a:ln w="9525">
              <a:noFill/>
              <a:miter lim="800000"/>
              <a:headEnd/>
              <a:tailEnd/>
            </a:ln>
          </p:spPr>
          <p:txBody>
            <a:bodyPr/>
            <a:lstStyle/>
            <a:p>
              <a:endParaRPr lang="es-PA"/>
            </a:p>
          </p:txBody>
        </p:sp>
        <p:sp>
          <p:nvSpPr>
            <p:cNvPr id="60" name="Rectangle 27"/>
            <p:cNvSpPr>
              <a:spLocks noChangeArrowheads="1"/>
            </p:cNvSpPr>
            <p:nvPr/>
          </p:nvSpPr>
          <p:spPr bwMode="auto">
            <a:xfrm>
              <a:off x="4668863" y="4335488"/>
              <a:ext cx="481012" cy="136525"/>
            </a:xfrm>
            <a:prstGeom prst="rect">
              <a:avLst/>
            </a:prstGeom>
            <a:noFill/>
            <a:ln w="9525">
              <a:noFill/>
              <a:miter lim="800000"/>
              <a:headEnd/>
              <a:tailEnd/>
            </a:ln>
          </p:spPr>
          <p:txBody>
            <a:bodyPr wrap="none" lIns="0" tIns="0" rIns="0" bIns="0">
              <a:spAutoFit/>
            </a:bodyPr>
            <a:lstStyle/>
            <a:p>
              <a:r>
                <a:rPr lang="es-ES_tradnl" sz="900" b="1">
                  <a:solidFill>
                    <a:srgbClr val="000000"/>
                  </a:solidFill>
                  <a:latin typeface="Tahoma" pitchFamily="34" charset="0"/>
                </a:rPr>
                <a:t>AMIGOS</a:t>
              </a:r>
              <a:endParaRPr lang="es-ES_tradnl">
                <a:latin typeface="Tahoma" pitchFamily="34" charset="0"/>
              </a:endParaRPr>
            </a:p>
          </p:txBody>
        </p:sp>
        <p:sp>
          <p:nvSpPr>
            <p:cNvPr id="61" name="Rectangle 28"/>
            <p:cNvSpPr>
              <a:spLocks noChangeArrowheads="1"/>
            </p:cNvSpPr>
            <p:nvPr/>
          </p:nvSpPr>
          <p:spPr bwMode="auto">
            <a:xfrm>
              <a:off x="3746525" y="4314850"/>
              <a:ext cx="760413" cy="201613"/>
            </a:xfrm>
            <a:prstGeom prst="rect">
              <a:avLst/>
            </a:prstGeom>
            <a:noFill/>
            <a:ln w="9525">
              <a:noFill/>
              <a:miter lim="800000"/>
              <a:headEnd/>
              <a:tailEnd/>
            </a:ln>
          </p:spPr>
          <p:txBody>
            <a:bodyPr/>
            <a:lstStyle/>
            <a:p>
              <a:endParaRPr lang="es-PA"/>
            </a:p>
          </p:txBody>
        </p:sp>
        <p:sp>
          <p:nvSpPr>
            <p:cNvPr id="62" name="Rectangle 29"/>
            <p:cNvSpPr>
              <a:spLocks noChangeArrowheads="1"/>
            </p:cNvSpPr>
            <p:nvPr/>
          </p:nvSpPr>
          <p:spPr bwMode="auto">
            <a:xfrm>
              <a:off x="3806850" y="4348188"/>
              <a:ext cx="630238" cy="136525"/>
            </a:xfrm>
            <a:prstGeom prst="rect">
              <a:avLst/>
            </a:prstGeom>
            <a:noFill/>
            <a:ln w="9525">
              <a:noFill/>
              <a:miter lim="800000"/>
              <a:headEnd/>
              <a:tailEnd/>
            </a:ln>
          </p:spPr>
          <p:txBody>
            <a:bodyPr wrap="none" lIns="0" tIns="0" rIns="0" bIns="0">
              <a:spAutoFit/>
            </a:bodyPr>
            <a:lstStyle/>
            <a:p>
              <a:r>
                <a:rPr lang="es-ES_tradnl" sz="900" b="1">
                  <a:solidFill>
                    <a:srgbClr val="000000"/>
                  </a:solidFill>
                  <a:latin typeface="Tahoma" pitchFamily="34" charset="0"/>
                </a:rPr>
                <a:t>ENEMIGOS</a:t>
              </a:r>
              <a:endParaRPr lang="es-ES_tradnl">
                <a:latin typeface="Tahoma" pitchFamily="34" charset="0"/>
              </a:endParaRPr>
            </a:p>
          </p:txBody>
        </p:sp>
        <p:sp>
          <p:nvSpPr>
            <p:cNvPr id="63" name="Rectangle 30"/>
            <p:cNvSpPr>
              <a:spLocks noChangeArrowheads="1"/>
            </p:cNvSpPr>
            <p:nvPr/>
          </p:nvSpPr>
          <p:spPr bwMode="auto">
            <a:xfrm>
              <a:off x="3176613" y="3844950"/>
              <a:ext cx="595312" cy="201613"/>
            </a:xfrm>
            <a:prstGeom prst="rect">
              <a:avLst/>
            </a:prstGeom>
            <a:noFill/>
            <a:ln w="9525">
              <a:noFill/>
              <a:miter lim="800000"/>
              <a:headEnd/>
              <a:tailEnd/>
            </a:ln>
          </p:spPr>
          <p:txBody>
            <a:bodyPr/>
            <a:lstStyle/>
            <a:p>
              <a:endParaRPr lang="es-PA"/>
            </a:p>
          </p:txBody>
        </p:sp>
        <p:sp>
          <p:nvSpPr>
            <p:cNvPr id="64" name="Rectangle 31"/>
            <p:cNvSpPr>
              <a:spLocks noChangeArrowheads="1"/>
            </p:cNvSpPr>
            <p:nvPr/>
          </p:nvSpPr>
          <p:spPr bwMode="auto">
            <a:xfrm>
              <a:off x="3236938" y="3879875"/>
              <a:ext cx="482600" cy="136525"/>
            </a:xfrm>
            <a:prstGeom prst="rect">
              <a:avLst/>
            </a:prstGeom>
            <a:noFill/>
            <a:ln w="9525">
              <a:noFill/>
              <a:miter lim="800000"/>
              <a:headEnd/>
              <a:tailEnd/>
            </a:ln>
          </p:spPr>
          <p:txBody>
            <a:bodyPr wrap="none" lIns="0" tIns="0" rIns="0" bIns="0">
              <a:spAutoFit/>
            </a:bodyPr>
            <a:lstStyle/>
            <a:p>
              <a:r>
                <a:rPr lang="es-ES_tradnl" sz="900" b="1">
                  <a:solidFill>
                    <a:srgbClr val="000000"/>
                  </a:solidFill>
                  <a:latin typeface="Tahoma" pitchFamily="34" charset="0"/>
                </a:rPr>
                <a:t>IGLESIA</a:t>
              </a:r>
              <a:endParaRPr lang="es-ES_tradnl">
                <a:latin typeface="Tahoma" pitchFamily="34" charset="0"/>
              </a:endParaRPr>
            </a:p>
          </p:txBody>
        </p:sp>
        <p:sp>
          <p:nvSpPr>
            <p:cNvPr id="65" name="Rectangle 32"/>
            <p:cNvSpPr>
              <a:spLocks noChangeArrowheads="1"/>
            </p:cNvSpPr>
            <p:nvPr/>
          </p:nvSpPr>
          <p:spPr bwMode="auto">
            <a:xfrm>
              <a:off x="2935313" y="3173438"/>
              <a:ext cx="817562" cy="201612"/>
            </a:xfrm>
            <a:prstGeom prst="rect">
              <a:avLst/>
            </a:prstGeom>
            <a:noFill/>
            <a:ln w="9525">
              <a:noFill/>
              <a:miter lim="800000"/>
              <a:headEnd/>
              <a:tailEnd/>
            </a:ln>
          </p:spPr>
          <p:txBody>
            <a:bodyPr/>
            <a:lstStyle/>
            <a:p>
              <a:endParaRPr lang="es-PA"/>
            </a:p>
          </p:txBody>
        </p:sp>
        <p:sp>
          <p:nvSpPr>
            <p:cNvPr id="66" name="Rectangle 33"/>
            <p:cNvSpPr>
              <a:spLocks noChangeArrowheads="1"/>
            </p:cNvSpPr>
            <p:nvPr/>
          </p:nvSpPr>
          <p:spPr bwMode="auto">
            <a:xfrm>
              <a:off x="2995638" y="3208363"/>
              <a:ext cx="711200" cy="136525"/>
            </a:xfrm>
            <a:prstGeom prst="rect">
              <a:avLst/>
            </a:prstGeom>
            <a:noFill/>
            <a:ln w="9525">
              <a:noFill/>
              <a:miter lim="800000"/>
              <a:headEnd/>
              <a:tailEnd/>
            </a:ln>
          </p:spPr>
          <p:txBody>
            <a:bodyPr wrap="none" lIns="0" tIns="0" rIns="0" bIns="0">
              <a:spAutoFit/>
            </a:bodyPr>
            <a:lstStyle/>
            <a:p>
              <a:r>
                <a:rPr lang="es-ES_tradnl" sz="900" b="1">
                  <a:solidFill>
                    <a:srgbClr val="000000"/>
                  </a:solidFill>
                  <a:latin typeface="Tahoma" pitchFamily="34" charset="0"/>
                </a:rPr>
                <a:t>UNO MISMO</a:t>
              </a:r>
              <a:endParaRPr lang="es-ES_tradnl">
                <a:latin typeface="Tahoma" pitchFamily="34" charset="0"/>
              </a:endParaRPr>
            </a:p>
          </p:txBody>
        </p:sp>
        <p:sp>
          <p:nvSpPr>
            <p:cNvPr id="67" name="Rectangle 34"/>
            <p:cNvSpPr>
              <a:spLocks noChangeArrowheads="1"/>
            </p:cNvSpPr>
            <p:nvPr/>
          </p:nvSpPr>
          <p:spPr bwMode="auto">
            <a:xfrm>
              <a:off x="3151213" y="2628925"/>
              <a:ext cx="720725" cy="201613"/>
            </a:xfrm>
            <a:prstGeom prst="rect">
              <a:avLst/>
            </a:prstGeom>
            <a:noFill/>
            <a:ln w="9525">
              <a:noFill/>
              <a:miter lim="800000"/>
              <a:headEnd/>
              <a:tailEnd/>
            </a:ln>
          </p:spPr>
          <p:txBody>
            <a:bodyPr/>
            <a:lstStyle/>
            <a:p>
              <a:endParaRPr lang="es-PA"/>
            </a:p>
          </p:txBody>
        </p:sp>
        <p:sp>
          <p:nvSpPr>
            <p:cNvPr id="68" name="Rectangle 35"/>
            <p:cNvSpPr>
              <a:spLocks noChangeArrowheads="1"/>
            </p:cNvSpPr>
            <p:nvPr/>
          </p:nvSpPr>
          <p:spPr bwMode="auto">
            <a:xfrm>
              <a:off x="3211538" y="2662263"/>
              <a:ext cx="566737" cy="136525"/>
            </a:xfrm>
            <a:prstGeom prst="rect">
              <a:avLst/>
            </a:prstGeom>
            <a:noFill/>
            <a:ln w="9525">
              <a:noFill/>
              <a:miter lim="800000"/>
              <a:headEnd/>
              <a:tailEnd/>
            </a:ln>
          </p:spPr>
          <p:txBody>
            <a:bodyPr wrap="none" lIns="0" tIns="0" rIns="0" bIns="0">
              <a:spAutoFit/>
            </a:bodyPr>
            <a:lstStyle/>
            <a:p>
              <a:r>
                <a:rPr lang="es-ES_tradnl" sz="900" b="1">
                  <a:solidFill>
                    <a:srgbClr val="000000"/>
                  </a:solidFill>
                  <a:latin typeface="Tahoma" pitchFamily="34" charset="0"/>
                </a:rPr>
                <a:t>CÓNYUGE</a:t>
              </a:r>
              <a:endParaRPr lang="es-ES_tradnl">
                <a:latin typeface="Tahoma" pitchFamily="34" charset="0"/>
              </a:endParaRPr>
            </a:p>
          </p:txBody>
        </p:sp>
        <p:sp>
          <p:nvSpPr>
            <p:cNvPr id="69" name="Rectangle 36"/>
            <p:cNvSpPr>
              <a:spLocks noChangeArrowheads="1"/>
            </p:cNvSpPr>
            <p:nvPr/>
          </p:nvSpPr>
          <p:spPr bwMode="auto">
            <a:xfrm>
              <a:off x="4089425" y="3170263"/>
              <a:ext cx="901700" cy="222250"/>
            </a:xfrm>
            <a:prstGeom prst="rect">
              <a:avLst/>
            </a:prstGeom>
            <a:solidFill>
              <a:srgbClr val="FFFFFF"/>
            </a:solidFill>
            <a:ln w="9525">
              <a:noFill/>
              <a:miter lim="800000"/>
              <a:headEnd/>
              <a:tailEnd/>
            </a:ln>
          </p:spPr>
          <p:txBody>
            <a:bodyPr/>
            <a:lstStyle/>
            <a:p>
              <a:endParaRPr lang="es-PA"/>
            </a:p>
          </p:txBody>
        </p:sp>
        <p:sp>
          <p:nvSpPr>
            <p:cNvPr id="70" name="Rectangle 37"/>
            <p:cNvSpPr>
              <a:spLocks noChangeArrowheads="1"/>
            </p:cNvSpPr>
            <p:nvPr/>
          </p:nvSpPr>
          <p:spPr bwMode="auto">
            <a:xfrm>
              <a:off x="4149750" y="3206775"/>
              <a:ext cx="889000" cy="168275"/>
            </a:xfrm>
            <a:prstGeom prst="rect">
              <a:avLst/>
            </a:prstGeom>
            <a:noFill/>
            <a:ln w="9525">
              <a:noFill/>
              <a:miter lim="800000"/>
              <a:headEnd/>
              <a:tailEnd/>
            </a:ln>
          </p:spPr>
          <p:txBody>
            <a:bodyPr wrap="none" lIns="0" tIns="0" rIns="0" bIns="0">
              <a:spAutoFit/>
            </a:bodyPr>
            <a:lstStyle/>
            <a:p>
              <a:r>
                <a:rPr lang="es-ES_tradnl" sz="1100" b="1">
                  <a:solidFill>
                    <a:srgbClr val="000000"/>
                  </a:solidFill>
                  <a:latin typeface="Tahoma" pitchFamily="34" charset="0"/>
                </a:rPr>
                <a:t>PRINCIPIOS</a:t>
              </a:r>
              <a:endParaRPr lang="es-ES_tradnl">
                <a:latin typeface="Tahoma" pitchFamily="34" charset="0"/>
              </a:endParaRPr>
            </a:p>
          </p:txBody>
        </p:sp>
      </p:grpSp>
      <p:sp>
        <p:nvSpPr>
          <p:cNvPr id="71" name="70 CuadroTexto"/>
          <p:cNvSpPr txBox="1"/>
          <p:nvPr/>
        </p:nvSpPr>
        <p:spPr>
          <a:xfrm>
            <a:off x="5220072" y="3212976"/>
            <a:ext cx="3168352" cy="3170099"/>
          </a:xfrm>
          <a:prstGeom prst="rect">
            <a:avLst/>
          </a:prstGeom>
          <a:noFill/>
        </p:spPr>
        <p:txBody>
          <a:bodyPr wrap="square" rtlCol="0">
            <a:spAutoFit/>
          </a:bodyPr>
          <a:lstStyle/>
          <a:p>
            <a:pPr marL="355600" indent="-355600" algn="just">
              <a:buFont typeface="Arial" pitchFamily="34" charset="0"/>
              <a:buChar char="•"/>
            </a:pPr>
            <a:r>
              <a:rPr lang="es-PA" sz="2000" dirty="0" smtClean="0">
                <a:solidFill>
                  <a:schemeClr val="tx1">
                    <a:lumMod val="50000"/>
                  </a:schemeClr>
                </a:solidFill>
              </a:rPr>
              <a:t>Al centrar nuestras vidas en principios intemporales constantes, creamos un paradigma fundamental de la vida efectiva. Es el centro que sitúa en perspectiva a todos los otros centros. </a:t>
            </a:r>
            <a:endParaRPr lang="es-PA" sz="2000" dirty="0">
              <a:solidFill>
                <a:schemeClr val="tx1">
                  <a:lumMod val="5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2" presetClass="entr" presetSubtype="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Scale>
                                      <p:cBhvr>
                                        <p:cTn id="28"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6"/>
                                        </p:tgtEl>
                                        <p:attrNameLst>
                                          <p:attrName>ppt_x</p:attrName>
                                          <p:attrName>ppt_y</p:attrName>
                                        </p:attrNameLst>
                                      </p:cBhvr>
                                    </p:animMotion>
                                    <p:animEffect transition="in" filter="fade">
                                      <p:cBhvr>
                                        <p:cTn id="30" dur="1000"/>
                                        <p:tgtEl>
                                          <p:spTgt spid="36"/>
                                        </p:tgtEl>
                                      </p:cBhvr>
                                    </p:animEffect>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 calcmode="lin" valueType="num">
                                      <p:cBhvr>
                                        <p:cTn id="34" dur="500" fill="hold"/>
                                        <p:tgtEl>
                                          <p:spTgt spid="71"/>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71"/>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71"/>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00808"/>
            <a:ext cx="5400600" cy="5004792"/>
          </a:xfrm>
        </p:spPr>
        <p:txBody>
          <a:bodyPr/>
          <a:lstStyle/>
          <a:p>
            <a:r>
              <a:rPr lang="es-PA" sz="2000" dirty="0">
                <a:solidFill>
                  <a:schemeClr val="tx1">
                    <a:lumMod val="50000"/>
                  </a:schemeClr>
                </a:solidFill>
                <a:latin typeface="+mn-lt"/>
                <a:ea typeface="+mn-ea"/>
                <a:cs typeface="+mn-cs"/>
              </a:rPr>
              <a:t>En el hábito 1, aprendió que puede crear su propio paradigma. </a:t>
            </a:r>
          </a:p>
          <a:p>
            <a:endParaRPr lang="es-PA" sz="1600" dirty="0">
              <a:solidFill>
                <a:schemeClr val="tx1">
                  <a:lumMod val="50000"/>
                </a:schemeClr>
              </a:solidFill>
              <a:latin typeface="+mn-lt"/>
              <a:ea typeface="+mn-ea"/>
              <a:cs typeface="+mn-cs"/>
            </a:endParaRPr>
          </a:p>
          <a:p>
            <a:r>
              <a:rPr lang="es-PA" sz="2000" dirty="0">
                <a:solidFill>
                  <a:schemeClr val="tx1">
                    <a:lumMod val="50000"/>
                  </a:schemeClr>
                </a:solidFill>
                <a:latin typeface="+mn-lt"/>
                <a:ea typeface="+mn-ea"/>
                <a:cs typeface="+mn-cs"/>
              </a:rPr>
              <a:t>En el hábito 2, descubrió los principios básicos por los cuales debería vivir y trabajar. </a:t>
            </a:r>
          </a:p>
          <a:p>
            <a:endParaRPr lang="es-PA" sz="1600" dirty="0">
              <a:solidFill>
                <a:schemeClr val="tx1">
                  <a:lumMod val="50000"/>
                </a:schemeClr>
              </a:solidFill>
              <a:latin typeface="+mn-lt"/>
              <a:ea typeface="+mn-ea"/>
              <a:cs typeface="+mn-cs"/>
            </a:endParaRPr>
          </a:p>
          <a:p>
            <a:r>
              <a:rPr lang="es-PA" sz="2000" dirty="0">
                <a:solidFill>
                  <a:schemeClr val="tx1">
                    <a:lumMod val="50000"/>
                  </a:schemeClr>
                </a:solidFill>
                <a:latin typeface="+mn-lt"/>
                <a:ea typeface="+mn-ea"/>
                <a:cs typeface="+mn-cs"/>
              </a:rPr>
              <a:t>Una vez aprendido esto, estará listo para poner primero lo primero cada día, a cada momento</a:t>
            </a:r>
            <a:r>
              <a:rPr lang="es-PA" sz="2000" dirty="0" smtClean="0">
                <a:solidFill>
                  <a:schemeClr val="tx1">
                    <a:lumMod val="50000"/>
                  </a:schemeClr>
                </a:solidFill>
                <a:latin typeface="+mn-lt"/>
                <a:ea typeface="+mn-ea"/>
                <a:cs typeface="+mn-cs"/>
              </a:rPr>
              <a:t>. </a:t>
            </a:r>
          </a:p>
          <a:p>
            <a:endParaRPr lang="es-PA" sz="1400" dirty="0">
              <a:solidFill>
                <a:schemeClr val="tx1">
                  <a:lumMod val="50000"/>
                </a:schemeClr>
              </a:solidFill>
            </a:endParaRPr>
          </a:p>
          <a:p>
            <a:r>
              <a:rPr lang="es-PA" sz="2000" dirty="0">
                <a:solidFill>
                  <a:schemeClr val="tx1">
                    <a:lumMod val="50000"/>
                  </a:schemeClr>
                </a:solidFill>
                <a:latin typeface="+mn-lt"/>
                <a:ea typeface="+mn-ea"/>
                <a:cs typeface="+mn-cs"/>
              </a:rPr>
              <a:t>Nos permite liberarnos de la tiranía de lo urgente para dedicar tiempo a las actividades que verdaderamente dan sentido a nuestras vidas. </a:t>
            </a:r>
          </a:p>
          <a:p>
            <a:endParaRPr lang="es-PA" sz="2000" dirty="0"/>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TERCER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spc="50" dirty="0" smtClean="0">
                <a:ln w="11430"/>
                <a:solidFill>
                  <a:schemeClr val="bg1"/>
                </a:solidFill>
                <a:effectLst>
                  <a:outerShdw blurRad="76200" dist="50800" dir="5400000" algn="tl" rotWithShape="0">
                    <a:srgbClr val="000000">
                      <a:alpha val="65000"/>
                    </a:srgbClr>
                  </a:outerShdw>
                </a:effectLst>
                <a:latin typeface="+mj-lt"/>
                <a:ea typeface="+mj-ea"/>
                <a:cs typeface="+mj-cs"/>
              </a:rPr>
              <a:t>Poner primero lo primero</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pic>
        <p:nvPicPr>
          <p:cNvPr id="5" name="4 Imagen" descr="Imagen3.jpg"/>
          <p:cNvPicPr>
            <a:picLocks noChangeAspect="1"/>
          </p:cNvPicPr>
          <p:nvPr/>
        </p:nvPicPr>
        <p:blipFill>
          <a:blip r:embed="rId2" cstate="print"/>
          <a:stretch>
            <a:fillRect/>
          </a:stretch>
        </p:blipFill>
        <p:spPr>
          <a:xfrm>
            <a:off x="5868144" y="2348880"/>
            <a:ext cx="3011424" cy="353568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Scale>
                                      <p:cBhvr>
                                        <p:cTn id="2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
                                        </p:tgtEl>
                                        <p:attrNameLst>
                                          <p:attrName>ppt_x</p:attrName>
                                          <p:attrName>ppt_y</p:attrName>
                                        </p:attrNameLst>
                                      </p:cBhvr>
                                    </p:animMotion>
                                    <p:animEffect transition="in" filter="fade">
                                      <p:cBhvr>
                                        <p:cTn id="30" dur="1000"/>
                                        <p:tgtEl>
                                          <p:spTgt spid="5"/>
                                        </p:tgtEl>
                                      </p:cBhvr>
                                    </p:animEffect>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39" presetClass="entr" presetSubtype="0" accel="100000"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72816"/>
            <a:ext cx="4536504" cy="4932784"/>
          </a:xfrm>
        </p:spPr>
        <p:txBody>
          <a:bodyPr/>
          <a:lstStyle/>
          <a:p>
            <a:pPr algn="just"/>
            <a:r>
              <a:rPr lang="es-PA" sz="2000" dirty="0">
                <a:solidFill>
                  <a:schemeClr val="tx1">
                    <a:lumMod val="50000"/>
                  </a:schemeClr>
                </a:solidFill>
                <a:latin typeface="+mn-lt"/>
                <a:ea typeface="+mn-ea"/>
                <a:cs typeface="+mn-cs"/>
              </a:rPr>
              <a:t>Es el ejercicio de la voluntad independiente de la cual la </a:t>
            </a:r>
            <a:r>
              <a:rPr lang="es-PA" sz="2000" dirty="0" smtClean="0">
                <a:solidFill>
                  <a:schemeClr val="tx1">
                    <a:lumMod val="50000"/>
                  </a:schemeClr>
                </a:solidFill>
                <a:latin typeface="+mn-lt"/>
                <a:ea typeface="+mn-ea"/>
                <a:cs typeface="+mn-cs"/>
              </a:rPr>
              <a:t>que nos </a:t>
            </a:r>
            <a:r>
              <a:rPr lang="es-PA" sz="2000" dirty="0">
                <a:solidFill>
                  <a:schemeClr val="tx1">
                    <a:lumMod val="50000"/>
                  </a:schemeClr>
                </a:solidFill>
                <a:latin typeface="+mn-lt"/>
                <a:ea typeface="+mn-ea"/>
                <a:cs typeface="+mn-cs"/>
              </a:rPr>
              <a:t>permite cambiar es quien ineficiente que hemos seguido hasta este momento sustituirlo por un </a:t>
            </a:r>
            <a:r>
              <a:rPr lang="es-PA" sz="2000" dirty="0" smtClean="0">
                <a:solidFill>
                  <a:schemeClr val="tx1">
                    <a:lumMod val="50000"/>
                  </a:schemeClr>
                </a:solidFill>
                <a:latin typeface="+mn-lt"/>
                <a:ea typeface="+mn-ea"/>
                <a:cs typeface="+mn-cs"/>
              </a:rPr>
              <a:t>nuevo basado </a:t>
            </a:r>
            <a:r>
              <a:rPr lang="es-PA" sz="2000" dirty="0">
                <a:solidFill>
                  <a:schemeClr val="tx1">
                    <a:lumMod val="50000"/>
                  </a:schemeClr>
                </a:solidFill>
                <a:latin typeface="+mn-lt"/>
                <a:ea typeface="+mn-ea"/>
                <a:cs typeface="+mn-cs"/>
              </a:rPr>
              <a:t>en nuestros mas profundos y enraizados principios.</a:t>
            </a:r>
          </a:p>
          <a:p>
            <a:pPr algn="just">
              <a:buFont typeface="Arial" pitchFamily="34" charset="0"/>
              <a:buChar char="•"/>
            </a:pPr>
            <a:endParaRPr lang="es-ES" sz="1600" dirty="0">
              <a:solidFill>
                <a:schemeClr val="tx1">
                  <a:lumMod val="50000"/>
                </a:schemeClr>
              </a:solidFill>
            </a:endParaRPr>
          </a:p>
          <a:p>
            <a:pPr algn="just"/>
            <a:r>
              <a:rPr lang="es-PA" sz="2000" dirty="0">
                <a:solidFill>
                  <a:schemeClr val="tx1">
                    <a:lumMod val="50000"/>
                  </a:schemeClr>
                </a:solidFill>
                <a:latin typeface="+mn-lt"/>
                <a:ea typeface="+mn-ea"/>
                <a:cs typeface="+mn-cs"/>
              </a:rPr>
              <a:t>Para poder establecer primero lo primero debemos conocer la diferencia entre cada uno de ellos y </a:t>
            </a:r>
            <a:r>
              <a:rPr lang="es-PA" sz="2000" dirty="0" smtClean="0">
                <a:solidFill>
                  <a:schemeClr val="tx1">
                    <a:lumMod val="50000"/>
                  </a:schemeClr>
                </a:solidFill>
                <a:latin typeface="+mn-lt"/>
                <a:ea typeface="+mn-ea"/>
                <a:cs typeface="+mn-cs"/>
              </a:rPr>
              <a:t>los beneficios </a:t>
            </a:r>
            <a:r>
              <a:rPr lang="es-PA" sz="2000" dirty="0">
                <a:solidFill>
                  <a:schemeClr val="tx1">
                    <a:lumMod val="50000"/>
                  </a:schemeClr>
                </a:solidFill>
                <a:latin typeface="+mn-lt"/>
                <a:ea typeface="+mn-ea"/>
                <a:cs typeface="+mn-cs"/>
              </a:rPr>
              <a:t>que nos aporta</a:t>
            </a:r>
            <a:r>
              <a:rPr lang="es-PA" sz="2000" dirty="0" smtClean="0">
                <a:solidFill>
                  <a:schemeClr val="tx1">
                    <a:lumMod val="50000"/>
                  </a:schemeClr>
                </a:solidFill>
                <a:latin typeface="+mn-lt"/>
                <a:ea typeface="+mn-ea"/>
                <a:cs typeface="+mn-cs"/>
              </a:rPr>
              <a:t>.</a:t>
            </a:r>
          </a:p>
          <a:p>
            <a:pPr algn="just"/>
            <a:endParaRPr lang="es-PA" sz="1100" dirty="0">
              <a:solidFill>
                <a:schemeClr val="tx1">
                  <a:lumMod val="50000"/>
                </a:schemeClr>
              </a:solidFill>
            </a:endParaRPr>
          </a:p>
          <a:p>
            <a:pPr algn="just"/>
            <a:r>
              <a:rPr lang="es-PA" sz="2000" dirty="0" smtClean="0">
                <a:solidFill>
                  <a:schemeClr val="tx1">
                    <a:lumMod val="50000"/>
                  </a:schemeClr>
                </a:solidFill>
                <a:latin typeface="+mn-lt"/>
                <a:ea typeface="+mn-ea"/>
                <a:cs typeface="+mn-cs"/>
              </a:rPr>
              <a:t>Organizar y ejecutar según prioridades.</a:t>
            </a:r>
            <a:endParaRPr lang="es-PA" sz="2000" dirty="0">
              <a:solidFill>
                <a:schemeClr val="tx1">
                  <a:lumMod val="50000"/>
                </a:schemeClr>
              </a:solidFill>
              <a:latin typeface="+mn-lt"/>
              <a:ea typeface="+mn-ea"/>
              <a:cs typeface="+mn-cs"/>
            </a:endParaRPr>
          </a:p>
          <a:p>
            <a:endParaRPr lang="es-PA" dirty="0">
              <a:solidFill>
                <a:schemeClr val="tx1">
                  <a:lumMod val="50000"/>
                </a:schemeClr>
              </a:solidFill>
            </a:endParaRPr>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TERCER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spc="50" dirty="0" smtClean="0">
                <a:ln w="11430"/>
                <a:solidFill>
                  <a:schemeClr val="bg1"/>
                </a:solidFill>
                <a:effectLst>
                  <a:outerShdw blurRad="76200" dist="50800" dir="5400000" algn="tl" rotWithShape="0">
                    <a:srgbClr val="000000">
                      <a:alpha val="65000"/>
                    </a:srgbClr>
                  </a:outerShdw>
                </a:effectLst>
                <a:latin typeface="+mj-lt"/>
                <a:ea typeface="+mj-ea"/>
                <a:cs typeface="+mj-cs"/>
              </a:rPr>
              <a:t>Poner primero lo primero</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pic>
        <p:nvPicPr>
          <p:cNvPr id="25602" name="Picture 2" descr="http://t0.gstatic.com/images?q=tbn:oZ3nYu62LkaHDM:"/>
          <p:cNvPicPr>
            <a:picLocks noChangeAspect="1" noChangeArrowheads="1"/>
          </p:cNvPicPr>
          <p:nvPr/>
        </p:nvPicPr>
        <p:blipFill>
          <a:blip r:embed="rId2" cstate="print"/>
          <a:srcRect/>
          <a:stretch>
            <a:fillRect/>
          </a:stretch>
        </p:blipFill>
        <p:spPr bwMode="auto">
          <a:xfrm>
            <a:off x="5436096" y="2708920"/>
            <a:ext cx="2880317" cy="259228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2" presetClass="entr" presetSubtype="0" fill="hold" nodeType="afterEffect">
                                  <p:stCondLst>
                                    <p:cond delay="0"/>
                                  </p:stCondLst>
                                  <p:childTnLst>
                                    <p:set>
                                      <p:cBhvr>
                                        <p:cTn id="27" dur="1" fill="hold">
                                          <p:stCondLst>
                                            <p:cond delay="0"/>
                                          </p:stCondLst>
                                        </p:cTn>
                                        <p:tgtEl>
                                          <p:spTgt spid="25602"/>
                                        </p:tgtEl>
                                        <p:attrNameLst>
                                          <p:attrName>style.visibility</p:attrName>
                                        </p:attrNameLst>
                                      </p:cBhvr>
                                      <p:to>
                                        <p:strVal val="visible"/>
                                      </p:to>
                                    </p:set>
                                    <p:animScale>
                                      <p:cBhvr>
                                        <p:cTn id="28" dur="1000" decel="50000" fill="hold">
                                          <p:stCondLst>
                                            <p:cond delay="0"/>
                                          </p:stCondLst>
                                        </p:cTn>
                                        <p:tgtEl>
                                          <p:spTgt spid="256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5602"/>
                                        </p:tgtEl>
                                        <p:attrNameLst>
                                          <p:attrName>ppt_x</p:attrName>
                                          <p:attrName>ppt_y</p:attrName>
                                        </p:attrNameLst>
                                      </p:cBhvr>
                                    </p:animMotion>
                                    <p:animEffect transition="in" filter="fade">
                                      <p:cBhvr>
                                        <p:cTn id="30" dur="1000"/>
                                        <p:tgtEl>
                                          <p:spTgt spid="25602"/>
                                        </p:tgtEl>
                                      </p:cBhvr>
                                    </p:animEffect>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772816"/>
            <a:ext cx="7986464" cy="1008112"/>
          </a:xfrm>
        </p:spPr>
        <p:txBody>
          <a:bodyPr/>
          <a:lstStyle/>
          <a:p>
            <a:pPr algn="just">
              <a:buFont typeface="Arial" pitchFamily="34" charset="0"/>
              <a:buChar char="•"/>
            </a:pPr>
            <a:r>
              <a:rPr lang="es-ES" sz="2000" dirty="0" smtClean="0">
                <a:solidFill>
                  <a:schemeClr val="tx1">
                    <a:lumMod val="50000"/>
                  </a:schemeClr>
                </a:solidFill>
              </a:rPr>
              <a:t>Consiste en distribuir nuestro tiempo sobre la base de prioridades: El autor describe un método de organizar el tiempo sobre la base de cuatro cuadrantes en los cuales coloca las actividades:</a:t>
            </a:r>
          </a:p>
          <a:p>
            <a:pPr lvl="1" algn="just">
              <a:buNone/>
            </a:pPr>
            <a:endParaRPr lang="es-ES" sz="2000" dirty="0" smtClean="0"/>
          </a:p>
          <a:p>
            <a:endParaRPr lang="es-PA" dirty="0"/>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TERCER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spc="50" dirty="0" smtClean="0">
                <a:ln w="11430"/>
                <a:solidFill>
                  <a:schemeClr val="bg1"/>
                </a:solidFill>
                <a:effectLst>
                  <a:outerShdw blurRad="76200" dist="50800" dir="5400000" algn="tl" rotWithShape="0">
                    <a:srgbClr val="000000">
                      <a:alpha val="65000"/>
                    </a:srgbClr>
                  </a:outerShdw>
                </a:effectLst>
                <a:latin typeface="+mj-lt"/>
                <a:ea typeface="+mj-ea"/>
                <a:cs typeface="+mj-cs"/>
              </a:rPr>
              <a:t>Poner primero lo primero</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graphicFrame>
        <p:nvGraphicFramePr>
          <p:cNvPr id="5" name="4 Tabla"/>
          <p:cNvGraphicFramePr>
            <a:graphicFrameLocks noGrp="1"/>
          </p:cNvGraphicFramePr>
          <p:nvPr/>
        </p:nvGraphicFramePr>
        <p:xfrm>
          <a:off x="827584" y="2924944"/>
          <a:ext cx="7488832" cy="3601967"/>
        </p:xfrm>
        <a:graphic>
          <a:graphicData uri="http://schemas.openxmlformats.org/drawingml/2006/table">
            <a:tbl>
              <a:tblPr firstRow="1" bandRow="1">
                <a:tableStyleId>{5C22544A-7EE6-4342-B048-85BDC9FD1C3A}</a:tableStyleId>
              </a:tblPr>
              <a:tblGrid>
                <a:gridCol w="599106"/>
                <a:gridCol w="3369974"/>
                <a:gridCol w="3519752"/>
              </a:tblGrid>
              <a:tr h="432048">
                <a:tc>
                  <a:txBody>
                    <a:bodyPr/>
                    <a:lstStyle/>
                    <a:p>
                      <a:pPr algn="ctr"/>
                      <a:endParaRPr lang="es-PA" dirty="0"/>
                    </a:p>
                  </a:txBody>
                  <a:tcPr>
                    <a:noFill/>
                  </a:tcPr>
                </a:tc>
                <a:tc>
                  <a:txBody>
                    <a:bodyPr/>
                    <a:lstStyle/>
                    <a:p>
                      <a:pPr algn="ctr"/>
                      <a:r>
                        <a:rPr lang="es-PA" dirty="0" smtClean="0"/>
                        <a:t>URGENTE</a:t>
                      </a:r>
                      <a:endParaRPr lang="es-PA" dirty="0"/>
                    </a:p>
                  </a:txBody>
                  <a:tcPr anchor="ctr"/>
                </a:tc>
                <a:tc>
                  <a:txBody>
                    <a:bodyPr/>
                    <a:lstStyle/>
                    <a:p>
                      <a:pPr algn="ctr"/>
                      <a:r>
                        <a:rPr lang="es-PA" dirty="0" smtClean="0"/>
                        <a:t>NO URGENTE</a:t>
                      </a:r>
                      <a:endParaRPr lang="es-PA" dirty="0"/>
                    </a:p>
                  </a:txBody>
                  <a:tcPr anchor="ctr"/>
                </a:tc>
              </a:tr>
              <a:tr h="1104123">
                <a:tc>
                  <a:txBody>
                    <a:bodyPr/>
                    <a:lstStyle/>
                    <a:p>
                      <a:r>
                        <a:rPr lang="es-PA" sz="1400" b="1" dirty="0" smtClean="0">
                          <a:solidFill>
                            <a:schemeClr val="accent6"/>
                          </a:solidFill>
                        </a:rPr>
                        <a:t>Importante</a:t>
                      </a:r>
                      <a:endParaRPr lang="es-PA" sz="1400" b="1" dirty="0">
                        <a:solidFill>
                          <a:schemeClr val="accent6"/>
                        </a:solidFill>
                      </a:endParaRPr>
                    </a:p>
                  </a:txBody>
                  <a:tcPr vert="vert270" anchor="ctr"/>
                </a:tc>
                <a:tc>
                  <a:txBody>
                    <a:bodyPr/>
                    <a:lstStyle/>
                    <a:p>
                      <a:r>
                        <a:rPr lang="es-PA" sz="1800" b="1" dirty="0" smtClean="0"/>
                        <a:t>I CUADRANTE</a:t>
                      </a:r>
                    </a:p>
                    <a:p>
                      <a:pPr algn="ctr"/>
                      <a:r>
                        <a:rPr lang="es-PA" sz="1600" i="1" dirty="0" smtClean="0"/>
                        <a:t>Actividades:</a:t>
                      </a:r>
                      <a:r>
                        <a:rPr lang="es-PA" sz="1600" i="1" baseline="0" dirty="0" smtClean="0"/>
                        <a:t> </a:t>
                      </a:r>
                    </a:p>
                    <a:p>
                      <a:r>
                        <a:rPr lang="es-PA" sz="1600" baseline="0" dirty="0" smtClean="0"/>
                        <a:t>Crisis</a:t>
                      </a:r>
                    </a:p>
                    <a:p>
                      <a:r>
                        <a:rPr lang="es-PA" sz="1600" baseline="0" dirty="0" smtClean="0"/>
                        <a:t>Problemas apremiantes</a:t>
                      </a:r>
                    </a:p>
                    <a:p>
                      <a:r>
                        <a:rPr lang="es-PA" sz="1600" baseline="0" dirty="0" smtClean="0"/>
                        <a:t>Proyectos cuyas fechas vencen</a:t>
                      </a:r>
                      <a:endParaRPr lang="es-PA" sz="1600" dirty="0"/>
                    </a:p>
                  </a:txBody>
                  <a:tcPr/>
                </a:tc>
                <a:tc>
                  <a:txBody>
                    <a:bodyPr/>
                    <a:lstStyle/>
                    <a:p>
                      <a:r>
                        <a:rPr lang="es-PA" b="1" dirty="0" smtClean="0"/>
                        <a:t>II CUADRANTE</a:t>
                      </a:r>
                    </a:p>
                    <a:p>
                      <a:pPr algn="ctr"/>
                      <a:r>
                        <a:rPr lang="es-PA" sz="1600" i="1" dirty="0" smtClean="0"/>
                        <a:t>Actividades:</a:t>
                      </a:r>
                    </a:p>
                    <a:p>
                      <a:r>
                        <a:rPr lang="es-PA" sz="1600" dirty="0" smtClean="0"/>
                        <a:t>Prevención, actividades</a:t>
                      </a:r>
                      <a:r>
                        <a:rPr lang="es-PA" sz="1600" baseline="0" dirty="0" smtClean="0"/>
                        <a:t> de CP</a:t>
                      </a:r>
                    </a:p>
                    <a:p>
                      <a:r>
                        <a:rPr lang="es-PA" sz="1600" baseline="0" dirty="0" smtClean="0"/>
                        <a:t>Construir relaciones</a:t>
                      </a:r>
                    </a:p>
                    <a:p>
                      <a:r>
                        <a:rPr lang="es-PA" sz="1600" baseline="0" dirty="0" smtClean="0"/>
                        <a:t>Reconocer nuevas oportunidades</a:t>
                      </a:r>
                      <a:endParaRPr lang="es-PA" sz="1600" dirty="0"/>
                    </a:p>
                  </a:txBody>
                  <a:tcPr/>
                </a:tc>
              </a:tr>
              <a:tr h="1104123">
                <a:tc>
                  <a:txBody>
                    <a:bodyPr/>
                    <a:lstStyle/>
                    <a:p>
                      <a:r>
                        <a:rPr lang="es-PA" sz="1400" b="1" dirty="0" smtClean="0">
                          <a:solidFill>
                            <a:schemeClr val="accent6"/>
                          </a:solidFill>
                        </a:rPr>
                        <a:t>No Importante</a:t>
                      </a:r>
                      <a:endParaRPr lang="es-PA" sz="1400" b="1" dirty="0">
                        <a:solidFill>
                          <a:schemeClr val="accent6"/>
                        </a:solidFill>
                      </a:endParaRPr>
                    </a:p>
                  </a:txBody>
                  <a:tcPr vert="vert270" anchor="ctr"/>
                </a:tc>
                <a:tc>
                  <a:txBody>
                    <a:bodyPr/>
                    <a:lstStyle/>
                    <a:p>
                      <a:r>
                        <a:rPr lang="es-PA" b="1" dirty="0" smtClean="0"/>
                        <a:t>III CUADRANTE</a:t>
                      </a:r>
                    </a:p>
                    <a:p>
                      <a:pPr algn="ctr"/>
                      <a:r>
                        <a:rPr lang="es-PA" sz="1600" i="1" dirty="0" smtClean="0"/>
                        <a:t>Actividades:</a:t>
                      </a:r>
                    </a:p>
                    <a:p>
                      <a:r>
                        <a:rPr lang="es-PA" sz="1600" dirty="0" smtClean="0"/>
                        <a:t>Interrupciones, </a:t>
                      </a:r>
                    </a:p>
                    <a:p>
                      <a:r>
                        <a:rPr lang="es-PA" sz="1600" dirty="0" smtClean="0"/>
                        <a:t>algunas llamadas o correo,</a:t>
                      </a:r>
                      <a:r>
                        <a:rPr lang="es-PA" sz="1600" baseline="0" dirty="0" smtClean="0"/>
                        <a:t> </a:t>
                      </a:r>
                    </a:p>
                    <a:p>
                      <a:r>
                        <a:rPr lang="es-PA" sz="1600" baseline="0" dirty="0" smtClean="0"/>
                        <a:t>Algunos informes</a:t>
                      </a:r>
                    </a:p>
                    <a:p>
                      <a:r>
                        <a:rPr lang="es-PA" sz="1600" baseline="0" dirty="0" smtClean="0"/>
                        <a:t>Algunas reuniones</a:t>
                      </a:r>
                    </a:p>
                    <a:p>
                      <a:r>
                        <a:rPr lang="es-PA" sz="1600" baseline="0" dirty="0" smtClean="0"/>
                        <a:t>Actividades populares</a:t>
                      </a:r>
                      <a:endParaRPr lang="es-PA" sz="1600" dirty="0"/>
                    </a:p>
                  </a:txBody>
                  <a:tcPr/>
                </a:tc>
                <a:tc>
                  <a:txBody>
                    <a:bodyPr/>
                    <a:lstStyle/>
                    <a:p>
                      <a:r>
                        <a:rPr lang="es-PA" b="1" dirty="0" smtClean="0"/>
                        <a:t>IV CUADRANTE</a:t>
                      </a:r>
                    </a:p>
                    <a:p>
                      <a:pPr algn="ctr"/>
                      <a:r>
                        <a:rPr lang="es-PA" sz="1600" i="1" dirty="0" smtClean="0"/>
                        <a:t>Actividades: </a:t>
                      </a:r>
                    </a:p>
                    <a:p>
                      <a:r>
                        <a:rPr lang="es-PA" sz="1600" dirty="0" smtClean="0"/>
                        <a:t>Trivialidades</a:t>
                      </a:r>
                    </a:p>
                    <a:p>
                      <a:r>
                        <a:rPr lang="es-PA" sz="1600" dirty="0" smtClean="0"/>
                        <a:t>Algunas cartas</a:t>
                      </a:r>
                    </a:p>
                    <a:p>
                      <a:r>
                        <a:rPr lang="es-PA" sz="1600" dirty="0" smtClean="0"/>
                        <a:t>Algunas llamadas telefónicas</a:t>
                      </a:r>
                    </a:p>
                    <a:p>
                      <a:r>
                        <a:rPr lang="es-PA" sz="1600" dirty="0" smtClean="0"/>
                        <a:t>Pérdidas</a:t>
                      </a:r>
                      <a:r>
                        <a:rPr lang="es-PA" sz="1600" baseline="0" dirty="0" smtClean="0"/>
                        <a:t> de Tiempo</a:t>
                      </a:r>
                    </a:p>
                    <a:p>
                      <a:r>
                        <a:rPr lang="es-PA" sz="1600" baseline="0" dirty="0" smtClean="0"/>
                        <a:t>Actividades agradables</a:t>
                      </a:r>
                      <a:endParaRPr lang="es-PA" sz="1600" dirty="0"/>
                    </a:p>
                  </a:txBody>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772816"/>
            <a:ext cx="4824536" cy="4932784"/>
          </a:xfrm>
        </p:spPr>
        <p:txBody>
          <a:bodyPr/>
          <a:lstStyle/>
          <a:p>
            <a:pPr algn="just">
              <a:lnSpc>
                <a:spcPct val="90000"/>
              </a:lnSpc>
            </a:pPr>
            <a:r>
              <a:rPr lang="es-ES" sz="2000" dirty="0" smtClean="0">
                <a:solidFill>
                  <a:schemeClr val="tx1">
                    <a:lumMod val="50000"/>
                  </a:schemeClr>
                </a:solidFill>
              </a:rPr>
              <a:t>Para alcanzar las metas es importante  delegar, y esta debe centrarse en los resultados y no en los métodos. </a:t>
            </a:r>
          </a:p>
          <a:p>
            <a:pPr algn="just">
              <a:lnSpc>
                <a:spcPct val="90000"/>
              </a:lnSpc>
            </a:pPr>
            <a:endParaRPr lang="es-ES_tradnl" sz="1200" dirty="0" smtClean="0">
              <a:solidFill>
                <a:schemeClr val="tx1">
                  <a:lumMod val="50000"/>
                </a:schemeClr>
              </a:solidFill>
            </a:endParaRPr>
          </a:p>
          <a:p>
            <a:pPr algn="just">
              <a:lnSpc>
                <a:spcPct val="90000"/>
              </a:lnSpc>
            </a:pPr>
            <a:r>
              <a:rPr lang="es-ES_tradnl" sz="2000" dirty="0" smtClean="0">
                <a:solidFill>
                  <a:schemeClr val="tx1">
                    <a:lumMod val="50000"/>
                  </a:schemeClr>
                </a:solidFill>
              </a:rPr>
              <a:t>Se logra todo lo que se quiere por medio de la delegación: en el tiempo o en otras personas. </a:t>
            </a:r>
          </a:p>
          <a:p>
            <a:pPr lvl="1" algn="just">
              <a:lnSpc>
                <a:spcPct val="90000"/>
              </a:lnSpc>
            </a:pPr>
            <a:endParaRPr lang="es-ES_tradnl" sz="1200" dirty="0" smtClean="0">
              <a:solidFill>
                <a:schemeClr val="tx1">
                  <a:lumMod val="50000"/>
                </a:schemeClr>
              </a:solidFill>
            </a:endParaRPr>
          </a:p>
          <a:p>
            <a:pPr lvl="1" algn="just">
              <a:lnSpc>
                <a:spcPct val="90000"/>
              </a:lnSpc>
            </a:pPr>
            <a:r>
              <a:rPr lang="es-ES_tradnl" sz="2000" dirty="0" smtClean="0">
                <a:solidFill>
                  <a:schemeClr val="tx1">
                    <a:lumMod val="50000"/>
                  </a:schemeClr>
                </a:solidFill>
              </a:rPr>
              <a:t> </a:t>
            </a:r>
            <a:r>
              <a:rPr lang="es-ES_tradnl" sz="2000" b="1" u="sng" dirty="0" smtClean="0">
                <a:solidFill>
                  <a:schemeClr val="tx1">
                    <a:lumMod val="50000"/>
                  </a:schemeClr>
                </a:solidFill>
              </a:rPr>
              <a:t>Delegación en Recaderos</a:t>
            </a:r>
            <a:r>
              <a:rPr lang="es-ES_tradnl" sz="2000" dirty="0" smtClean="0">
                <a:solidFill>
                  <a:schemeClr val="tx1">
                    <a:lumMod val="50000"/>
                  </a:schemeClr>
                </a:solidFill>
              </a:rPr>
              <a:t>: Solo se basa en peticiones directas y en las formas de acción – explicitas - por el solicitante.</a:t>
            </a:r>
          </a:p>
          <a:p>
            <a:pPr lvl="1" algn="just">
              <a:lnSpc>
                <a:spcPct val="90000"/>
              </a:lnSpc>
            </a:pPr>
            <a:endParaRPr lang="es-ES_tradnl" sz="1400" dirty="0" smtClean="0">
              <a:solidFill>
                <a:schemeClr val="tx1">
                  <a:lumMod val="50000"/>
                </a:schemeClr>
              </a:solidFill>
            </a:endParaRPr>
          </a:p>
          <a:p>
            <a:pPr lvl="1" algn="just">
              <a:lnSpc>
                <a:spcPct val="90000"/>
              </a:lnSpc>
            </a:pPr>
            <a:r>
              <a:rPr lang="es-ES_tradnl" sz="2000" dirty="0" smtClean="0">
                <a:solidFill>
                  <a:schemeClr val="tx1">
                    <a:lumMod val="50000"/>
                  </a:schemeClr>
                </a:solidFill>
              </a:rPr>
              <a:t> </a:t>
            </a:r>
            <a:r>
              <a:rPr lang="es-ES_tradnl" sz="2000" b="1" u="sng" dirty="0" smtClean="0">
                <a:solidFill>
                  <a:schemeClr val="tx1">
                    <a:lumMod val="50000"/>
                  </a:schemeClr>
                </a:solidFill>
              </a:rPr>
              <a:t>Delegación en Encargados</a:t>
            </a:r>
            <a:r>
              <a:rPr lang="es-ES_tradnl" sz="2000" dirty="0" smtClean="0">
                <a:solidFill>
                  <a:schemeClr val="tx1">
                    <a:lumMod val="50000"/>
                  </a:schemeClr>
                </a:solidFill>
              </a:rPr>
              <a:t>: Se centra en los resultados y no en los métodos. </a:t>
            </a:r>
          </a:p>
          <a:p>
            <a:endParaRPr lang="es-PA" dirty="0">
              <a:solidFill>
                <a:schemeClr val="tx1">
                  <a:lumMod val="50000"/>
                </a:schemeClr>
              </a:solidFill>
            </a:endParaRPr>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TERCER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spc="50" dirty="0" smtClean="0">
                <a:ln w="11430"/>
                <a:solidFill>
                  <a:schemeClr val="bg1"/>
                </a:solidFill>
                <a:effectLst>
                  <a:outerShdw blurRad="76200" dist="50800" dir="5400000" algn="tl" rotWithShape="0">
                    <a:srgbClr val="000000">
                      <a:alpha val="65000"/>
                    </a:srgbClr>
                  </a:outerShdw>
                </a:effectLst>
                <a:latin typeface="+mj-lt"/>
                <a:ea typeface="+mj-ea"/>
                <a:cs typeface="+mj-cs"/>
              </a:rPr>
              <a:t>Poner primero lo primero</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graphicFrame>
        <p:nvGraphicFramePr>
          <p:cNvPr id="4098" name="Object 2"/>
          <p:cNvGraphicFramePr>
            <a:graphicFrameLocks noChangeAspect="1"/>
          </p:cNvGraphicFramePr>
          <p:nvPr/>
        </p:nvGraphicFramePr>
        <p:xfrm>
          <a:off x="5364088" y="2348880"/>
          <a:ext cx="3456384" cy="3384376"/>
        </p:xfrm>
        <a:graphic>
          <a:graphicData uri="http://schemas.openxmlformats.org/presentationml/2006/ole">
            <mc:AlternateContent xmlns:mc="http://schemas.openxmlformats.org/markup-compatibility/2006">
              <mc:Choice xmlns:v="urn:schemas-microsoft-com:vml" Requires="v">
                <p:oleObj spid="_x0000_s4100" name="Foto de Photo Editor" r:id="rId3" imgW="3048426" imgH="2285714" progId="">
                  <p:embed/>
                </p:oleObj>
              </mc:Choice>
              <mc:Fallback>
                <p:oleObj name="Foto de Photo Editor" r:id="rId3" imgW="3048426" imgH="228571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348880"/>
                        <a:ext cx="3456384"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2" presetClass="entr" presetSubtype="0" fill="hold" nodeType="afterEffect">
                                  <p:stCondLst>
                                    <p:cond delay="0"/>
                                  </p:stCondLst>
                                  <p:childTnLst>
                                    <p:set>
                                      <p:cBhvr>
                                        <p:cTn id="27" dur="1" fill="hold">
                                          <p:stCondLst>
                                            <p:cond delay="0"/>
                                          </p:stCondLst>
                                        </p:cTn>
                                        <p:tgtEl>
                                          <p:spTgt spid="4098"/>
                                        </p:tgtEl>
                                        <p:attrNameLst>
                                          <p:attrName>style.visibility</p:attrName>
                                        </p:attrNameLst>
                                      </p:cBhvr>
                                      <p:to>
                                        <p:strVal val="visible"/>
                                      </p:to>
                                    </p:set>
                                    <p:animScale>
                                      <p:cBhvr>
                                        <p:cTn id="28"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098"/>
                                        </p:tgtEl>
                                        <p:attrNameLst>
                                          <p:attrName>ppt_x</p:attrName>
                                          <p:attrName>ppt_y</p:attrName>
                                        </p:attrNameLst>
                                      </p:cBhvr>
                                    </p:animMotion>
                                    <p:animEffect transition="in" filter="fade">
                                      <p:cBhvr>
                                        <p:cTn id="30" dur="1000"/>
                                        <p:tgtEl>
                                          <p:spTgt spid="4098"/>
                                        </p:tgtEl>
                                      </p:cBhvr>
                                    </p:animEffect>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39" presetClass="entr" presetSubtype="0" accel="100000"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00808"/>
            <a:ext cx="8130480" cy="5004792"/>
          </a:xfrm>
        </p:spPr>
        <p:txBody>
          <a:bodyPr/>
          <a:lstStyle/>
          <a:p>
            <a:pPr marL="0" indent="0" algn="just">
              <a:lnSpc>
                <a:spcPct val="80000"/>
              </a:lnSpc>
              <a:buFont typeface="Wingdings" pitchFamily="2" charset="2"/>
              <a:buNone/>
            </a:pPr>
            <a:r>
              <a:rPr lang="es-ES_tradnl" sz="2000" dirty="0" smtClean="0">
                <a:solidFill>
                  <a:schemeClr val="tx1">
                    <a:lumMod val="50000"/>
                  </a:schemeClr>
                </a:solidFill>
              </a:rPr>
              <a:t>La delegación en encargados involucra una comprensión clara, un entendimiento mutuo y un compromiso acerca de las expectativas en cinco áreas.</a:t>
            </a:r>
          </a:p>
          <a:p>
            <a:pPr marL="0" indent="0" algn="just">
              <a:lnSpc>
                <a:spcPct val="80000"/>
              </a:lnSpc>
            </a:pPr>
            <a:endParaRPr lang="es-ES_tradnl" sz="2000" dirty="0" smtClean="0">
              <a:solidFill>
                <a:schemeClr val="tx1">
                  <a:lumMod val="50000"/>
                </a:schemeClr>
              </a:solidFill>
            </a:endParaRPr>
          </a:p>
          <a:p>
            <a:pPr marL="625475" lvl="1" algn="just">
              <a:lnSpc>
                <a:spcPct val="80000"/>
              </a:lnSpc>
            </a:pPr>
            <a:r>
              <a:rPr lang="es-ES_tradnl" sz="2000" b="1" u="sng" dirty="0" smtClean="0">
                <a:solidFill>
                  <a:schemeClr val="tx1">
                    <a:lumMod val="50000"/>
                  </a:schemeClr>
                </a:solidFill>
              </a:rPr>
              <a:t>Resultados deseados</a:t>
            </a:r>
            <a:endParaRPr lang="es-ES_tradnl" sz="2000" dirty="0" smtClean="0">
              <a:solidFill>
                <a:schemeClr val="tx1">
                  <a:lumMod val="50000"/>
                </a:schemeClr>
              </a:solidFill>
            </a:endParaRPr>
          </a:p>
          <a:p>
            <a:pPr marL="625475" lvl="1" algn="just">
              <a:lnSpc>
                <a:spcPct val="80000"/>
              </a:lnSpc>
            </a:pPr>
            <a:endParaRPr lang="es-ES" sz="2000" dirty="0" smtClean="0">
              <a:solidFill>
                <a:schemeClr val="tx1">
                  <a:lumMod val="50000"/>
                </a:schemeClr>
              </a:solidFill>
            </a:endParaRPr>
          </a:p>
          <a:p>
            <a:pPr marL="625475" lvl="1" algn="just">
              <a:lnSpc>
                <a:spcPct val="80000"/>
              </a:lnSpc>
            </a:pPr>
            <a:r>
              <a:rPr lang="es-ES_tradnl" sz="2000" b="1" u="sng" dirty="0" smtClean="0">
                <a:solidFill>
                  <a:schemeClr val="tx1">
                    <a:lumMod val="50000"/>
                  </a:schemeClr>
                </a:solidFill>
              </a:rPr>
              <a:t>Directrices</a:t>
            </a:r>
            <a:endParaRPr lang="es-ES_tradnl" sz="2000" dirty="0" smtClean="0">
              <a:solidFill>
                <a:schemeClr val="tx1">
                  <a:lumMod val="50000"/>
                </a:schemeClr>
              </a:solidFill>
            </a:endParaRPr>
          </a:p>
          <a:p>
            <a:pPr marL="625475" lvl="1" algn="just">
              <a:lnSpc>
                <a:spcPct val="80000"/>
              </a:lnSpc>
            </a:pPr>
            <a:endParaRPr lang="es-ES" sz="2000" dirty="0" smtClean="0">
              <a:solidFill>
                <a:schemeClr val="tx1">
                  <a:lumMod val="50000"/>
                </a:schemeClr>
              </a:solidFill>
            </a:endParaRPr>
          </a:p>
          <a:p>
            <a:pPr marL="625475" lvl="1" algn="just">
              <a:lnSpc>
                <a:spcPct val="80000"/>
              </a:lnSpc>
            </a:pPr>
            <a:r>
              <a:rPr lang="es-ES_tradnl" sz="2000" b="1" u="sng" dirty="0" smtClean="0">
                <a:solidFill>
                  <a:schemeClr val="tx1">
                    <a:lumMod val="50000"/>
                  </a:schemeClr>
                </a:solidFill>
              </a:rPr>
              <a:t>Recursos</a:t>
            </a:r>
            <a:endParaRPr lang="es-ES" sz="2000" dirty="0" smtClean="0">
              <a:solidFill>
                <a:schemeClr val="tx1">
                  <a:lumMod val="50000"/>
                </a:schemeClr>
              </a:solidFill>
            </a:endParaRPr>
          </a:p>
          <a:p>
            <a:pPr marL="625475" lvl="1" algn="just">
              <a:lnSpc>
                <a:spcPct val="80000"/>
              </a:lnSpc>
            </a:pPr>
            <a:endParaRPr lang="es-ES" sz="2000" dirty="0" smtClean="0">
              <a:solidFill>
                <a:schemeClr val="tx1">
                  <a:lumMod val="50000"/>
                </a:schemeClr>
              </a:solidFill>
            </a:endParaRPr>
          </a:p>
          <a:p>
            <a:pPr marL="625475" lvl="1" algn="just">
              <a:lnSpc>
                <a:spcPct val="80000"/>
              </a:lnSpc>
            </a:pPr>
            <a:r>
              <a:rPr lang="es-ES_tradnl" sz="2000" b="1" u="sng" dirty="0" smtClean="0">
                <a:solidFill>
                  <a:schemeClr val="tx1">
                    <a:lumMod val="50000"/>
                  </a:schemeClr>
                </a:solidFill>
              </a:rPr>
              <a:t>Rendición de cuentas</a:t>
            </a:r>
            <a:endParaRPr lang="es-ES" sz="2000" dirty="0" smtClean="0">
              <a:solidFill>
                <a:schemeClr val="tx1">
                  <a:lumMod val="50000"/>
                </a:schemeClr>
              </a:solidFill>
            </a:endParaRPr>
          </a:p>
          <a:p>
            <a:pPr marL="625475" lvl="1" algn="just">
              <a:lnSpc>
                <a:spcPct val="80000"/>
              </a:lnSpc>
            </a:pPr>
            <a:endParaRPr lang="es-ES" sz="2000" dirty="0" smtClean="0">
              <a:solidFill>
                <a:schemeClr val="tx1">
                  <a:lumMod val="50000"/>
                </a:schemeClr>
              </a:solidFill>
            </a:endParaRPr>
          </a:p>
          <a:p>
            <a:pPr marL="625475" lvl="1" algn="just">
              <a:lnSpc>
                <a:spcPct val="80000"/>
              </a:lnSpc>
            </a:pPr>
            <a:r>
              <a:rPr lang="es-ES_tradnl" sz="2000" b="1" u="sng" dirty="0" smtClean="0">
                <a:solidFill>
                  <a:schemeClr val="tx1">
                    <a:lumMod val="50000"/>
                  </a:schemeClr>
                </a:solidFill>
              </a:rPr>
              <a:t>Consecuencia</a:t>
            </a:r>
            <a:endParaRPr lang="es-ES" sz="2000" dirty="0" smtClean="0">
              <a:solidFill>
                <a:schemeClr val="tx1">
                  <a:lumMod val="50000"/>
                </a:schemeClr>
              </a:solidFill>
            </a:endParaRPr>
          </a:p>
          <a:p>
            <a:endParaRPr lang="es-PA" dirty="0"/>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TERCER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spc="50" dirty="0" smtClean="0">
                <a:ln w="11430"/>
                <a:solidFill>
                  <a:schemeClr val="bg1"/>
                </a:solidFill>
                <a:effectLst>
                  <a:outerShdw blurRad="76200" dist="50800" dir="5400000" algn="tl" rotWithShape="0">
                    <a:srgbClr val="000000">
                      <a:alpha val="65000"/>
                    </a:srgbClr>
                  </a:outerShdw>
                </a:effectLst>
                <a:latin typeface="+mj-lt"/>
                <a:ea typeface="+mj-ea"/>
                <a:cs typeface="+mj-cs"/>
              </a:rPr>
              <a:t>Poner primero lo primero</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pic>
        <p:nvPicPr>
          <p:cNvPr id="24578" name="Picture 2" descr="http://www.revistainterforum.com/images/040802Delegacion3.jpg"/>
          <p:cNvPicPr>
            <a:picLocks noChangeAspect="1" noChangeArrowheads="1"/>
          </p:cNvPicPr>
          <p:nvPr/>
        </p:nvPicPr>
        <p:blipFill>
          <a:blip r:embed="rId2" cstate="print"/>
          <a:srcRect/>
          <a:stretch>
            <a:fillRect/>
          </a:stretch>
        </p:blipFill>
        <p:spPr bwMode="auto">
          <a:xfrm>
            <a:off x="4499992" y="2852936"/>
            <a:ext cx="3816424" cy="286831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24578"/>
                                        </p:tgtEl>
                                        <p:attrNameLst>
                                          <p:attrName>style.visibility</p:attrName>
                                        </p:attrNameLst>
                                      </p:cBhvr>
                                      <p:to>
                                        <p:strVal val="visible"/>
                                      </p:to>
                                    </p:set>
                                    <p:animScale>
                                      <p:cBhvr>
                                        <p:cTn id="21" dur="1000" decel="50000" fill="hold">
                                          <p:stCondLst>
                                            <p:cond delay="0"/>
                                          </p:stCondLst>
                                        </p:cTn>
                                        <p:tgtEl>
                                          <p:spTgt spid="245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4578"/>
                                        </p:tgtEl>
                                        <p:attrNameLst>
                                          <p:attrName>ppt_x</p:attrName>
                                          <p:attrName>ppt_y</p:attrName>
                                        </p:attrNameLst>
                                      </p:cBhvr>
                                    </p:animMotion>
                                    <p:animEffect transition="in" filter="fade">
                                      <p:cBhvr>
                                        <p:cTn id="23" dur="1000"/>
                                        <p:tgtEl>
                                          <p:spTgt spid="24578"/>
                                        </p:tgtEl>
                                      </p:cBhvr>
                                    </p:animEffect>
                                  </p:childTnLst>
                                </p:cTn>
                              </p:par>
                            </p:childTnLst>
                          </p:cTn>
                        </p:par>
                        <p:par>
                          <p:cTn id="24" fill="hold">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39" presetClass="entr" presetSubtype="0" accel="100000"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39" presetClass="entr" presetSubtype="0" accel="100000"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39" presetClass="entr" presetSubtype="0" accel="100000"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p:cTn id="55" dur="500" fill="hold"/>
                                        <p:tgtEl>
                                          <p:spTgt spid="3">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844824"/>
            <a:ext cx="8280920" cy="1080120"/>
          </a:xfrm>
        </p:spPr>
        <p:txBody>
          <a:bodyPr/>
          <a:lstStyle/>
          <a:p>
            <a:pPr algn="just"/>
            <a:r>
              <a:rPr lang="es-PA" sz="2000" dirty="0">
                <a:solidFill>
                  <a:schemeClr val="tx1">
                    <a:lumMod val="50000"/>
                  </a:schemeClr>
                </a:solidFill>
                <a:latin typeface="+mn-lt"/>
                <a:ea typeface="+mn-ea"/>
                <a:cs typeface="+mn-cs"/>
              </a:rPr>
              <a:t>Ganar / ganar es un marco de la mente y del corazón que busca constantemente el beneficio mutuo en todas las interacciones humanas. </a:t>
            </a:r>
            <a:endParaRPr lang="es-PA" sz="2000" dirty="0" smtClean="0">
              <a:solidFill>
                <a:schemeClr val="tx1">
                  <a:lumMod val="50000"/>
                </a:schemeClr>
              </a:solidFill>
              <a:latin typeface="+mn-lt"/>
              <a:ea typeface="+mn-ea"/>
              <a:cs typeface="+mn-cs"/>
            </a:endParaRPr>
          </a:p>
          <a:p>
            <a:pPr algn="just"/>
            <a:endParaRPr lang="es-PA" sz="2000" dirty="0" smtClean="0">
              <a:solidFill>
                <a:schemeClr val="hlink"/>
              </a:solidFill>
              <a:latin typeface="+mn-lt"/>
              <a:ea typeface="+mn-ea"/>
              <a:cs typeface="+mn-cs"/>
            </a:endParaRPr>
          </a:p>
          <a:p>
            <a:pPr algn="just"/>
            <a:endParaRPr lang="es-PA" sz="2000" dirty="0">
              <a:solidFill>
                <a:schemeClr val="hlink"/>
              </a:solidFill>
              <a:latin typeface="+mn-lt"/>
              <a:ea typeface="+mn-ea"/>
              <a:cs typeface="+mn-cs"/>
            </a:endParaRPr>
          </a:p>
          <a:p>
            <a:pPr algn="just"/>
            <a:endParaRPr lang="es-PA" sz="2000" dirty="0">
              <a:solidFill>
                <a:schemeClr val="hlink"/>
              </a:solidFill>
              <a:latin typeface="+mn-lt"/>
              <a:ea typeface="+mn-ea"/>
              <a:cs typeface="+mn-cs"/>
            </a:endParaRPr>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CUARTO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spc="50" dirty="0">
                <a:ln w="11430"/>
                <a:solidFill>
                  <a:schemeClr val="bg1"/>
                </a:solidFill>
                <a:effectLst>
                  <a:outerShdw blurRad="76200" dist="50800" dir="5400000" algn="tl" rotWithShape="0">
                    <a:srgbClr val="000000">
                      <a:alpha val="65000"/>
                    </a:srgbClr>
                  </a:outerShdw>
                </a:effectLst>
              </a:rPr>
              <a:t>Piense Ganar / Ganar</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pic>
        <p:nvPicPr>
          <p:cNvPr id="23554" name="Picture 2" descr="http://www.abetas.com/negociacion.gif"/>
          <p:cNvPicPr>
            <a:picLocks noChangeAspect="1" noChangeArrowheads="1"/>
          </p:cNvPicPr>
          <p:nvPr/>
        </p:nvPicPr>
        <p:blipFill>
          <a:blip r:embed="rId2" cstate="print"/>
          <a:srcRect/>
          <a:stretch>
            <a:fillRect/>
          </a:stretch>
        </p:blipFill>
        <p:spPr bwMode="auto">
          <a:xfrm>
            <a:off x="5148064" y="3284984"/>
            <a:ext cx="3390900" cy="2851398"/>
          </a:xfrm>
          <a:prstGeom prst="rect">
            <a:avLst/>
          </a:prstGeom>
          <a:noFill/>
        </p:spPr>
      </p:pic>
      <p:sp>
        <p:nvSpPr>
          <p:cNvPr id="7" name="6 CuadroTexto"/>
          <p:cNvSpPr txBox="1"/>
          <p:nvPr/>
        </p:nvSpPr>
        <p:spPr>
          <a:xfrm>
            <a:off x="395536" y="3140968"/>
            <a:ext cx="4392488" cy="3447098"/>
          </a:xfrm>
          <a:prstGeom prst="rect">
            <a:avLst/>
          </a:prstGeom>
          <a:noFill/>
        </p:spPr>
        <p:txBody>
          <a:bodyPr wrap="square" rtlCol="0">
            <a:spAutoFit/>
          </a:bodyPr>
          <a:lstStyle/>
          <a:p>
            <a:pPr marL="355600" indent="-355600" algn="just">
              <a:buFont typeface="Arial" pitchFamily="34" charset="0"/>
              <a:buChar char="•"/>
            </a:pPr>
            <a:r>
              <a:rPr lang="es-PA" sz="2000" dirty="0" smtClean="0">
                <a:solidFill>
                  <a:schemeClr val="tx1">
                    <a:lumMod val="50000"/>
                  </a:schemeClr>
                </a:solidFill>
                <a:latin typeface="+mn-lt"/>
                <a:ea typeface="+mn-ea"/>
                <a:cs typeface="+mn-cs"/>
              </a:rPr>
              <a:t>Ganar / ganar significa que los acuerdos o las soluciones son mutuamente beneficiosos y satisfactorios. </a:t>
            </a:r>
          </a:p>
          <a:p>
            <a:pPr marL="355600" indent="-355600" algn="just">
              <a:buFont typeface="Arial" pitchFamily="34" charset="0"/>
              <a:buChar char="•"/>
            </a:pPr>
            <a:endParaRPr lang="es-PA" sz="2000" dirty="0" smtClean="0">
              <a:solidFill>
                <a:schemeClr val="tx1">
                  <a:lumMod val="50000"/>
                </a:schemeClr>
              </a:solidFill>
              <a:latin typeface="+mn-lt"/>
              <a:ea typeface="+mn-ea"/>
              <a:cs typeface="+mn-cs"/>
            </a:endParaRPr>
          </a:p>
          <a:p>
            <a:pPr marL="355600" indent="-355600" algn="just">
              <a:buFont typeface="Arial" pitchFamily="34" charset="0"/>
              <a:buChar char="•"/>
            </a:pPr>
            <a:r>
              <a:rPr lang="es-PA" sz="2000" dirty="0" smtClean="0">
                <a:solidFill>
                  <a:schemeClr val="tx1">
                    <a:lumMod val="50000"/>
                  </a:schemeClr>
                </a:solidFill>
                <a:latin typeface="+mn-lt"/>
                <a:ea typeface="+mn-ea"/>
                <a:cs typeface="+mn-cs"/>
              </a:rPr>
              <a:t>Con una solución del Ganar / ganar todos los partidos se sienten bien sobre la decisión y la sensación confiadas al plan de actuación. </a:t>
            </a:r>
          </a:p>
          <a:p>
            <a:endParaRPr lang="es-PA" dirty="0">
              <a:solidFill>
                <a:schemeClr val="tx1">
                  <a:lumMod val="5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23554"/>
                                        </p:tgtEl>
                                        <p:attrNameLst>
                                          <p:attrName>style.visibility</p:attrName>
                                        </p:attrNameLst>
                                      </p:cBhvr>
                                      <p:to>
                                        <p:strVal val="visible"/>
                                      </p:to>
                                    </p:set>
                                    <p:animScale>
                                      <p:cBhvr>
                                        <p:cTn id="21" dur="1000" decel="50000" fill="hold">
                                          <p:stCondLst>
                                            <p:cond delay="0"/>
                                          </p:stCondLst>
                                        </p:cTn>
                                        <p:tgtEl>
                                          <p:spTgt spid="235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3554"/>
                                        </p:tgtEl>
                                        <p:attrNameLst>
                                          <p:attrName>ppt_x</p:attrName>
                                          <p:attrName>ppt_y</p:attrName>
                                        </p:attrNameLst>
                                      </p:cBhvr>
                                    </p:animMotion>
                                    <p:animEffect transition="in" filter="fade">
                                      <p:cBhvr>
                                        <p:cTn id="23" dur="1000"/>
                                        <p:tgtEl>
                                          <p:spTgt spid="23554"/>
                                        </p:tgtEl>
                                      </p:cBhvr>
                                    </p:animEffect>
                                  </p:childTnLst>
                                </p:cTn>
                              </p:par>
                            </p:childTnLst>
                          </p:cTn>
                        </p:par>
                        <p:par>
                          <p:cTn id="24" fill="hold">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772816"/>
            <a:ext cx="8352928" cy="2448272"/>
          </a:xfrm>
        </p:spPr>
        <p:txBody>
          <a:bodyPr/>
          <a:lstStyle/>
          <a:p>
            <a:pPr algn="just"/>
            <a:r>
              <a:rPr lang="es-PA" sz="2000" dirty="0" smtClean="0">
                <a:solidFill>
                  <a:schemeClr val="tx1">
                    <a:lumMod val="50000"/>
                  </a:schemeClr>
                </a:solidFill>
                <a:latin typeface="+mn-lt"/>
                <a:ea typeface="+mn-ea"/>
                <a:cs typeface="+mn-cs"/>
              </a:rPr>
              <a:t>Implica </a:t>
            </a:r>
            <a:r>
              <a:rPr lang="es-PA" sz="2000" dirty="0">
                <a:solidFill>
                  <a:schemeClr val="tx1">
                    <a:lumMod val="50000"/>
                  </a:schemeClr>
                </a:solidFill>
                <a:latin typeface="+mn-lt"/>
                <a:ea typeface="+mn-ea"/>
                <a:cs typeface="+mn-cs"/>
              </a:rPr>
              <a:t>que ambas partes en cualquier acuerdo </a:t>
            </a:r>
            <a:r>
              <a:rPr lang="es-PA" sz="2000" dirty="0" smtClean="0">
                <a:solidFill>
                  <a:schemeClr val="tx1">
                    <a:lumMod val="50000"/>
                  </a:schemeClr>
                </a:solidFill>
                <a:latin typeface="+mn-lt"/>
                <a:ea typeface="+mn-ea"/>
                <a:cs typeface="+mn-cs"/>
              </a:rPr>
              <a:t>deben salir beneficiadas</a:t>
            </a:r>
            <a:r>
              <a:rPr lang="es-PA" sz="2000" dirty="0">
                <a:solidFill>
                  <a:schemeClr val="tx1">
                    <a:lumMod val="50000"/>
                  </a:schemeClr>
                </a:solidFill>
                <a:latin typeface="+mn-lt"/>
                <a:ea typeface="+mn-ea"/>
                <a:cs typeface="+mn-cs"/>
              </a:rPr>
              <a:t>. Está basado en el paradigma según </a:t>
            </a:r>
            <a:r>
              <a:rPr lang="es-PA" sz="2000" dirty="0" smtClean="0">
                <a:solidFill>
                  <a:schemeClr val="tx1">
                    <a:lumMod val="50000"/>
                  </a:schemeClr>
                </a:solidFill>
                <a:latin typeface="+mn-lt"/>
                <a:ea typeface="+mn-ea"/>
                <a:cs typeface="+mn-cs"/>
              </a:rPr>
              <a:t>el cual </a:t>
            </a:r>
            <a:r>
              <a:rPr lang="es-PA" sz="2000" dirty="0">
                <a:solidFill>
                  <a:schemeClr val="tx1">
                    <a:lumMod val="50000"/>
                  </a:schemeClr>
                </a:solidFill>
                <a:latin typeface="+mn-lt"/>
                <a:ea typeface="+mn-ea"/>
                <a:cs typeface="+mn-cs"/>
              </a:rPr>
              <a:t>la victoria de una persona no necesariamente ocurre </a:t>
            </a:r>
            <a:r>
              <a:rPr lang="es-PA" sz="2000" dirty="0" smtClean="0">
                <a:solidFill>
                  <a:schemeClr val="tx1">
                    <a:lumMod val="50000"/>
                  </a:schemeClr>
                </a:solidFill>
                <a:latin typeface="+mn-lt"/>
                <a:ea typeface="+mn-ea"/>
                <a:cs typeface="+mn-cs"/>
              </a:rPr>
              <a:t>a expensas </a:t>
            </a:r>
            <a:r>
              <a:rPr lang="es-PA" sz="2000" dirty="0">
                <a:solidFill>
                  <a:schemeClr val="tx1">
                    <a:lumMod val="50000"/>
                  </a:schemeClr>
                </a:solidFill>
                <a:latin typeface="+mn-lt"/>
                <a:ea typeface="+mn-ea"/>
                <a:cs typeface="+mn-cs"/>
              </a:rPr>
              <a:t>de la derrota de otra</a:t>
            </a:r>
            <a:r>
              <a:rPr lang="es-PA" sz="2000" dirty="0" smtClean="0">
                <a:solidFill>
                  <a:schemeClr val="tx1">
                    <a:lumMod val="50000"/>
                  </a:schemeClr>
                </a:solidFill>
                <a:latin typeface="+mn-lt"/>
                <a:ea typeface="+mn-ea"/>
                <a:cs typeface="+mn-cs"/>
              </a:rPr>
              <a:t>.</a:t>
            </a:r>
          </a:p>
          <a:p>
            <a:endParaRPr lang="es-PA" sz="1100" dirty="0">
              <a:solidFill>
                <a:schemeClr val="tx1">
                  <a:lumMod val="50000"/>
                </a:schemeClr>
              </a:solidFill>
            </a:endParaRPr>
          </a:p>
          <a:p>
            <a:r>
              <a:rPr lang="es-PA" sz="2000" dirty="0" smtClean="0">
                <a:solidFill>
                  <a:schemeClr val="tx1">
                    <a:lumMod val="50000"/>
                  </a:schemeClr>
                </a:solidFill>
                <a:latin typeface="+mn-lt"/>
                <a:ea typeface="+mn-ea"/>
                <a:cs typeface="+mn-cs"/>
              </a:rPr>
              <a:t>Ganar / ganar es una creencia en una tercera alternativa. No es su manera o mi manera; es una mejor manera.</a:t>
            </a:r>
            <a:endParaRPr lang="es-PA" sz="2000" dirty="0">
              <a:solidFill>
                <a:schemeClr val="tx1">
                  <a:lumMod val="50000"/>
                </a:schemeClr>
              </a:solidFill>
              <a:latin typeface="+mn-lt"/>
              <a:ea typeface="+mn-ea"/>
              <a:cs typeface="+mn-cs"/>
            </a:endParaRPr>
          </a:p>
          <a:p>
            <a:endParaRPr lang="es-PA" dirty="0">
              <a:solidFill>
                <a:schemeClr val="tx1">
                  <a:lumMod val="50000"/>
                </a:schemeClr>
              </a:solidFill>
            </a:endParaRPr>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CUARTO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spc="50" dirty="0" smtClean="0">
                <a:ln w="11430"/>
                <a:solidFill>
                  <a:schemeClr val="bg1"/>
                </a:solidFill>
                <a:effectLst>
                  <a:outerShdw blurRad="76200" dist="50800" dir="5400000" algn="tl" rotWithShape="0">
                    <a:srgbClr val="000000">
                      <a:alpha val="65000"/>
                    </a:srgbClr>
                  </a:outerShdw>
                </a:effectLst>
                <a:latin typeface="+mj-lt"/>
                <a:ea typeface="+mj-ea"/>
                <a:cs typeface="+mj-cs"/>
              </a:rPr>
              <a:t>Piense Ganar / Ganar</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pic>
        <p:nvPicPr>
          <p:cNvPr id="5" name="4 Imagen" descr="Imagen4.jpg"/>
          <p:cNvPicPr>
            <a:picLocks noChangeAspect="1"/>
          </p:cNvPicPr>
          <p:nvPr/>
        </p:nvPicPr>
        <p:blipFill>
          <a:blip r:embed="rId2" cstate="print"/>
          <a:srcRect l="12165"/>
          <a:stretch>
            <a:fillRect/>
          </a:stretch>
        </p:blipFill>
        <p:spPr>
          <a:xfrm rot="5400000">
            <a:off x="3473986" y="3302878"/>
            <a:ext cx="2376264" cy="421268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Scale>
                                      <p:cBhvr>
                                        <p:cTn id="2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
                                        </p:tgtEl>
                                        <p:attrNameLst>
                                          <p:attrName>ppt_x</p:attrName>
                                          <p:attrName>ppt_y</p:attrName>
                                        </p:attrNameLst>
                                      </p:cBhvr>
                                    </p:animMotion>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00808"/>
            <a:ext cx="8496944" cy="5004792"/>
          </a:xfrm>
        </p:spPr>
        <p:txBody>
          <a:bodyPr/>
          <a:lstStyle/>
          <a:p>
            <a:pPr>
              <a:buNone/>
            </a:pPr>
            <a:r>
              <a:rPr lang="es-PA" sz="2000" dirty="0">
                <a:solidFill>
                  <a:schemeClr val="tx1">
                    <a:lumMod val="50000"/>
                  </a:schemeClr>
                </a:solidFill>
                <a:latin typeface="+mn-lt"/>
                <a:ea typeface="+mn-ea"/>
                <a:cs typeface="+mn-cs"/>
              </a:rPr>
              <a:t>Ganar/ganar implica cinco elementos o dimensiones:</a:t>
            </a:r>
          </a:p>
          <a:p>
            <a:r>
              <a:rPr lang="es-PA" sz="2000" b="1" u="sng" dirty="0" smtClean="0">
                <a:solidFill>
                  <a:schemeClr val="tx1">
                    <a:lumMod val="50000"/>
                  </a:schemeClr>
                </a:solidFill>
                <a:latin typeface="+mn-lt"/>
                <a:ea typeface="+mn-ea"/>
                <a:cs typeface="+mn-cs"/>
              </a:rPr>
              <a:t>Carácter</a:t>
            </a:r>
            <a:r>
              <a:rPr lang="es-PA" sz="2000" dirty="0">
                <a:solidFill>
                  <a:schemeClr val="tx1">
                    <a:lumMod val="50000"/>
                  </a:schemeClr>
                </a:solidFill>
                <a:latin typeface="+mn-lt"/>
                <a:ea typeface="+mn-ea"/>
                <a:cs typeface="+mn-cs"/>
              </a:rPr>
              <a:t>: es la base del paradigma </a:t>
            </a:r>
            <a:r>
              <a:rPr lang="es-PA" sz="2000" dirty="0" smtClean="0">
                <a:solidFill>
                  <a:schemeClr val="tx1">
                    <a:lumMod val="50000"/>
                  </a:schemeClr>
                </a:solidFill>
                <a:latin typeface="+mn-lt"/>
                <a:ea typeface="+mn-ea"/>
                <a:cs typeface="+mn-cs"/>
              </a:rPr>
              <a:t>ganar/ganar. </a:t>
            </a:r>
            <a:r>
              <a:rPr lang="es-PA" sz="2000" dirty="0">
                <a:solidFill>
                  <a:schemeClr val="tx1">
                    <a:lumMod val="50000"/>
                  </a:schemeClr>
                </a:solidFill>
                <a:latin typeface="+mn-lt"/>
                <a:ea typeface="+mn-ea"/>
                <a:cs typeface="+mn-cs"/>
              </a:rPr>
              <a:t>Solo cuando conoce bien sus </a:t>
            </a:r>
            <a:r>
              <a:rPr lang="es-PA" sz="2000" dirty="0" smtClean="0">
                <a:solidFill>
                  <a:schemeClr val="tx1">
                    <a:lumMod val="50000"/>
                  </a:schemeClr>
                </a:solidFill>
                <a:latin typeface="+mn-lt"/>
                <a:ea typeface="+mn-ea"/>
                <a:cs typeface="+mn-cs"/>
              </a:rPr>
              <a:t>valores, sabrá </a:t>
            </a:r>
            <a:r>
              <a:rPr lang="es-PA" sz="2000" dirty="0">
                <a:solidFill>
                  <a:schemeClr val="tx1">
                    <a:lumMod val="50000"/>
                  </a:schemeClr>
                </a:solidFill>
                <a:latin typeface="+mn-lt"/>
                <a:ea typeface="+mn-ea"/>
                <a:cs typeface="+mn-cs"/>
              </a:rPr>
              <a:t>qué significa ganar para usted</a:t>
            </a:r>
            <a:r>
              <a:rPr lang="es-PA" sz="2000" dirty="0" smtClean="0">
                <a:solidFill>
                  <a:schemeClr val="tx1">
                    <a:lumMod val="50000"/>
                  </a:schemeClr>
                </a:solidFill>
                <a:latin typeface="+mn-lt"/>
                <a:ea typeface="+mn-ea"/>
                <a:cs typeface="+mn-cs"/>
              </a:rPr>
              <a:t>.</a:t>
            </a:r>
          </a:p>
          <a:p>
            <a:pPr>
              <a:buNone/>
            </a:pPr>
            <a:endParaRPr lang="es-PA" sz="1600" dirty="0">
              <a:solidFill>
                <a:schemeClr val="tx1">
                  <a:lumMod val="50000"/>
                </a:schemeClr>
              </a:solidFill>
              <a:latin typeface="+mn-lt"/>
              <a:ea typeface="+mn-ea"/>
              <a:cs typeface="+mn-cs"/>
            </a:endParaRPr>
          </a:p>
          <a:p>
            <a:r>
              <a:rPr lang="es-PA" sz="2000" b="1" u="sng" dirty="0" smtClean="0">
                <a:solidFill>
                  <a:schemeClr val="tx1">
                    <a:lumMod val="50000"/>
                  </a:schemeClr>
                </a:solidFill>
                <a:latin typeface="+mn-lt"/>
                <a:ea typeface="+mn-ea"/>
                <a:cs typeface="+mn-cs"/>
              </a:rPr>
              <a:t>Relaciones</a:t>
            </a:r>
            <a:r>
              <a:rPr lang="es-PA" sz="2000" dirty="0">
                <a:solidFill>
                  <a:schemeClr val="tx1">
                    <a:lumMod val="50000"/>
                  </a:schemeClr>
                </a:solidFill>
                <a:latin typeface="+mn-lt"/>
                <a:ea typeface="+mn-ea"/>
                <a:cs typeface="+mn-cs"/>
              </a:rPr>
              <a:t>: se construyen sobre la base del carácter. </a:t>
            </a:r>
            <a:endParaRPr lang="es-PA" sz="2000" dirty="0" smtClean="0">
              <a:solidFill>
                <a:schemeClr val="tx1">
                  <a:lumMod val="50000"/>
                </a:schemeClr>
              </a:solidFill>
              <a:latin typeface="+mn-lt"/>
              <a:ea typeface="+mn-ea"/>
              <a:cs typeface="+mn-cs"/>
            </a:endParaRPr>
          </a:p>
          <a:p>
            <a:pPr>
              <a:buNone/>
            </a:pPr>
            <a:endParaRPr lang="es-PA" sz="1600" dirty="0" smtClean="0">
              <a:solidFill>
                <a:schemeClr val="tx1">
                  <a:lumMod val="50000"/>
                </a:schemeClr>
              </a:solidFill>
              <a:latin typeface="+mn-lt"/>
              <a:ea typeface="+mn-ea"/>
              <a:cs typeface="+mn-cs"/>
            </a:endParaRPr>
          </a:p>
          <a:p>
            <a:r>
              <a:rPr lang="es-PA" sz="2000" b="1" u="sng" dirty="0" smtClean="0">
                <a:solidFill>
                  <a:schemeClr val="tx1">
                    <a:lumMod val="50000"/>
                  </a:schemeClr>
                </a:solidFill>
                <a:latin typeface="+mn-lt"/>
                <a:ea typeface="+mn-ea"/>
                <a:cs typeface="+mn-cs"/>
              </a:rPr>
              <a:t>Acuerdos</a:t>
            </a:r>
            <a:r>
              <a:rPr lang="es-PA" sz="2000" dirty="0">
                <a:solidFill>
                  <a:schemeClr val="tx1">
                    <a:lumMod val="50000"/>
                  </a:schemeClr>
                </a:solidFill>
                <a:latin typeface="+mn-lt"/>
                <a:ea typeface="+mn-ea"/>
                <a:cs typeface="+mn-cs"/>
              </a:rPr>
              <a:t>: los acuerdos surgen a partir de las relaciones</a:t>
            </a:r>
            <a:r>
              <a:rPr lang="es-PA" sz="2000" dirty="0" smtClean="0">
                <a:solidFill>
                  <a:schemeClr val="tx1">
                    <a:lumMod val="50000"/>
                  </a:schemeClr>
                </a:solidFill>
                <a:latin typeface="+mn-lt"/>
                <a:ea typeface="+mn-ea"/>
                <a:cs typeface="+mn-cs"/>
              </a:rPr>
              <a:t>.</a:t>
            </a:r>
          </a:p>
          <a:p>
            <a:pPr>
              <a:buNone/>
            </a:pPr>
            <a:endParaRPr lang="es-PA" sz="1600" dirty="0">
              <a:solidFill>
                <a:schemeClr val="tx1">
                  <a:lumMod val="50000"/>
                </a:schemeClr>
              </a:solidFill>
              <a:latin typeface="+mn-lt"/>
              <a:ea typeface="+mn-ea"/>
              <a:cs typeface="+mn-cs"/>
            </a:endParaRPr>
          </a:p>
          <a:p>
            <a:r>
              <a:rPr lang="es-PA" sz="2000" b="1" u="sng" dirty="0" smtClean="0">
                <a:solidFill>
                  <a:schemeClr val="tx1">
                    <a:lumMod val="50000"/>
                  </a:schemeClr>
                </a:solidFill>
                <a:latin typeface="+mn-lt"/>
                <a:ea typeface="+mn-ea"/>
                <a:cs typeface="+mn-cs"/>
              </a:rPr>
              <a:t>Sistema</a:t>
            </a:r>
            <a:r>
              <a:rPr lang="es-PA" sz="2000" dirty="0">
                <a:solidFill>
                  <a:schemeClr val="tx1">
                    <a:lumMod val="50000"/>
                  </a:schemeClr>
                </a:solidFill>
                <a:latin typeface="+mn-lt"/>
                <a:ea typeface="+mn-ea"/>
                <a:cs typeface="+mn-cs"/>
              </a:rPr>
              <a:t>: para que los acuerdos funcionen, el sistema </a:t>
            </a:r>
            <a:r>
              <a:rPr lang="es-PA" sz="2000" dirty="0" smtClean="0">
                <a:solidFill>
                  <a:schemeClr val="tx1">
                    <a:lumMod val="50000"/>
                  </a:schemeClr>
                </a:solidFill>
                <a:latin typeface="+mn-lt"/>
                <a:ea typeface="+mn-ea"/>
                <a:cs typeface="+mn-cs"/>
              </a:rPr>
              <a:t>debe estar </a:t>
            </a:r>
            <a:r>
              <a:rPr lang="es-PA" sz="2000" dirty="0">
                <a:solidFill>
                  <a:schemeClr val="tx1">
                    <a:lumMod val="50000"/>
                  </a:schemeClr>
                </a:solidFill>
                <a:latin typeface="+mn-lt"/>
                <a:ea typeface="+mn-ea"/>
                <a:cs typeface="+mn-cs"/>
              </a:rPr>
              <a:t>en capacidad de manejarlo. Incluye sistemas </a:t>
            </a:r>
            <a:r>
              <a:rPr lang="es-PA" sz="2000" dirty="0" smtClean="0">
                <a:solidFill>
                  <a:schemeClr val="tx1">
                    <a:lumMod val="50000"/>
                  </a:schemeClr>
                </a:solidFill>
                <a:latin typeface="+mn-lt"/>
                <a:ea typeface="+mn-ea"/>
                <a:cs typeface="+mn-cs"/>
              </a:rPr>
              <a:t>para capacitación, planificación</a:t>
            </a:r>
            <a:r>
              <a:rPr lang="es-PA" sz="2000" dirty="0">
                <a:solidFill>
                  <a:schemeClr val="tx1">
                    <a:lumMod val="50000"/>
                  </a:schemeClr>
                </a:solidFill>
                <a:latin typeface="+mn-lt"/>
                <a:ea typeface="+mn-ea"/>
                <a:cs typeface="+mn-cs"/>
              </a:rPr>
              <a:t>, comunicación, información, etc</a:t>
            </a:r>
            <a:r>
              <a:rPr lang="es-PA" sz="2000" dirty="0" smtClean="0">
                <a:solidFill>
                  <a:schemeClr val="tx1">
                    <a:lumMod val="50000"/>
                  </a:schemeClr>
                </a:solidFill>
                <a:latin typeface="+mn-lt"/>
                <a:ea typeface="+mn-ea"/>
                <a:cs typeface="+mn-cs"/>
              </a:rPr>
              <a:t>.</a:t>
            </a:r>
          </a:p>
          <a:p>
            <a:endParaRPr lang="es-PA" sz="1600" dirty="0">
              <a:solidFill>
                <a:schemeClr val="tx1">
                  <a:lumMod val="50000"/>
                </a:schemeClr>
              </a:solidFill>
              <a:latin typeface="+mn-lt"/>
              <a:ea typeface="+mn-ea"/>
              <a:cs typeface="+mn-cs"/>
            </a:endParaRPr>
          </a:p>
          <a:p>
            <a:r>
              <a:rPr lang="es-PA" sz="2000" b="1" u="sng" dirty="0" smtClean="0">
                <a:solidFill>
                  <a:schemeClr val="tx1">
                    <a:lumMod val="50000"/>
                  </a:schemeClr>
                </a:solidFill>
                <a:latin typeface="+mn-lt"/>
                <a:ea typeface="+mn-ea"/>
                <a:cs typeface="+mn-cs"/>
              </a:rPr>
              <a:t>Proceso</a:t>
            </a:r>
            <a:r>
              <a:rPr lang="es-PA" sz="2000" b="1" u="sng" dirty="0">
                <a:solidFill>
                  <a:schemeClr val="tx1">
                    <a:lumMod val="50000"/>
                  </a:schemeClr>
                </a:solidFill>
                <a:latin typeface="+mn-lt"/>
                <a:ea typeface="+mn-ea"/>
                <a:cs typeface="+mn-cs"/>
              </a:rPr>
              <a:t>:</a:t>
            </a:r>
            <a:r>
              <a:rPr lang="es-PA" sz="2000" dirty="0">
                <a:solidFill>
                  <a:schemeClr val="tx1">
                    <a:lumMod val="50000"/>
                  </a:schemeClr>
                </a:solidFill>
                <a:latin typeface="+mn-lt"/>
                <a:ea typeface="+mn-ea"/>
                <a:cs typeface="+mn-cs"/>
              </a:rPr>
              <a:t> un proceso de cuatro pasos debe ser </a:t>
            </a:r>
            <a:r>
              <a:rPr lang="es-PA" sz="2000" dirty="0" smtClean="0">
                <a:solidFill>
                  <a:schemeClr val="tx1">
                    <a:lumMod val="50000"/>
                  </a:schemeClr>
                </a:solidFill>
                <a:latin typeface="+mn-lt"/>
                <a:ea typeface="+mn-ea"/>
                <a:cs typeface="+mn-cs"/>
              </a:rPr>
              <a:t>utilizado para </a:t>
            </a:r>
            <a:r>
              <a:rPr lang="es-PA" sz="2000" dirty="0">
                <a:solidFill>
                  <a:schemeClr val="tx1">
                    <a:lumMod val="50000"/>
                  </a:schemeClr>
                </a:solidFill>
                <a:latin typeface="+mn-lt"/>
                <a:ea typeface="+mn-ea"/>
                <a:cs typeface="+mn-cs"/>
              </a:rPr>
              <a:t>lograr un acuerdo </a:t>
            </a:r>
            <a:r>
              <a:rPr lang="es-PA" sz="2000" dirty="0" smtClean="0">
                <a:solidFill>
                  <a:schemeClr val="tx1">
                    <a:lumMod val="50000"/>
                  </a:schemeClr>
                </a:solidFill>
                <a:latin typeface="+mn-lt"/>
                <a:ea typeface="+mn-ea"/>
                <a:cs typeface="+mn-cs"/>
              </a:rPr>
              <a:t>ganar/ganar</a:t>
            </a:r>
            <a:endParaRPr lang="es-PA" sz="2000" dirty="0">
              <a:solidFill>
                <a:schemeClr val="tx1">
                  <a:lumMod val="50000"/>
                </a:schemeClr>
              </a:solidFill>
              <a:latin typeface="+mn-lt"/>
              <a:ea typeface="+mn-ea"/>
              <a:cs typeface="+mn-cs"/>
            </a:endParaRPr>
          </a:p>
          <a:p>
            <a:endParaRPr lang="es-PA" dirty="0"/>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CUARTO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spc="50" dirty="0">
                <a:ln w="11430"/>
                <a:solidFill>
                  <a:schemeClr val="bg1"/>
                </a:solidFill>
                <a:effectLst>
                  <a:outerShdw blurRad="76200" dist="50800" dir="5400000" algn="tl" rotWithShape="0">
                    <a:srgbClr val="000000">
                      <a:alpha val="65000"/>
                    </a:srgbClr>
                  </a:outerShdw>
                </a:effectLst>
              </a:rPr>
              <a:t>Piense Ganar / Ganar</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39" presetClass="entr" presetSubtype="0" accel="10000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00808"/>
            <a:ext cx="5616624" cy="4932784"/>
          </a:xfrm>
        </p:spPr>
        <p:txBody>
          <a:bodyPr/>
          <a:lstStyle/>
          <a:p>
            <a:pPr marL="342900" lvl="1" indent="-342900" algn="just">
              <a:buFontTx/>
              <a:buChar char="•"/>
            </a:pPr>
            <a:r>
              <a:rPr lang="es-ES_tradnl" sz="2000" dirty="0" smtClean="0">
                <a:solidFill>
                  <a:schemeClr val="tx1">
                    <a:lumMod val="50000"/>
                  </a:schemeClr>
                </a:solidFill>
              </a:rPr>
              <a:t>Proporciona una visión distorsionada y fuera de proporción. Es más la proyección del carácter y debilidades de otras personas que una verdadera reflexión.</a:t>
            </a:r>
          </a:p>
          <a:p>
            <a:pPr marL="342900" lvl="1" indent="-342900" algn="just">
              <a:buFontTx/>
              <a:buChar char="•"/>
            </a:pPr>
            <a:endParaRPr lang="es-ES_tradnl" sz="2000" dirty="0" smtClean="0">
              <a:solidFill>
                <a:schemeClr val="tx1">
                  <a:lumMod val="50000"/>
                </a:schemeClr>
              </a:solidFill>
            </a:endParaRPr>
          </a:p>
          <a:p>
            <a:pPr algn="just"/>
            <a:r>
              <a:rPr lang="es-PA" sz="2000" dirty="0" smtClean="0">
                <a:solidFill>
                  <a:schemeClr val="tx1">
                    <a:lumMod val="50000"/>
                  </a:schemeClr>
                </a:solidFill>
                <a:latin typeface="+mn-lt"/>
                <a:ea typeface="+mn-ea"/>
                <a:cs typeface="+mn-cs"/>
              </a:rPr>
              <a:t>La palabra proactividad significa que somos responsables por nuestras propias vidas. </a:t>
            </a:r>
          </a:p>
          <a:p>
            <a:pPr algn="just"/>
            <a:endParaRPr lang="es-PA" sz="2000" dirty="0" smtClean="0">
              <a:solidFill>
                <a:schemeClr val="tx1">
                  <a:lumMod val="50000"/>
                </a:schemeClr>
              </a:solidFill>
              <a:latin typeface="+mn-lt"/>
              <a:ea typeface="+mn-ea"/>
              <a:cs typeface="+mn-cs"/>
            </a:endParaRPr>
          </a:p>
          <a:p>
            <a:pPr algn="just"/>
            <a:r>
              <a:rPr lang="es-PA" sz="2000" dirty="0" smtClean="0">
                <a:solidFill>
                  <a:schemeClr val="tx1">
                    <a:lumMod val="50000"/>
                  </a:schemeClr>
                </a:solidFill>
                <a:latin typeface="+mn-lt"/>
                <a:ea typeface="+mn-ea"/>
                <a:cs typeface="+mn-cs"/>
              </a:rPr>
              <a:t>Nuestro comportamiento es una función de nuestras decisiones, no nuestras condiciones. </a:t>
            </a:r>
          </a:p>
          <a:p>
            <a:pPr algn="just"/>
            <a:endParaRPr lang="es-PA" sz="2000" dirty="0" smtClean="0">
              <a:solidFill>
                <a:schemeClr val="tx1">
                  <a:lumMod val="50000"/>
                </a:schemeClr>
              </a:solidFill>
              <a:latin typeface="+mn-lt"/>
              <a:ea typeface="+mn-ea"/>
              <a:cs typeface="+mn-cs"/>
            </a:endParaRPr>
          </a:p>
          <a:p>
            <a:pPr algn="just"/>
            <a:r>
              <a:rPr lang="es-PA" sz="2000" dirty="0" smtClean="0">
                <a:solidFill>
                  <a:schemeClr val="tx1">
                    <a:lumMod val="50000"/>
                  </a:schemeClr>
                </a:solidFill>
                <a:latin typeface="+mn-lt"/>
                <a:ea typeface="+mn-ea"/>
                <a:cs typeface="+mn-cs"/>
              </a:rPr>
              <a:t>Podemos subordinar sensaciones a los valores. </a:t>
            </a:r>
          </a:p>
          <a:p>
            <a:pPr marL="342900" lvl="1" indent="-342900" algn="just">
              <a:buFontTx/>
              <a:buChar char="•"/>
            </a:pPr>
            <a:endParaRPr lang="es-ES_tradnl" sz="2000" dirty="0">
              <a:solidFill>
                <a:schemeClr val="tx1">
                  <a:lumMod val="50000"/>
                </a:schemeClr>
              </a:solidFill>
            </a:endParaRPr>
          </a:p>
          <a:p>
            <a:pPr marL="342900" lvl="1" indent="-342900" algn="just">
              <a:buFontTx/>
              <a:buChar char="•"/>
            </a:pPr>
            <a:endParaRPr lang="es-ES_tradnl" sz="2000" dirty="0" smtClean="0">
              <a:solidFill>
                <a:schemeClr val="tx1">
                  <a:lumMod val="50000"/>
                </a:schemeClr>
              </a:solidFill>
            </a:endParaRPr>
          </a:p>
          <a:p>
            <a:pPr marL="342900" lvl="1" indent="-342900" algn="just">
              <a:buFontTx/>
              <a:buChar char="•"/>
            </a:pPr>
            <a:endParaRPr lang="es-ES_tradnl" sz="2000" dirty="0" smtClean="0"/>
          </a:p>
          <a:p>
            <a:pPr marL="342900" lvl="1" indent="-342900" algn="just">
              <a:buFontTx/>
              <a:buChar char="•"/>
            </a:pPr>
            <a:endParaRPr lang="es-ES_tradnl" sz="2000" dirty="0"/>
          </a:p>
          <a:p>
            <a:pPr marL="342900" lvl="1" indent="-342900" algn="just">
              <a:buFontTx/>
              <a:buChar char="•"/>
            </a:pPr>
            <a:endParaRPr lang="es-ES_tradnl" sz="2000" dirty="0" smtClean="0"/>
          </a:p>
          <a:p>
            <a:endParaRPr lang="es-PA" dirty="0"/>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PRIMER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Ser Proactivo</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pic>
        <p:nvPicPr>
          <p:cNvPr id="6" name="5 Imagen"/>
          <p:cNvPicPr/>
          <p:nvPr/>
        </p:nvPicPr>
        <p:blipFill>
          <a:blip r:embed="rId2" cstate="print"/>
          <a:srcRect l="32247" t="45924" r="45791" b="16848"/>
          <a:stretch>
            <a:fillRect/>
          </a:stretch>
        </p:blipFill>
        <p:spPr bwMode="auto">
          <a:xfrm>
            <a:off x="6084168" y="2636912"/>
            <a:ext cx="2834258" cy="29523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2"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Scale>
                                      <p:cBhvr>
                                        <p:cTn id="4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gtEl>
                                        <p:attrNameLst>
                                          <p:attrName>ppt_x</p:attrName>
                                          <p:attrName>ppt_y</p:attrName>
                                        </p:attrNameLst>
                                      </p:cBhvr>
                                    </p:animMotion>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772816"/>
            <a:ext cx="8424936" cy="3384376"/>
          </a:xfrm>
        </p:spPr>
        <p:txBody>
          <a:bodyPr/>
          <a:lstStyle/>
          <a:p>
            <a:pPr algn="just"/>
            <a:r>
              <a:rPr lang="es-PA" sz="2000" dirty="0">
                <a:solidFill>
                  <a:schemeClr val="tx1">
                    <a:lumMod val="50000"/>
                  </a:schemeClr>
                </a:solidFill>
                <a:latin typeface="+mn-lt"/>
                <a:ea typeface="+mn-ea"/>
                <a:cs typeface="+mn-cs"/>
              </a:rPr>
              <a:t>Dentro </a:t>
            </a:r>
            <a:r>
              <a:rPr lang="es-PA" sz="2000" dirty="0" smtClean="0">
                <a:solidFill>
                  <a:schemeClr val="tx1">
                    <a:lumMod val="50000"/>
                  </a:schemeClr>
                </a:solidFill>
                <a:latin typeface="+mn-lt"/>
                <a:ea typeface="+mn-ea"/>
                <a:cs typeface="+mn-cs"/>
              </a:rPr>
              <a:t>de los </a:t>
            </a:r>
            <a:r>
              <a:rPr lang="es-PA" sz="2000" dirty="0">
                <a:solidFill>
                  <a:schemeClr val="tx1">
                    <a:lumMod val="50000"/>
                  </a:schemeClr>
                </a:solidFill>
                <a:latin typeface="+mn-lt"/>
                <a:ea typeface="+mn-ea"/>
                <a:cs typeface="+mn-cs"/>
              </a:rPr>
              <a:t>paradigmas de la </a:t>
            </a:r>
            <a:r>
              <a:rPr lang="es-PA" sz="2000" dirty="0" smtClean="0">
                <a:solidFill>
                  <a:schemeClr val="tx1">
                    <a:lumMod val="50000"/>
                  </a:schemeClr>
                </a:solidFill>
                <a:latin typeface="+mn-lt"/>
                <a:ea typeface="+mn-ea"/>
                <a:cs typeface="+mn-cs"/>
              </a:rPr>
              <a:t>interacción </a:t>
            </a:r>
            <a:r>
              <a:rPr lang="es-PA" sz="2000" dirty="0">
                <a:solidFill>
                  <a:schemeClr val="tx1">
                    <a:lumMod val="50000"/>
                  </a:schemeClr>
                </a:solidFill>
                <a:latin typeface="+mn-lt"/>
                <a:ea typeface="+mn-ea"/>
                <a:cs typeface="+mn-cs"/>
              </a:rPr>
              <a:t>humana podemos reconocer 6 </a:t>
            </a:r>
            <a:r>
              <a:rPr lang="es-PA" sz="2000" dirty="0" smtClean="0">
                <a:solidFill>
                  <a:schemeClr val="tx1">
                    <a:lumMod val="50000"/>
                  </a:schemeClr>
                </a:solidFill>
                <a:latin typeface="+mn-lt"/>
                <a:ea typeface="+mn-ea"/>
                <a:cs typeface="+mn-cs"/>
              </a:rPr>
              <a:t>tipos: </a:t>
            </a:r>
          </a:p>
          <a:p>
            <a:pPr algn="just"/>
            <a:endParaRPr lang="es-PA" sz="2000" dirty="0" smtClean="0">
              <a:solidFill>
                <a:schemeClr val="tx1">
                  <a:lumMod val="50000"/>
                </a:schemeClr>
              </a:solidFill>
              <a:latin typeface="+mn-lt"/>
              <a:ea typeface="+mn-ea"/>
              <a:cs typeface="+mn-cs"/>
            </a:endParaRPr>
          </a:p>
          <a:p>
            <a:pPr lvl="1"/>
            <a:r>
              <a:rPr lang="es-ES" sz="2000" dirty="0">
                <a:solidFill>
                  <a:schemeClr val="tx1">
                    <a:lumMod val="50000"/>
                  </a:schemeClr>
                </a:solidFill>
                <a:latin typeface="+mn-lt"/>
                <a:ea typeface="+mn-ea"/>
                <a:cs typeface="+mn-cs"/>
              </a:rPr>
              <a:t>Ganar/ganar</a:t>
            </a:r>
            <a:endParaRPr lang="es-PA" sz="2000" dirty="0">
              <a:solidFill>
                <a:schemeClr val="tx1">
                  <a:lumMod val="50000"/>
                </a:schemeClr>
              </a:solidFill>
              <a:latin typeface="+mn-lt"/>
              <a:ea typeface="+mn-ea"/>
              <a:cs typeface="+mn-cs"/>
            </a:endParaRPr>
          </a:p>
          <a:p>
            <a:pPr lvl="1"/>
            <a:r>
              <a:rPr lang="es-ES" sz="2000" dirty="0">
                <a:solidFill>
                  <a:schemeClr val="tx1">
                    <a:lumMod val="50000"/>
                  </a:schemeClr>
                </a:solidFill>
                <a:latin typeface="+mn-lt"/>
                <a:ea typeface="+mn-ea"/>
                <a:cs typeface="+mn-cs"/>
              </a:rPr>
              <a:t>Gano/pierdes</a:t>
            </a:r>
            <a:endParaRPr lang="es-PA" sz="2000" dirty="0">
              <a:solidFill>
                <a:schemeClr val="tx1">
                  <a:lumMod val="50000"/>
                </a:schemeClr>
              </a:solidFill>
              <a:latin typeface="+mn-lt"/>
              <a:ea typeface="+mn-ea"/>
              <a:cs typeface="+mn-cs"/>
            </a:endParaRPr>
          </a:p>
          <a:p>
            <a:pPr lvl="1"/>
            <a:r>
              <a:rPr lang="es-ES" sz="2000" dirty="0">
                <a:solidFill>
                  <a:schemeClr val="tx1">
                    <a:lumMod val="50000"/>
                  </a:schemeClr>
                </a:solidFill>
                <a:latin typeface="+mn-lt"/>
                <a:ea typeface="+mn-ea"/>
                <a:cs typeface="+mn-cs"/>
              </a:rPr>
              <a:t>Pierdo/ganas</a:t>
            </a:r>
            <a:endParaRPr lang="es-PA" sz="2000" dirty="0">
              <a:solidFill>
                <a:schemeClr val="tx1">
                  <a:lumMod val="50000"/>
                </a:schemeClr>
              </a:solidFill>
              <a:latin typeface="+mn-lt"/>
              <a:ea typeface="+mn-ea"/>
              <a:cs typeface="+mn-cs"/>
            </a:endParaRPr>
          </a:p>
          <a:p>
            <a:pPr lvl="1"/>
            <a:r>
              <a:rPr lang="es-ES" sz="2000" dirty="0">
                <a:solidFill>
                  <a:schemeClr val="tx1">
                    <a:lumMod val="50000"/>
                  </a:schemeClr>
                </a:solidFill>
                <a:latin typeface="+mn-lt"/>
                <a:ea typeface="+mn-ea"/>
                <a:cs typeface="+mn-cs"/>
              </a:rPr>
              <a:t>Pierdo/pierdes</a:t>
            </a:r>
            <a:endParaRPr lang="es-PA" sz="2000" dirty="0">
              <a:solidFill>
                <a:schemeClr val="tx1">
                  <a:lumMod val="50000"/>
                </a:schemeClr>
              </a:solidFill>
              <a:latin typeface="+mn-lt"/>
              <a:ea typeface="+mn-ea"/>
              <a:cs typeface="+mn-cs"/>
            </a:endParaRPr>
          </a:p>
          <a:p>
            <a:pPr lvl="1"/>
            <a:r>
              <a:rPr lang="es-ES" sz="2000" dirty="0">
                <a:solidFill>
                  <a:schemeClr val="tx1">
                    <a:lumMod val="50000"/>
                  </a:schemeClr>
                </a:solidFill>
                <a:latin typeface="+mn-lt"/>
                <a:ea typeface="+mn-ea"/>
                <a:cs typeface="+mn-cs"/>
              </a:rPr>
              <a:t>Gano</a:t>
            </a:r>
            <a:endParaRPr lang="es-PA" sz="2000" dirty="0">
              <a:solidFill>
                <a:schemeClr val="tx1">
                  <a:lumMod val="50000"/>
                </a:schemeClr>
              </a:solidFill>
              <a:latin typeface="+mn-lt"/>
              <a:ea typeface="+mn-ea"/>
              <a:cs typeface="+mn-cs"/>
            </a:endParaRPr>
          </a:p>
          <a:p>
            <a:pPr lvl="1"/>
            <a:r>
              <a:rPr lang="es-ES" sz="2000" dirty="0">
                <a:solidFill>
                  <a:schemeClr val="tx1">
                    <a:lumMod val="50000"/>
                  </a:schemeClr>
                </a:solidFill>
                <a:latin typeface="+mn-lt"/>
                <a:ea typeface="+mn-ea"/>
                <a:cs typeface="+mn-cs"/>
              </a:rPr>
              <a:t>Ganar/Ganar o no hay </a:t>
            </a:r>
            <a:r>
              <a:rPr lang="es-ES" sz="2000" dirty="0" smtClean="0">
                <a:solidFill>
                  <a:schemeClr val="tx1">
                    <a:lumMod val="50000"/>
                  </a:schemeClr>
                </a:solidFill>
                <a:latin typeface="+mn-lt"/>
                <a:ea typeface="+mn-ea"/>
                <a:cs typeface="+mn-cs"/>
              </a:rPr>
              <a:t>trato</a:t>
            </a:r>
            <a:endParaRPr lang="es-PA" sz="2000" dirty="0" smtClean="0">
              <a:solidFill>
                <a:schemeClr val="tx1">
                  <a:lumMod val="50000"/>
                </a:schemeClr>
              </a:solidFill>
              <a:ea typeface="+mn-ea"/>
              <a:cs typeface="+mn-cs"/>
            </a:endParaRPr>
          </a:p>
          <a:p>
            <a:pPr lvl="1"/>
            <a:endParaRPr lang="es-PA" sz="2000" dirty="0">
              <a:solidFill>
                <a:schemeClr val="tx1">
                  <a:lumMod val="50000"/>
                </a:schemeClr>
              </a:solidFill>
              <a:latin typeface="+mn-lt"/>
              <a:ea typeface="+mn-ea"/>
              <a:cs typeface="+mn-cs"/>
            </a:endParaRPr>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CUARTO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spc="50" dirty="0">
                <a:ln w="11430"/>
                <a:solidFill>
                  <a:schemeClr val="bg1"/>
                </a:solidFill>
                <a:effectLst>
                  <a:outerShdw blurRad="76200" dist="50800" dir="5400000" algn="tl" rotWithShape="0">
                    <a:srgbClr val="000000">
                      <a:alpha val="65000"/>
                    </a:srgbClr>
                  </a:outerShdw>
                </a:effectLst>
              </a:rPr>
              <a:t>Piense Ganar / Ganar</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pic>
        <p:nvPicPr>
          <p:cNvPr id="7" name="Picture 6" descr="strangle"/>
          <p:cNvPicPr>
            <a:picLocks noChangeAspect="1" noChangeArrowheads="1"/>
          </p:cNvPicPr>
          <p:nvPr/>
        </p:nvPicPr>
        <p:blipFill>
          <a:blip r:embed="rId2" cstate="print"/>
          <a:srcRect/>
          <a:stretch>
            <a:fillRect/>
          </a:stretch>
        </p:blipFill>
        <p:spPr bwMode="auto">
          <a:xfrm>
            <a:off x="4932040" y="2492896"/>
            <a:ext cx="3744416" cy="2786298"/>
          </a:xfrm>
          <a:prstGeom prst="rect">
            <a:avLst/>
          </a:prstGeom>
          <a:noFill/>
        </p:spPr>
      </p:pic>
      <p:sp>
        <p:nvSpPr>
          <p:cNvPr id="8" name="7 CuadroTexto"/>
          <p:cNvSpPr txBox="1"/>
          <p:nvPr/>
        </p:nvSpPr>
        <p:spPr>
          <a:xfrm>
            <a:off x="467544" y="5517232"/>
            <a:ext cx="8208912" cy="984885"/>
          </a:xfrm>
          <a:prstGeom prst="rect">
            <a:avLst/>
          </a:prstGeom>
          <a:noFill/>
        </p:spPr>
        <p:txBody>
          <a:bodyPr wrap="square" rtlCol="0">
            <a:spAutoFit/>
          </a:bodyPr>
          <a:lstStyle/>
          <a:p>
            <a:pPr marL="273050" indent="-273050">
              <a:buFont typeface="Arial" pitchFamily="34" charset="0"/>
              <a:buChar char="•"/>
            </a:pPr>
            <a:r>
              <a:rPr lang="es-PA" sz="2000" dirty="0" smtClean="0">
                <a:solidFill>
                  <a:schemeClr val="tx1">
                    <a:lumMod val="50000"/>
                  </a:schemeClr>
                </a:solidFill>
                <a:ea typeface="+mn-ea"/>
                <a:cs typeface="+mn-cs"/>
              </a:rPr>
              <a:t>Solo puedes lograr resultados de ganar / ganar con procesos de ganar / ganar.</a:t>
            </a:r>
            <a:endParaRPr lang="es-PA" sz="2000" dirty="0" smtClean="0">
              <a:solidFill>
                <a:schemeClr val="tx1">
                  <a:lumMod val="50000"/>
                </a:schemeClr>
              </a:solidFill>
              <a:latin typeface="+mn-lt"/>
              <a:ea typeface="+mn-ea"/>
              <a:cs typeface="+mn-cs"/>
            </a:endParaRPr>
          </a:p>
          <a:p>
            <a:endParaRPr lang="es-PA" dirty="0">
              <a:solidFill>
                <a:schemeClr val="tx1">
                  <a:lumMod val="5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39" presetClass="entr" presetSubtype="0" accel="10000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39" presetClass="entr" presetSubtype="0" accel="100000"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2" presetClass="entr" presetSubtype="0"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Scale>
                                      <p:cBhvr>
                                        <p:cTn id="6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7"/>
                                        </p:tgtEl>
                                        <p:attrNameLst>
                                          <p:attrName>ppt_x</p:attrName>
                                          <p:attrName>ppt_y</p:attrName>
                                        </p:attrNameLst>
                                      </p:cBhvr>
                                    </p:animMotion>
                                    <p:animEffect transition="in" filter="fade">
                                      <p:cBhvr>
                                        <p:cTn id="65" dur="1000"/>
                                        <p:tgtEl>
                                          <p:spTgt spid="7"/>
                                        </p:tgtEl>
                                      </p:cBhvr>
                                    </p:animEffect>
                                  </p:childTnLst>
                                </p:cTn>
                              </p:par>
                            </p:childTnLst>
                          </p:cTn>
                        </p:par>
                        <p:par>
                          <p:cTn id="66" fill="hold">
                            <p:stCondLst>
                              <p:cond delay="5000"/>
                            </p:stCondLst>
                            <p:childTnLst>
                              <p:par>
                                <p:cTn id="67" presetID="39" presetClass="entr" presetSubtype="0" accel="100000"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00808"/>
            <a:ext cx="5472608" cy="5004792"/>
          </a:xfrm>
        </p:spPr>
        <p:txBody>
          <a:bodyPr/>
          <a:lstStyle/>
          <a:p>
            <a:pPr algn="just"/>
            <a:r>
              <a:rPr lang="es-PA" sz="2000" dirty="0">
                <a:solidFill>
                  <a:schemeClr val="tx1">
                    <a:lumMod val="50000"/>
                  </a:schemeClr>
                </a:solidFill>
                <a:latin typeface="+mn-lt"/>
                <a:ea typeface="+mn-ea"/>
                <a:cs typeface="+mn-cs"/>
              </a:rPr>
              <a:t>Nos permite desarrollar una mentalidad de abundancia material y espiritual, pues nos cuestiona la premisa de que la vida es un 'juego de suma cero' donde para que yo gane alguien tiene que perder. </a:t>
            </a:r>
          </a:p>
          <a:p>
            <a:pPr algn="just"/>
            <a:endParaRPr lang="es-PA" sz="2000" dirty="0">
              <a:solidFill>
                <a:schemeClr val="tx1">
                  <a:lumMod val="50000"/>
                </a:schemeClr>
              </a:solidFill>
              <a:latin typeface="+mn-lt"/>
              <a:ea typeface="+mn-ea"/>
              <a:cs typeface="+mn-cs"/>
            </a:endParaRPr>
          </a:p>
          <a:p>
            <a:pPr algn="just"/>
            <a:r>
              <a:rPr lang="es-PA" sz="2000" dirty="0">
                <a:solidFill>
                  <a:schemeClr val="tx1">
                    <a:lumMod val="50000"/>
                  </a:schemeClr>
                </a:solidFill>
                <a:latin typeface="+mn-lt"/>
                <a:ea typeface="+mn-ea"/>
                <a:cs typeface="+mn-cs"/>
              </a:rPr>
              <a:t>Cuando establecemos el balance entre nuestros objetivos y los objetivos de los demás podemos lograr el bien común. </a:t>
            </a:r>
          </a:p>
          <a:p>
            <a:pPr algn="just"/>
            <a:endParaRPr lang="es-PA" sz="2000" dirty="0">
              <a:solidFill>
                <a:schemeClr val="tx1">
                  <a:lumMod val="50000"/>
                </a:schemeClr>
              </a:solidFill>
              <a:latin typeface="+mn-lt"/>
              <a:ea typeface="+mn-ea"/>
              <a:cs typeface="+mn-cs"/>
            </a:endParaRPr>
          </a:p>
          <a:p>
            <a:pPr algn="just"/>
            <a:r>
              <a:rPr lang="es-PA" sz="2000" dirty="0">
                <a:solidFill>
                  <a:schemeClr val="tx1">
                    <a:lumMod val="50000"/>
                  </a:schemeClr>
                </a:solidFill>
                <a:latin typeface="+mn-lt"/>
                <a:ea typeface="+mn-ea"/>
                <a:cs typeface="+mn-cs"/>
              </a:rPr>
              <a:t>Cuando nuestra determinación se balancea con la consideración para con los demás, estamos sentando las bases para la convivencia y la equidad entre los seres humanos.</a:t>
            </a:r>
          </a:p>
          <a:p>
            <a:endParaRPr lang="es-PA" dirty="0">
              <a:solidFill>
                <a:schemeClr val="tx1">
                  <a:lumMod val="50000"/>
                </a:schemeClr>
              </a:solidFill>
            </a:endParaRPr>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CUARTO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spc="50" dirty="0">
                <a:ln w="11430"/>
                <a:solidFill>
                  <a:schemeClr val="bg1"/>
                </a:solidFill>
                <a:effectLst>
                  <a:outerShdw blurRad="76200" dist="50800" dir="5400000" algn="tl" rotWithShape="0">
                    <a:srgbClr val="000000">
                      <a:alpha val="65000"/>
                    </a:srgbClr>
                  </a:outerShdw>
                </a:effectLst>
              </a:rPr>
              <a:t>Piense Ganar / Ganar</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pic>
        <p:nvPicPr>
          <p:cNvPr id="5" name="Picture 4" descr="acuerdo"/>
          <p:cNvPicPr>
            <a:picLocks noChangeAspect="1" noChangeArrowheads="1"/>
          </p:cNvPicPr>
          <p:nvPr/>
        </p:nvPicPr>
        <p:blipFill>
          <a:blip r:embed="rId2" cstate="print"/>
          <a:srcRect t="13508" b="18953"/>
          <a:stretch>
            <a:fillRect/>
          </a:stretch>
        </p:blipFill>
        <p:spPr bwMode="auto">
          <a:xfrm>
            <a:off x="6084168" y="2132856"/>
            <a:ext cx="2665413" cy="1800200"/>
          </a:xfrm>
          <a:prstGeom prst="rect">
            <a:avLst/>
          </a:prstGeom>
          <a:noFill/>
        </p:spPr>
      </p:pic>
      <p:pic>
        <p:nvPicPr>
          <p:cNvPr id="6" name="Picture 4" descr="ganar"/>
          <p:cNvPicPr>
            <a:picLocks noChangeAspect="1" noChangeArrowheads="1"/>
          </p:cNvPicPr>
          <p:nvPr/>
        </p:nvPicPr>
        <p:blipFill>
          <a:blip r:embed="rId3" cstate="print"/>
          <a:srcRect/>
          <a:stretch>
            <a:fillRect/>
          </a:stretch>
        </p:blipFill>
        <p:spPr bwMode="auto">
          <a:xfrm>
            <a:off x="6228184" y="4365104"/>
            <a:ext cx="2519189" cy="189437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par>
                          <p:cTn id="24" fill="hold">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Scale>
                                      <p:cBhvr>
                                        <p:cTn id="3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
                                        </p:tgtEl>
                                        <p:attrNameLst>
                                          <p:attrName>ppt_x</p:attrName>
                                          <p:attrName>ppt_y</p:attrName>
                                        </p:attrNameLst>
                                      </p:cBhvr>
                                    </p:animMotion>
                                    <p:animEffect transition="in" filter="fade">
                                      <p:cBhvr>
                                        <p:cTn id="36" dur="1000"/>
                                        <p:tgtEl>
                                          <p:spTgt spid="6"/>
                                        </p:tgtEl>
                                      </p:cBhvr>
                                    </p:animEffect>
                                  </p:childTnLst>
                                </p:cTn>
                              </p:par>
                            </p:childTnLst>
                          </p:cTn>
                        </p:par>
                        <p:par>
                          <p:cTn id="37" fill="hold">
                            <p:stCondLst>
                              <p:cond delay="3500"/>
                            </p:stCondLst>
                            <p:childTnLst>
                              <p:par>
                                <p:cTn id="38" presetID="39" presetClass="entr" presetSubtype="0" accel="100000" fill="hold" grpId="0"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2060848"/>
            <a:ext cx="5688632" cy="4392488"/>
          </a:xfrm>
        </p:spPr>
        <p:txBody>
          <a:bodyPr/>
          <a:lstStyle/>
          <a:p>
            <a:pPr algn="just"/>
            <a:r>
              <a:rPr lang="es-PA" sz="2000" dirty="0" smtClean="0">
                <a:solidFill>
                  <a:schemeClr val="tx1">
                    <a:lumMod val="50000"/>
                  </a:schemeClr>
                </a:solidFill>
                <a:latin typeface="+mn-lt"/>
                <a:ea typeface="+mn-ea"/>
                <a:cs typeface="+mn-cs"/>
              </a:rPr>
              <a:t>Es la capacidad </a:t>
            </a:r>
            <a:r>
              <a:rPr lang="es-PA" sz="2000" dirty="0">
                <a:solidFill>
                  <a:schemeClr val="tx1">
                    <a:lumMod val="50000"/>
                  </a:schemeClr>
                </a:solidFill>
                <a:latin typeface="+mn-lt"/>
                <a:ea typeface="+mn-ea"/>
                <a:cs typeface="+mn-cs"/>
              </a:rPr>
              <a:t>que tenemos de comprender el paradigma que maneja la otra parte antes de que </a:t>
            </a:r>
            <a:r>
              <a:rPr lang="es-PA" sz="2000" dirty="0" smtClean="0">
                <a:solidFill>
                  <a:schemeClr val="tx1">
                    <a:lumMod val="50000"/>
                  </a:schemeClr>
                </a:solidFill>
                <a:latin typeface="+mn-lt"/>
                <a:ea typeface="+mn-ea"/>
                <a:cs typeface="+mn-cs"/>
              </a:rPr>
              <a:t>podamos emitir </a:t>
            </a:r>
            <a:r>
              <a:rPr lang="es-PA" sz="2000" dirty="0">
                <a:solidFill>
                  <a:schemeClr val="tx1">
                    <a:lumMod val="50000"/>
                  </a:schemeClr>
                </a:solidFill>
                <a:latin typeface="+mn-lt"/>
                <a:ea typeface="+mn-ea"/>
                <a:cs typeface="+mn-cs"/>
              </a:rPr>
              <a:t>una </a:t>
            </a:r>
            <a:r>
              <a:rPr lang="es-PA" sz="2000" dirty="0" smtClean="0">
                <a:solidFill>
                  <a:schemeClr val="tx1">
                    <a:lumMod val="50000"/>
                  </a:schemeClr>
                </a:solidFill>
                <a:latin typeface="+mn-lt"/>
                <a:ea typeface="+mn-ea"/>
                <a:cs typeface="+mn-cs"/>
              </a:rPr>
              <a:t>opinión</a:t>
            </a:r>
            <a:r>
              <a:rPr lang="es-PA" sz="2000" dirty="0">
                <a:solidFill>
                  <a:schemeClr val="tx1">
                    <a:lumMod val="50000"/>
                  </a:schemeClr>
                </a:solidFill>
                <a:latin typeface="+mn-lt"/>
                <a:ea typeface="+mn-ea"/>
                <a:cs typeface="+mn-cs"/>
              </a:rPr>
              <a:t>. </a:t>
            </a:r>
            <a:endParaRPr lang="es-PA" sz="2000" dirty="0" smtClean="0">
              <a:solidFill>
                <a:schemeClr val="tx1">
                  <a:lumMod val="50000"/>
                </a:schemeClr>
              </a:solidFill>
              <a:latin typeface="+mn-lt"/>
              <a:ea typeface="+mn-ea"/>
              <a:cs typeface="+mn-cs"/>
            </a:endParaRPr>
          </a:p>
          <a:p>
            <a:pPr algn="just"/>
            <a:endParaRPr lang="es-PA" sz="2000" dirty="0" smtClean="0">
              <a:solidFill>
                <a:schemeClr val="tx1">
                  <a:lumMod val="50000"/>
                </a:schemeClr>
              </a:solidFill>
              <a:latin typeface="+mn-lt"/>
              <a:ea typeface="+mn-ea"/>
              <a:cs typeface="+mn-cs"/>
            </a:endParaRPr>
          </a:p>
          <a:p>
            <a:pPr algn="just"/>
            <a:r>
              <a:rPr lang="es-PA" sz="2000" dirty="0" smtClean="0">
                <a:solidFill>
                  <a:schemeClr val="tx1">
                    <a:lumMod val="50000"/>
                  </a:schemeClr>
                </a:solidFill>
                <a:latin typeface="+mn-lt"/>
                <a:ea typeface="+mn-ea"/>
                <a:cs typeface="+mn-cs"/>
              </a:rPr>
              <a:t>Es </a:t>
            </a:r>
            <a:r>
              <a:rPr lang="es-PA" sz="2000" dirty="0">
                <a:solidFill>
                  <a:schemeClr val="tx1">
                    <a:lumMod val="50000"/>
                  </a:schemeClr>
                </a:solidFill>
                <a:latin typeface="+mn-lt"/>
                <a:ea typeface="+mn-ea"/>
                <a:cs typeface="+mn-cs"/>
              </a:rPr>
              <a:t>mejor primero escuchar antes de emitir un principio de acuerdo a nuestro </a:t>
            </a:r>
            <a:r>
              <a:rPr lang="es-PA" sz="2000" dirty="0" smtClean="0">
                <a:solidFill>
                  <a:schemeClr val="tx1">
                    <a:lumMod val="50000"/>
                  </a:schemeClr>
                </a:solidFill>
                <a:latin typeface="+mn-lt"/>
                <a:ea typeface="+mn-ea"/>
                <a:cs typeface="+mn-cs"/>
              </a:rPr>
              <a:t>propio paradigma </a:t>
            </a:r>
            <a:r>
              <a:rPr lang="es-PA" sz="2000" dirty="0">
                <a:solidFill>
                  <a:schemeClr val="tx1">
                    <a:lumMod val="50000"/>
                  </a:schemeClr>
                </a:solidFill>
                <a:latin typeface="+mn-lt"/>
                <a:ea typeface="+mn-ea"/>
                <a:cs typeface="+mn-cs"/>
              </a:rPr>
              <a:t>porque </a:t>
            </a:r>
            <a:r>
              <a:rPr lang="es-PA" sz="2000" dirty="0" smtClean="0">
                <a:solidFill>
                  <a:schemeClr val="tx1">
                    <a:lumMod val="50000"/>
                  </a:schemeClr>
                </a:solidFill>
                <a:latin typeface="+mn-lt"/>
                <a:ea typeface="+mn-ea"/>
                <a:cs typeface="+mn-cs"/>
              </a:rPr>
              <a:t>podríamos cerrar </a:t>
            </a:r>
            <a:r>
              <a:rPr lang="es-PA" sz="2000" dirty="0">
                <a:solidFill>
                  <a:schemeClr val="tx1">
                    <a:lumMod val="50000"/>
                  </a:schemeClr>
                </a:solidFill>
                <a:latin typeface="+mn-lt"/>
                <a:ea typeface="+mn-ea"/>
                <a:cs typeface="+mn-cs"/>
              </a:rPr>
              <a:t>la puerta a </a:t>
            </a:r>
            <a:r>
              <a:rPr lang="es-PA" sz="2000" dirty="0" smtClean="0">
                <a:solidFill>
                  <a:schemeClr val="tx1">
                    <a:lumMod val="50000"/>
                  </a:schemeClr>
                </a:solidFill>
                <a:latin typeface="+mn-lt"/>
                <a:ea typeface="+mn-ea"/>
                <a:cs typeface="+mn-cs"/>
              </a:rPr>
              <a:t>información </a:t>
            </a:r>
            <a:r>
              <a:rPr lang="es-PA" sz="2000" dirty="0">
                <a:solidFill>
                  <a:schemeClr val="tx1">
                    <a:lumMod val="50000"/>
                  </a:schemeClr>
                </a:solidFill>
                <a:latin typeface="+mn-lt"/>
                <a:ea typeface="+mn-ea"/>
                <a:cs typeface="+mn-cs"/>
              </a:rPr>
              <a:t>importante</a:t>
            </a:r>
            <a:r>
              <a:rPr lang="es-PA" sz="2000" dirty="0" smtClean="0">
                <a:solidFill>
                  <a:schemeClr val="tx1">
                    <a:lumMod val="50000"/>
                  </a:schemeClr>
                </a:solidFill>
                <a:latin typeface="+mn-lt"/>
                <a:ea typeface="+mn-ea"/>
                <a:cs typeface="+mn-cs"/>
              </a:rPr>
              <a:t>.</a:t>
            </a:r>
          </a:p>
          <a:p>
            <a:pPr algn="just"/>
            <a:endParaRPr lang="es-PA" sz="2000" dirty="0">
              <a:solidFill>
                <a:schemeClr val="tx1">
                  <a:lumMod val="50000"/>
                </a:schemeClr>
              </a:solidFill>
              <a:latin typeface="+mn-lt"/>
              <a:ea typeface="+mn-ea"/>
              <a:cs typeface="+mn-cs"/>
            </a:endParaRPr>
          </a:p>
          <a:p>
            <a:r>
              <a:rPr lang="es-PA" sz="2000" dirty="0" smtClean="0">
                <a:solidFill>
                  <a:schemeClr val="tx1">
                    <a:lumMod val="50000"/>
                  </a:schemeClr>
                </a:solidFill>
                <a:latin typeface="+mn-lt"/>
                <a:ea typeface="+mn-ea"/>
                <a:cs typeface="+mn-cs"/>
              </a:rPr>
              <a:t>Este </a:t>
            </a:r>
            <a:r>
              <a:rPr lang="es-PA" sz="2000" dirty="0">
                <a:solidFill>
                  <a:schemeClr val="tx1">
                    <a:lumMod val="50000"/>
                  </a:schemeClr>
                </a:solidFill>
                <a:latin typeface="+mn-lt"/>
                <a:ea typeface="+mn-ea"/>
                <a:cs typeface="+mn-cs"/>
              </a:rPr>
              <a:t>hábito es la clave de las relaciones humanas efectivas y posibilita llegar a acuerdos de tipo ganar/ ganar.</a:t>
            </a:r>
          </a:p>
          <a:p>
            <a:endParaRPr lang="es-PA" dirty="0">
              <a:solidFill>
                <a:schemeClr val="tx1">
                  <a:lumMod val="50000"/>
                </a:schemeClr>
              </a:solidFill>
            </a:endParaRPr>
          </a:p>
        </p:txBody>
      </p:sp>
      <p:sp>
        <p:nvSpPr>
          <p:cNvPr id="4" name="3 Rectángulo"/>
          <p:cNvSpPr/>
          <p:nvPr/>
        </p:nvSpPr>
        <p:spPr>
          <a:xfrm>
            <a:off x="251520" y="260648"/>
            <a:ext cx="6624736" cy="104644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QUINTO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r>
              <a:rPr lang="es-PA" sz="3000" b="1" spc="50" dirty="0" smtClean="0">
                <a:ln w="11430"/>
                <a:solidFill>
                  <a:schemeClr val="bg1"/>
                </a:solidFill>
                <a:effectLst>
                  <a:outerShdw blurRad="76200" dist="50800" dir="5400000" algn="tl" rotWithShape="0">
                    <a:srgbClr val="000000">
                      <a:alpha val="65000"/>
                    </a:srgbClr>
                  </a:outerShdw>
                </a:effectLst>
                <a:latin typeface="+mj-lt"/>
                <a:ea typeface="+mj-ea"/>
                <a:cs typeface="+mj-cs"/>
              </a:rPr>
              <a:t>Busque primero comprender luego ser comprendido</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pic>
        <p:nvPicPr>
          <p:cNvPr id="5" name="4 Imagen" descr="Imagen5.jpg"/>
          <p:cNvPicPr>
            <a:picLocks noChangeAspect="1"/>
          </p:cNvPicPr>
          <p:nvPr/>
        </p:nvPicPr>
        <p:blipFill>
          <a:blip r:embed="rId2" cstate="print"/>
          <a:stretch>
            <a:fillRect/>
          </a:stretch>
        </p:blipFill>
        <p:spPr>
          <a:xfrm>
            <a:off x="5940152" y="2132856"/>
            <a:ext cx="2901696" cy="424847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Scale>
                                      <p:cBhvr>
                                        <p:cTn id="2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
                                        </p:tgtEl>
                                        <p:attrNameLst>
                                          <p:attrName>ppt_x</p:attrName>
                                          <p:attrName>ppt_y</p:attrName>
                                        </p:attrNameLst>
                                      </p:cBhvr>
                                    </p:animMotion>
                                    <p:animEffect transition="in" filter="fade">
                                      <p:cBhvr>
                                        <p:cTn id="30" dur="1000"/>
                                        <p:tgtEl>
                                          <p:spTgt spid="5"/>
                                        </p:tgtEl>
                                      </p:cBhvr>
                                    </p:animEffect>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988840"/>
            <a:ext cx="4752528" cy="4572744"/>
          </a:xfrm>
        </p:spPr>
        <p:txBody>
          <a:bodyPr/>
          <a:lstStyle/>
          <a:p>
            <a:pPr algn="just"/>
            <a:r>
              <a:rPr lang="es-PA" sz="2000" dirty="0" smtClean="0">
                <a:solidFill>
                  <a:schemeClr val="tx1">
                    <a:lumMod val="50000"/>
                  </a:schemeClr>
                </a:solidFill>
                <a:latin typeface="+mn-lt"/>
                <a:ea typeface="+mn-ea"/>
                <a:cs typeface="+mn-cs"/>
              </a:rPr>
              <a:t>La necesidad que tenemos de ser entendidos es uno de los sentimientos más intensos de todos los seres humanos. </a:t>
            </a:r>
          </a:p>
          <a:p>
            <a:pPr algn="just"/>
            <a:endParaRPr lang="es-PA" sz="2000" dirty="0" smtClean="0">
              <a:solidFill>
                <a:schemeClr val="tx1">
                  <a:lumMod val="50000"/>
                </a:schemeClr>
              </a:solidFill>
            </a:endParaRPr>
          </a:p>
          <a:p>
            <a:pPr algn="just"/>
            <a:r>
              <a:rPr lang="es-PA" sz="2000" dirty="0" smtClean="0">
                <a:solidFill>
                  <a:schemeClr val="tx1">
                    <a:lumMod val="50000"/>
                  </a:schemeClr>
                </a:solidFill>
              </a:rPr>
              <a:t>Este hábito es poderoso porque está exactamente en el centro del círculo de influencia.</a:t>
            </a:r>
          </a:p>
          <a:p>
            <a:pPr algn="just"/>
            <a:endParaRPr lang="es-PA" sz="2000" dirty="0">
              <a:solidFill>
                <a:schemeClr val="tx1">
                  <a:lumMod val="50000"/>
                </a:schemeClr>
              </a:solidFill>
            </a:endParaRPr>
          </a:p>
          <a:p>
            <a:pPr algn="just"/>
            <a:r>
              <a:rPr lang="es-PA" sz="2000" dirty="0" smtClean="0">
                <a:solidFill>
                  <a:schemeClr val="tx1">
                    <a:lumMod val="50000"/>
                  </a:schemeClr>
                </a:solidFill>
              </a:rPr>
              <a:t>Al centrarse en el círculo de influencia uno comprende profunda y verdaderamente a las otras personas.</a:t>
            </a:r>
            <a:endParaRPr lang="es-PA" sz="2000" dirty="0">
              <a:solidFill>
                <a:schemeClr val="tx1">
                  <a:lumMod val="50000"/>
                </a:schemeClr>
              </a:solidFill>
            </a:endParaRPr>
          </a:p>
        </p:txBody>
      </p:sp>
      <p:sp>
        <p:nvSpPr>
          <p:cNvPr id="5" name="4 Rectángulo"/>
          <p:cNvSpPr/>
          <p:nvPr/>
        </p:nvSpPr>
        <p:spPr>
          <a:xfrm>
            <a:off x="251520" y="260648"/>
            <a:ext cx="6624736" cy="104644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QUINTO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r>
              <a:rPr lang="es-PA" sz="3000" b="1" spc="50" dirty="0" smtClean="0">
                <a:ln w="11430"/>
                <a:solidFill>
                  <a:schemeClr val="bg1"/>
                </a:solidFill>
                <a:effectLst>
                  <a:outerShdw blurRad="76200" dist="50800" dir="5400000" algn="tl" rotWithShape="0">
                    <a:srgbClr val="000000">
                      <a:alpha val="65000"/>
                    </a:srgbClr>
                  </a:outerShdw>
                </a:effectLst>
                <a:latin typeface="+mj-lt"/>
                <a:ea typeface="+mj-ea"/>
                <a:cs typeface="+mj-cs"/>
              </a:rPr>
              <a:t>Busque primero comprender luego ser comprendido</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pic>
        <p:nvPicPr>
          <p:cNvPr id="6" name="Picture 2"/>
          <p:cNvPicPr>
            <a:picLocks noChangeAspect="1" noChangeArrowheads="1"/>
          </p:cNvPicPr>
          <p:nvPr/>
        </p:nvPicPr>
        <p:blipFill>
          <a:blip r:embed="rId2" cstate="print"/>
          <a:srcRect/>
          <a:stretch>
            <a:fillRect/>
          </a:stretch>
        </p:blipFill>
        <p:spPr bwMode="auto">
          <a:xfrm>
            <a:off x="5724128" y="2492896"/>
            <a:ext cx="3086083" cy="330324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Scale>
                                      <p:cBhvr>
                                        <p:cTn id="2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gtEl>
                                        <p:attrNameLst>
                                          <p:attrName>ppt_x</p:attrName>
                                          <p:attrName>ppt_y</p:attrName>
                                        </p:attrNameLst>
                                      </p:cBhvr>
                                    </p:animMotion>
                                    <p:animEffect transition="in" filter="fade">
                                      <p:cBhvr>
                                        <p:cTn id="30" dur="1000"/>
                                        <p:tgtEl>
                                          <p:spTgt spid="6"/>
                                        </p:tgtEl>
                                      </p:cBhvr>
                                    </p:animEffect>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916832"/>
            <a:ext cx="4752528" cy="4788768"/>
          </a:xfrm>
        </p:spPr>
        <p:txBody>
          <a:bodyPr/>
          <a:lstStyle/>
          <a:p>
            <a:pPr algn="just"/>
            <a:r>
              <a:rPr kumimoji="0" lang="es-ES_tradnl" sz="2000" dirty="0" smtClean="0">
                <a:solidFill>
                  <a:schemeClr val="tx1">
                    <a:lumMod val="50000"/>
                  </a:schemeClr>
                </a:solidFill>
              </a:rPr>
              <a:t>Establecer empatía, entrar en la cabeza de las personas entendiendo lo que piensan, sienten y ven, para que ellas sientan que nosotros sentimos lo que ellas sienten.</a:t>
            </a:r>
          </a:p>
          <a:p>
            <a:pPr algn="just"/>
            <a:endParaRPr lang="es-ES_tradnl" sz="2000" dirty="0">
              <a:solidFill>
                <a:schemeClr val="tx1">
                  <a:lumMod val="50000"/>
                </a:schemeClr>
              </a:solidFill>
            </a:endParaRPr>
          </a:p>
          <a:p>
            <a:pPr algn="just"/>
            <a:r>
              <a:rPr kumimoji="0" lang="es-ES_tradnl" sz="2000" dirty="0" smtClean="0">
                <a:solidFill>
                  <a:schemeClr val="tx1">
                    <a:lumMod val="50000"/>
                  </a:schemeClr>
                </a:solidFill>
              </a:rPr>
              <a:t>Es necesario que escuchemos, no oír ni hablar. La mayoría de las personas sólo hablamos y prescribimos recetas a razón de lo que sabemos y creemos, producto de nuestra biografía, nuestra vivencia.</a:t>
            </a:r>
          </a:p>
          <a:p>
            <a:endParaRPr lang="es-PA" sz="2000" dirty="0"/>
          </a:p>
        </p:txBody>
      </p:sp>
      <p:sp>
        <p:nvSpPr>
          <p:cNvPr id="5" name="4 Rectángulo"/>
          <p:cNvSpPr/>
          <p:nvPr/>
        </p:nvSpPr>
        <p:spPr>
          <a:xfrm>
            <a:off x="251520" y="260648"/>
            <a:ext cx="6624736" cy="104644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QUINTO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r>
              <a:rPr lang="es-PA" sz="3000" b="1" spc="50" dirty="0" smtClean="0">
                <a:ln w="11430"/>
                <a:solidFill>
                  <a:schemeClr val="bg1"/>
                </a:solidFill>
                <a:effectLst>
                  <a:outerShdw blurRad="76200" dist="50800" dir="5400000" algn="tl" rotWithShape="0">
                    <a:srgbClr val="000000">
                      <a:alpha val="65000"/>
                    </a:srgbClr>
                  </a:outerShdw>
                </a:effectLst>
                <a:latin typeface="+mj-lt"/>
                <a:ea typeface="+mj-ea"/>
                <a:cs typeface="+mj-cs"/>
              </a:rPr>
              <a:t>Busque primero comprender luego ser comprendido</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pic>
        <p:nvPicPr>
          <p:cNvPr id="6" name="Picture 4" descr="listentoyourself"/>
          <p:cNvPicPr>
            <a:picLocks noChangeAspect="1" noChangeArrowheads="1"/>
          </p:cNvPicPr>
          <p:nvPr/>
        </p:nvPicPr>
        <p:blipFill>
          <a:blip r:embed="rId2" cstate="print"/>
          <a:srcRect l="16166"/>
          <a:stretch>
            <a:fillRect/>
          </a:stretch>
        </p:blipFill>
        <p:spPr bwMode="auto">
          <a:xfrm>
            <a:off x="5436096" y="2924944"/>
            <a:ext cx="3189946" cy="272420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1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par>
                          <p:cTn id="24" fill="hold">
                            <p:stCondLst>
                              <p:cond delay="300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700808"/>
            <a:ext cx="5040560" cy="5085184"/>
          </a:xfrm>
        </p:spPr>
        <p:txBody>
          <a:bodyPr/>
          <a:lstStyle/>
          <a:p>
            <a:pPr algn="just"/>
            <a:r>
              <a:rPr lang="es-PA" sz="2000" dirty="0">
                <a:solidFill>
                  <a:schemeClr val="tx1">
                    <a:lumMod val="50000"/>
                  </a:schemeClr>
                </a:solidFill>
                <a:latin typeface="+mn-lt"/>
                <a:ea typeface="+mn-ea"/>
                <a:cs typeface="+mn-cs"/>
              </a:rPr>
              <a:t>Tenemos la tendencia de reparar cosas con un buen consejo, pero usualmente fallamos en tomar tiempo para evaluar y diagnosticar cosas, para así realmente comprender a otra persona.</a:t>
            </a:r>
          </a:p>
          <a:p>
            <a:pPr algn="just"/>
            <a:endParaRPr lang="es-PA" sz="1100" dirty="0" smtClean="0">
              <a:solidFill>
                <a:schemeClr val="tx1">
                  <a:lumMod val="50000"/>
                </a:schemeClr>
              </a:solidFill>
            </a:endParaRPr>
          </a:p>
          <a:p>
            <a:pPr algn="just"/>
            <a:r>
              <a:rPr lang="es-PA" sz="2000" dirty="0" smtClean="0">
                <a:solidFill>
                  <a:schemeClr val="tx1">
                    <a:lumMod val="50000"/>
                  </a:schemeClr>
                </a:solidFill>
              </a:rPr>
              <a:t>En la empresa se puede dedicar tiempo a entrevistas personales con los empleados. Escucharlos, comprenderlos.</a:t>
            </a:r>
          </a:p>
          <a:p>
            <a:pPr algn="just"/>
            <a:endParaRPr lang="es-PA" sz="1100" dirty="0">
              <a:solidFill>
                <a:schemeClr val="tx1">
                  <a:lumMod val="50000"/>
                </a:schemeClr>
              </a:solidFill>
            </a:endParaRPr>
          </a:p>
          <a:p>
            <a:pPr algn="just"/>
            <a:r>
              <a:rPr lang="es-PA" sz="2000" dirty="0" smtClean="0">
                <a:solidFill>
                  <a:schemeClr val="tx1">
                    <a:lumMod val="50000"/>
                  </a:schemeClr>
                </a:solidFill>
              </a:rPr>
              <a:t>Procura primero comprender. Antes que los problemas surjan, antes de pretender evaluar y prescribir, antes de trabajar de exponer las propias ideas, procure comprender. </a:t>
            </a:r>
            <a:endParaRPr lang="es-PA" sz="2000" dirty="0">
              <a:solidFill>
                <a:schemeClr val="tx1">
                  <a:lumMod val="50000"/>
                </a:schemeClr>
              </a:solidFill>
            </a:endParaRPr>
          </a:p>
        </p:txBody>
      </p:sp>
      <p:sp>
        <p:nvSpPr>
          <p:cNvPr id="5" name="4 Rectángulo"/>
          <p:cNvSpPr/>
          <p:nvPr/>
        </p:nvSpPr>
        <p:spPr>
          <a:xfrm>
            <a:off x="251520" y="260648"/>
            <a:ext cx="6624736" cy="104644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QUINTO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r>
              <a:rPr lang="es-PA" sz="3000" b="1" spc="50" dirty="0" smtClean="0">
                <a:ln w="11430"/>
                <a:solidFill>
                  <a:schemeClr val="bg1"/>
                </a:solidFill>
                <a:effectLst>
                  <a:outerShdw blurRad="76200" dist="50800" dir="5400000" algn="tl" rotWithShape="0">
                    <a:srgbClr val="000000">
                      <a:alpha val="65000"/>
                    </a:srgbClr>
                  </a:outerShdw>
                </a:effectLst>
                <a:latin typeface="+mj-lt"/>
                <a:ea typeface="+mj-ea"/>
                <a:cs typeface="+mj-cs"/>
              </a:rPr>
              <a:t>Busque primero comprender luego ser comprendido</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pic>
        <p:nvPicPr>
          <p:cNvPr id="15362" name="Picture 2" descr="http://www.issys.gov.ar/IMAGENES/IMAGENES_NOTICIAS/codificadas.jpg"/>
          <p:cNvPicPr>
            <a:picLocks noChangeAspect="1" noChangeArrowheads="1"/>
          </p:cNvPicPr>
          <p:nvPr/>
        </p:nvPicPr>
        <p:blipFill>
          <a:blip r:embed="rId2" cstate="print"/>
          <a:srcRect t="15625"/>
          <a:stretch>
            <a:fillRect/>
          </a:stretch>
        </p:blipFill>
        <p:spPr bwMode="auto">
          <a:xfrm>
            <a:off x="5940152" y="4581128"/>
            <a:ext cx="2304256" cy="1944216"/>
          </a:xfrm>
          <a:prstGeom prst="rect">
            <a:avLst/>
          </a:prstGeom>
          <a:noFill/>
        </p:spPr>
      </p:pic>
      <p:pic>
        <p:nvPicPr>
          <p:cNvPr id="15364" name="Picture 4" descr="http://3.bp.blogspot.com/_CjHSRjSxGkI/Sb6vChv8V-I/AAAAAAAAAt0/WIoV_NserlU/s320/entrevista.jpg"/>
          <p:cNvPicPr>
            <a:picLocks noChangeAspect="1" noChangeArrowheads="1"/>
          </p:cNvPicPr>
          <p:nvPr/>
        </p:nvPicPr>
        <p:blipFill>
          <a:blip r:embed="rId3" cstate="print"/>
          <a:srcRect b="11801"/>
          <a:stretch>
            <a:fillRect/>
          </a:stretch>
        </p:blipFill>
        <p:spPr bwMode="auto">
          <a:xfrm>
            <a:off x="5796136" y="1916832"/>
            <a:ext cx="2612571" cy="230425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15364"/>
                                        </p:tgtEl>
                                        <p:attrNameLst>
                                          <p:attrName>style.visibility</p:attrName>
                                        </p:attrNameLst>
                                      </p:cBhvr>
                                      <p:to>
                                        <p:strVal val="visible"/>
                                      </p:to>
                                    </p:set>
                                    <p:animScale>
                                      <p:cBhvr>
                                        <p:cTn id="21" dur="1000" decel="50000" fill="hold">
                                          <p:stCondLst>
                                            <p:cond delay="0"/>
                                          </p:stCondLst>
                                        </p:cTn>
                                        <p:tgtEl>
                                          <p:spTgt spid="153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5364"/>
                                        </p:tgtEl>
                                        <p:attrNameLst>
                                          <p:attrName>ppt_x</p:attrName>
                                          <p:attrName>ppt_y</p:attrName>
                                        </p:attrNameLst>
                                      </p:cBhvr>
                                    </p:animMotion>
                                    <p:animEffect transition="in" filter="fade">
                                      <p:cBhvr>
                                        <p:cTn id="23" dur="1000"/>
                                        <p:tgtEl>
                                          <p:spTgt spid="15364"/>
                                        </p:tgtEl>
                                      </p:cBhvr>
                                    </p:animEffect>
                                  </p:childTnLst>
                                </p:cTn>
                              </p:par>
                            </p:childTnLst>
                          </p:cTn>
                        </p:par>
                        <p:par>
                          <p:cTn id="24" fill="hold">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2" presetClass="entr" presetSubtype="0" fill="hold" nodeType="afterEffect">
                                  <p:stCondLst>
                                    <p:cond delay="0"/>
                                  </p:stCondLst>
                                  <p:childTnLst>
                                    <p:set>
                                      <p:cBhvr>
                                        <p:cTn id="33" dur="1" fill="hold">
                                          <p:stCondLst>
                                            <p:cond delay="0"/>
                                          </p:stCondLst>
                                        </p:cTn>
                                        <p:tgtEl>
                                          <p:spTgt spid="15362"/>
                                        </p:tgtEl>
                                        <p:attrNameLst>
                                          <p:attrName>style.visibility</p:attrName>
                                        </p:attrNameLst>
                                      </p:cBhvr>
                                      <p:to>
                                        <p:strVal val="visible"/>
                                      </p:to>
                                    </p:set>
                                    <p:animScale>
                                      <p:cBhvr>
                                        <p:cTn id="34" dur="1000" decel="50000" fill="hold">
                                          <p:stCondLst>
                                            <p:cond delay="0"/>
                                          </p:stCondLst>
                                        </p:cTn>
                                        <p:tgtEl>
                                          <p:spTgt spid="153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5362"/>
                                        </p:tgtEl>
                                        <p:attrNameLst>
                                          <p:attrName>ppt_x</p:attrName>
                                          <p:attrName>ppt_y</p:attrName>
                                        </p:attrNameLst>
                                      </p:cBhvr>
                                    </p:animMotion>
                                    <p:animEffect transition="in" filter="fade">
                                      <p:cBhvr>
                                        <p:cTn id="36" dur="1000"/>
                                        <p:tgtEl>
                                          <p:spTgt spid="15362"/>
                                        </p:tgtEl>
                                      </p:cBhvr>
                                    </p:animEffect>
                                  </p:childTnLst>
                                </p:cTn>
                              </p:par>
                            </p:childTnLst>
                          </p:cTn>
                        </p:par>
                        <p:par>
                          <p:cTn id="37" fill="hold">
                            <p:stCondLst>
                              <p:cond delay="3500"/>
                            </p:stCondLst>
                            <p:childTnLst>
                              <p:par>
                                <p:cTn id="38" presetID="39" presetClass="entr" presetSubtype="0" accel="100000" fill="hold" grpId="0"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72816"/>
            <a:ext cx="4392488" cy="4932784"/>
          </a:xfrm>
        </p:spPr>
        <p:txBody>
          <a:bodyPr/>
          <a:lstStyle/>
          <a:p>
            <a:pPr algn="just"/>
            <a:r>
              <a:rPr lang="es-PA" sz="2000" dirty="0">
                <a:solidFill>
                  <a:schemeClr val="tx1">
                    <a:lumMod val="50000"/>
                  </a:schemeClr>
                </a:solidFill>
                <a:latin typeface="+mn-lt"/>
                <a:ea typeface="+mn-ea"/>
                <a:cs typeface="+mn-cs"/>
              </a:rPr>
              <a:t>Al intentar comprender, aumentarnos la confianza que tienen en nosotros y abrirnos la puerta para </a:t>
            </a:r>
            <a:r>
              <a:rPr lang="es-PA" sz="2000" dirty="0" smtClean="0">
                <a:solidFill>
                  <a:schemeClr val="tx1">
                    <a:lumMod val="50000"/>
                  </a:schemeClr>
                </a:solidFill>
                <a:latin typeface="+mn-lt"/>
                <a:ea typeface="+mn-ea"/>
                <a:cs typeface="+mn-cs"/>
              </a:rPr>
              <a:t>que los demás </a:t>
            </a:r>
            <a:r>
              <a:rPr lang="es-PA" sz="2000" dirty="0">
                <a:solidFill>
                  <a:schemeClr val="tx1">
                    <a:lumMod val="50000"/>
                  </a:schemeClr>
                </a:solidFill>
                <a:latin typeface="+mn-lt"/>
                <a:ea typeface="+mn-ea"/>
                <a:cs typeface="+mn-cs"/>
              </a:rPr>
              <a:t>puedan comprender. </a:t>
            </a:r>
            <a:endParaRPr lang="es-PA" sz="2000" dirty="0" smtClean="0">
              <a:solidFill>
                <a:schemeClr val="tx1">
                  <a:lumMod val="50000"/>
                </a:schemeClr>
              </a:solidFill>
              <a:latin typeface="+mn-lt"/>
              <a:ea typeface="+mn-ea"/>
              <a:cs typeface="+mn-cs"/>
            </a:endParaRPr>
          </a:p>
          <a:p>
            <a:pPr algn="just"/>
            <a:endParaRPr lang="es-PA" sz="2000" dirty="0">
              <a:solidFill>
                <a:schemeClr val="tx1">
                  <a:lumMod val="50000"/>
                </a:schemeClr>
              </a:solidFill>
            </a:endParaRPr>
          </a:p>
          <a:p>
            <a:pPr algn="just"/>
            <a:r>
              <a:rPr lang="es-PA" sz="2000" dirty="0" smtClean="0">
                <a:solidFill>
                  <a:schemeClr val="tx1">
                    <a:lumMod val="50000"/>
                  </a:schemeClr>
                </a:solidFill>
                <a:latin typeface="+mn-lt"/>
                <a:ea typeface="+mn-ea"/>
                <a:cs typeface="+mn-cs"/>
              </a:rPr>
              <a:t>Esto </a:t>
            </a:r>
            <a:r>
              <a:rPr lang="es-PA" sz="2000" dirty="0">
                <a:solidFill>
                  <a:schemeClr val="tx1">
                    <a:lumMod val="50000"/>
                  </a:schemeClr>
                </a:solidFill>
                <a:latin typeface="+mn-lt"/>
                <a:ea typeface="+mn-ea"/>
                <a:cs typeface="+mn-cs"/>
              </a:rPr>
              <a:t>es un proceso que puede tomar tiempo y lo mejor es tratar que </a:t>
            </a:r>
            <a:r>
              <a:rPr lang="es-PA" sz="2000" dirty="0" smtClean="0">
                <a:solidFill>
                  <a:schemeClr val="tx1">
                    <a:lumMod val="50000"/>
                  </a:schemeClr>
                </a:solidFill>
                <a:latin typeface="+mn-lt"/>
                <a:ea typeface="+mn-ea"/>
                <a:cs typeface="+mn-cs"/>
              </a:rPr>
              <a:t>se desarrolle </a:t>
            </a:r>
            <a:r>
              <a:rPr lang="es-PA" sz="2000" dirty="0">
                <a:solidFill>
                  <a:schemeClr val="tx1">
                    <a:lumMod val="50000"/>
                  </a:schemeClr>
                </a:solidFill>
                <a:latin typeface="+mn-lt"/>
                <a:ea typeface="+mn-ea"/>
                <a:cs typeface="+mn-cs"/>
              </a:rPr>
              <a:t>a su propio ritmo, pero los resultados pueden ser muy beneficiosos pues podemos </a:t>
            </a:r>
            <a:r>
              <a:rPr lang="es-PA" sz="2000" dirty="0" smtClean="0">
                <a:solidFill>
                  <a:schemeClr val="tx1">
                    <a:lumMod val="50000"/>
                  </a:schemeClr>
                </a:solidFill>
                <a:latin typeface="+mn-lt"/>
                <a:ea typeface="+mn-ea"/>
                <a:cs typeface="+mn-cs"/>
              </a:rPr>
              <a:t>aumentar nuestro círculo de </a:t>
            </a:r>
            <a:r>
              <a:rPr lang="es-PA" sz="2000" dirty="0">
                <a:solidFill>
                  <a:schemeClr val="tx1">
                    <a:lumMod val="50000"/>
                  </a:schemeClr>
                </a:solidFill>
                <a:latin typeface="+mn-lt"/>
                <a:ea typeface="+mn-ea"/>
                <a:cs typeface="+mn-cs"/>
              </a:rPr>
              <a:t>influencia.</a:t>
            </a:r>
          </a:p>
          <a:p>
            <a:endParaRPr lang="es-PA" dirty="0">
              <a:solidFill>
                <a:schemeClr val="tx1">
                  <a:lumMod val="50000"/>
                </a:schemeClr>
              </a:solidFill>
            </a:endParaRPr>
          </a:p>
        </p:txBody>
      </p:sp>
      <p:sp>
        <p:nvSpPr>
          <p:cNvPr id="5" name="4 Rectángulo"/>
          <p:cNvSpPr/>
          <p:nvPr/>
        </p:nvSpPr>
        <p:spPr>
          <a:xfrm>
            <a:off x="251520" y="260648"/>
            <a:ext cx="6624736" cy="104644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QUINTO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r>
              <a:rPr lang="es-PA" sz="3000" b="1" spc="50" dirty="0" smtClean="0">
                <a:ln w="11430"/>
                <a:solidFill>
                  <a:schemeClr val="bg1"/>
                </a:solidFill>
                <a:effectLst>
                  <a:outerShdw blurRad="76200" dist="50800" dir="5400000" algn="tl" rotWithShape="0">
                    <a:srgbClr val="000000">
                      <a:alpha val="65000"/>
                    </a:srgbClr>
                  </a:outerShdw>
                </a:effectLst>
                <a:latin typeface="+mj-lt"/>
                <a:ea typeface="+mj-ea"/>
                <a:cs typeface="+mj-cs"/>
              </a:rPr>
              <a:t>Busque primero comprender luego ser comprendido</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pic>
        <p:nvPicPr>
          <p:cNvPr id="6" name="Picture 4" descr="comprension"/>
          <p:cNvPicPr>
            <a:picLocks noChangeAspect="1" noChangeArrowheads="1"/>
          </p:cNvPicPr>
          <p:nvPr/>
        </p:nvPicPr>
        <p:blipFill>
          <a:blip r:embed="rId2" cstate="print"/>
          <a:srcRect/>
          <a:stretch>
            <a:fillRect/>
          </a:stretch>
        </p:blipFill>
        <p:spPr bwMode="auto">
          <a:xfrm>
            <a:off x="5148064" y="2780928"/>
            <a:ext cx="3556144" cy="2448272"/>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par>
                          <p:cTn id="24" fill="hold">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700808"/>
            <a:ext cx="5544616" cy="4968552"/>
          </a:xfrm>
        </p:spPr>
        <p:txBody>
          <a:bodyPr/>
          <a:lstStyle/>
          <a:p>
            <a:pPr algn="just"/>
            <a:r>
              <a:rPr lang="es-PA" sz="2000" dirty="0">
                <a:solidFill>
                  <a:schemeClr val="tx1">
                    <a:lumMod val="50000"/>
                  </a:schemeClr>
                </a:solidFill>
                <a:latin typeface="+mn-lt"/>
                <a:ea typeface="+mn-ea"/>
                <a:cs typeface="+mn-cs"/>
              </a:rPr>
              <a:t>El hábito de </a:t>
            </a:r>
            <a:r>
              <a:rPr lang="es-PA" sz="2000" dirty="0" err="1">
                <a:solidFill>
                  <a:schemeClr val="tx1">
                    <a:lumMod val="50000"/>
                  </a:schemeClr>
                </a:solidFill>
                <a:latin typeface="+mn-lt"/>
                <a:ea typeface="+mn-ea"/>
                <a:cs typeface="+mn-cs"/>
              </a:rPr>
              <a:t>sinergizar</a:t>
            </a:r>
            <a:r>
              <a:rPr lang="es-PA" sz="2000" dirty="0">
                <a:solidFill>
                  <a:schemeClr val="tx1">
                    <a:lumMod val="50000"/>
                  </a:schemeClr>
                </a:solidFill>
                <a:latin typeface="+mn-lt"/>
                <a:ea typeface="+mn-ea"/>
                <a:cs typeface="+mn-cs"/>
              </a:rPr>
              <a:t> implica entonces la cooperación </a:t>
            </a:r>
            <a:r>
              <a:rPr lang="es-PA" sz="2000" dirty="0" smtClean="0">
                <a:solidFill>
                  <a:schemeClr val="tx1">
                    <a:lumMod val="50000"/>
                  </a:schemeClr>
                </a:solidFill>
                <a:latin typeface="+mn-lt"/>
                <a:ea typeface="+mn-ea"/>
                <a:cs typeface="+mn-cs"/>
              </a:rPr>
              <a:t>creativa y </a:t>
            </a:r>
            <a:r>
              <a:rPr lang="es-PA" sz="2000" dirty="0">
                <a:solidFill>
                  <a:schemeClr val="tx1">
                    <a:lumMod val="50000"/>
                  </a:schemeClr>
                </a:solidFill>
                <a:latin typeface="+mn-lt"/>
                <a:ea typeface="+mn-ea"/>
                <a:cs typeface="+mn-cs"/>
              </a:rPr>
              <a:t>el trabajo en equipo: las personas con mentalidad </a:t>
            </a:r>
            <a:r>
              <a:rPr lang="es-PA" sz="2000" dirty="0" smtClean="0">
                <a:solidFill>
                  <a:schemeClr val="tx1">
                    <a:lumMod val="50000"/>
                  </a:schemeClr>
                </a:solidFill>
                <a:latin typeface="+mn-lt"/>
                <a:ea typeface="+mn-ea"/>
                <a:cs typeface="+mn-cs"/>
              </a:rPr>
              <a:t>ganar/ ganar</a:t>
            </a:r>
            <a:r>
              <a:rPr lang="es-PA" sz="2000" dirty="0">
                <a:solidFill>
                  <a:schemeClr val="tx1">
                    <a:lumMod val="50000"/>
                  </a:schemeClr>
                </a:solidFill>
                <a:latin typeface="+mn-lt"/>
                <a:ea typeface="+mn-ea"/>
                <a:cs typeface="+mn-cs"/>
              </a:rPr>
              <a:t>, y que escuchen con empatía, pueden aprovechar </a:t>
            </a:r>
            <a:r>
              <a:rPr lang="es-PA" sz="2000" dirty="0" smtClean="0">
                <a:solidFill>
                  <a:schemeClr val="tx1">
                    <a:lumMod val="50000"/>
                  </a:schemeClr>
                </a:solidFill>
                <a:latin typeface="+mn-lt"/>
                <a:ea typeface="+mn-ea"/>
                <a:cs typeface="+mn-cs"/>
              </a:rPr>
              <a:t>sus diferencias </a:t>
            </a:r>
            <a:r>
              <a:rPr lang="es-PA" sz="2000" dirty="0">
                <a:solidFill>
                  <a:schemeClr val="tx1">
                    <a:lumMod val="50000"/>
                  </a:schemeClr>
                </a:solidFill>
                <a:latin typeface="+mn-lt"/>
                <a:ea typeface="+mn-ea"/>
                <a:cs typeface="+mn-cs"/>
              </a:rPr>
              <a:t>para generar opciones que no existían previamente</a:t>
            </a:r>
            <a:r>
              <a:rPr lang="es-PA" sz="2000" dirty="0" smtClean="0">
                <a:solidFill>
                  <a:schemeClr val="tx1">
                    <a:lumMod val="50000"/>
                  </a:schemeClr>
                </a:solidFill>
                <a:latin typeface="+mn-lt"/>
                <a:ea typeface="+mn-ea"/>
                <a:cs typeface="+mn-cs"/>
              </a:rPr>
              <a:t>.</a:t>
            </a:r>
          </a:p>
          <a:p>
            <a:pPr algn="just"/>
            <a:endParaRPr lang="es-PA" sz="1000" dirty="0">
              <a:solidFill>
                <a:schemeClr val="tx1">
                  <a:lumMod val="50000"/>
                </a:schemeClr>
              </a:solidFill>
            </a:endParaRPr>
          </a:p>
          <a:p>
            <a:pPr algn="just"/>
            <a:r>
              <a:rPr lang="es-PA" sz="2000" dirty="0">
                <a:solidFill>
                  <a:schemeClr val="tx1">
                    <a:lumMod val="50000"/>
                  </a:schemeClr>
                </a:solidFill>
                <a:latin typeface="+mn-lt"/>
                <a:ea typeface="+mn-ea"/>
                <a:cs typeface="+mn-cs"/>
              </a:rPr>
              <a:t>Para que pueda producir esta sinergia dentro de un equipo de trabajo, </a:t>
            </a:r>
            <a:r>
              <a:rPr lang="es-PA" sz="2000" dirty="0" smtClean="0">
                <a:solidFill>
                  <a:schemeClr val="tx1">
                    <a:lumMod val="50000"/>
                  </a:schemeClr>
                </a:solidFill>
                <a:latin typeface="+mn-lt"/>
                <a:ea typeface="+mn-ea"/>
                <a:cs typeface="+mn-cs"/>
              </a:rPr>
              <a:t>organización</a:t>
            </a:r>
            <a:r>
              <a:rPr lang="es-PA" sz="2000" dirty="0">
                <a:solidFill>
                  <a:schemeClr val="tx1">
                    <a:lumMod val="50000"/>
                  </a:schemeClr>
                </a:solidFill>
                <a:latin typeface="+mn-lt"/>
                <a:ea typeface="+mn-ea"/>
                <a:cs typeface="+mn-cs"/>
              </a:rPr>
              <a:t>, familia, </a:t>
            </a:r>
            <a:r>
              <a:rPr lang="es-PA" sz="2000" dirty="0" smtClean="0">
                <a:solidFill>
                  <a:schemeClr val="tx1">
                    <a:lumMod val="50000"/>
                  </a:schemeClr>
                </a:solidFill>
                <a:latin typeface="+mn-lt"/>
                <a:ea typeface="+mn-ea"/>
                <a:cs typeface="+mn-cs"/>
              </a:rPr>
              <a:t>grupo social</a:t>
            </a:r>
            <a:r>
              <a:rPr lang="es-PA" sz="2000" dirty="0">
                <a:solidFill>
                  <a:schemeClr val="tx1">
                    <a:lumMod val="50000"/>
                  </a:schemeClr>
                </a:solidFill>
                <a:latin typeface="+mn-lt"/>
                <a:ea typeface="+mn-ea"/>
                <a:cs typeface="+mn-cs"/>
              </a:rPr>
              <a:t>, etc., es necesario que la </a:t>
            </a:r>
            <a:r>
              <a:rPr lang="es-PA" sz="2000" dirty="0" smtClean="0">
                <a:solidFill>
                  <a:schemeClr val="tx1">
                    <a:lumMod val="50000"/>
                  </a:schemeClr>
                </a:solidFill>
                <a:latin typeface="+mn-lt"/>
                <a:ea typeface="+mn-ea"/>
                <a:cs typeface="+mn-cs"/>
              </a:rPr>
              <a:t>comunicación </a:t>
            </a:r>
            <a:r>
              <a:rPr lang="es-PA" sz="2000" dirty="0">
                <a:solidFill>
                  <a:schemeClr val="tx1">
                    <a:lumMod val="50000"/>
                  </a:schemeClr>
                </a:solidFill>
                <a:latin typeface="+mn-lt"/>
                <a:ea typeface="+mn-ea"/>
                <a:cs typeface="+mn-cs"/>
              </a:rPr>
              <a:t>que se realiza dentro del grupo sea </a:t>
            </a:r>
            <a:r>
              <a:rPr lang="es-PA" sz="2000" dirty="0" smtClean="0">
                <a:solidFill>
                  <a:schemeClr val="tx1">
                    <a:lumMod val="50000"/>
                  </a:schemeClr>
                </a:solidFill>
                <a:latin typeface="+mn-lt"/>
                <a:ea typeface="+mn-ea"/>
                <a:cs typeface="+mn-cs"/>
              </a:rPr>
              <a:t>sinérgica </a:t>
            </a:r>
            <a:r>
              <a:rPr lang="es-PA" sz="2000" dirty="0">
                <a:solidFill>
                  <a:schemeClr val="tx1">
                    <a:lumMod val="50000"/>
                  </a:schemeClr>
                </a:solidFill>
                <a:latin typeface="+mn-lt"/>
                <a:ea typeface="+mn-ea"/>
                <a:cs typeface="+mn-cs"/>
              </a:rPr>
              <a:t>ya </a:t>
            </a:r>
            <a:r>
              <a:rPr lang="es-PA" sz="2000" dirty="0" smtClean="0">
                <a:solidFill>
                  <a:schemeClr val="tx1">
                    <a:lumMod val="50000"/>
                  </a:schemeClr>
                </a:solidFill>
                <a:latin typeface="+mn-lt"/>
                <a:ea typeface="+mn-ea"/>
                <a:cs typeface="+mn-cs"/>
              </a:rPr>
              <a:t>ella abre </a:t>
            </a:r>
            <a:r>
              <a:rPr lang="es-PA" sz="2000" dirty="0">
                <a:solidFill>
                  <a:schemeClr val="tx1">
                    <a:lumMod val="50000"/>
                  </a:schemeClr>
                </a:solidFill>
                <a:latin typeface="+mn-lt"/>
                <a:ea typeface="+mn-ea"/>
                <a:cs typeface="+mn-cs"/>
              </a:rPr>
              <a:t>oportunidades para que el potencial de cada uno de los miembros del grupo pueda ser explotado </a:t>
            </a:r>
            <a:r>
              <a:rPr lang="es-PA" sz="2000" dirty="0" smtClean="0">
                <a:solidFill>
                  <a:schemeClr val="tx1">
                    <a:lumMod val="50000"/>
                  </a:schemeClr>
                </a:solidFill>
                <a:latin typeface="+mn-lt"/>
                <a:ea typeface="+mn-ea"/>
                <a:cs typeface="+mn-cs"/>
              </a:rPr>
              <a:t>a plenitud</a:t>
            </a:r>
            <a:r>
              <a:rPr lang="es-PA" sz="2000" dirty="0">
                <a:solidFill>
                  <a:schemeClr val="tx1">
                    <a:lumMod val="50000"/>
                  </a:schemeClr>
                </a:solidFill>
                <a:latin typeface="+mn-lt"/>
                <a:ea typeface="+mn-ea"/>
                <a:cs typeface="+mn-cs"/>
              </a:rPr>
              <a:t>.</a:t>
            </a:r>
          </a:p>
          <a:p>
            <a:endParaRPr lang="es-PA" sz="2000" dirty="0">
              <a:solidFill>
                <a:schemeClr val="hlink"/>
              </a:solidFill>
              <a:latin typeface="+mn-lt"/>
              <a:ea typeface="+mn-ea"/>
              <a:cs typeface="+mn-cs"/>
            </a:endParaRPr>
          </a:p>
          <a:p>
            <a:endParaRPr lang="es-PA" dirty="0"/>
          </a:p>
        </p:txBody>
      </p:sp>
      <p:sp>
        <p:nvSpPr>
          <p:cNvPr id="4" name="3 Rectángulo"/>
          <p:cNvSpPr/>
          <p:nvPr/>
        </p:nvSpPr>
        <p:spPr>
          <a:xfrm>
            <a:off x="683568" y="404664"/>
            <a:ext cx="6048672"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SEXTO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r>
              <a:rPr lang="es-PA" sz="3200" b="1" spc="50" dirty="0" smtClean="0">
                <a:ln w="11430"/>
                <a:solidFill>
                  <a:schemeClr val="bg1"/>
                </a:solidFill>
                <a:effectLst>
                  <a:outerShdw blurRad="76200" dist="50800" dir="5400000" algn="tl" rotWithShape="0">
                    <a:srgbClr val="000000">
                      <a:alpha val="65000"/>
                    </a:srgbClr>
                  </a:outerShdw>
                </a:effectLst>
              </a:rPr>
              <a:t>Sinergia</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pic>
        <p:nvPicPr>
          <p:cNvPr id="5" name="4 Imagen" descr="Imagen6.jpg"/>
          <p:cNvPicPr>
            <a:picLocks noChangeAspect="1"/>
          </p:cNvPicPr>
          <p:nvPr/>
        </p:nvPicPr>
        <p:blipFill>
          <a:blip r:embed="rId2" cstate="print"/>
          <a:stretch>
            <a:fillRect/>
          </a:stretch>
        </p:blipFill>
        <p:spPr>
          <a:xfrm>
            <a:off x="5796136" y="2204864"/>
            <a:ext cx="2980944" cy="353568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par>
                          <p:cTn id="24" fill="hold">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00808"/>
            <a:ext cx="5400600" cy="5004792"/>
          </a:xfrm>
        </p:spPr>
        <p:txBody>
          <a:bodyPr/>
          <a:lstStyle/>
          <a:p>
            <a:pPr algn="just"/>
            <a:r>
              <a:rPr lang="es-ES" sz="2000" dirty="0" smtClean="0">
                <a:solidFill>
                  <a:schemeClr val="tx1">
                    <a:lumMod val="50000"/>
                  </a:schemeClr>
                </a:solidFill>
              </a:rPr>
              <a:t>Se buscan proyectos o relaciones donde se crea sinergia. En  donde el resultado es mayor que la suma de las partes en forma separada. </a:t>
            </a:r>
          </a:p>
          <a:p>
            <a:pPr algn="just"/>
            <a:r>
              <a:rPr lang="es-ES" sz="2000" dirty="0" smtClean="0">
                <a:solidFill>
                  <a:schemeClr val="tx1">
                    <a:lumMod val="50000"/>
                  </a:schemeClr>
                </a:solidFill>
              </a:rPr>
              <a:t>Este tipo de proyectos permite crear valor a través de la asociación, el que se comparte entre ambas partes</a:t>
            </a:r>
          </a:p>
          <a:p>
            <a:pPr algn="just"/>
            <a:endParaRPr lang="es-PA" sz="2000" dirty="0" smtClean="0">
              <a:solidFill>
                <a:schemeClr val="tx1">
                  <a:lumMod val="50000"/>
                </a:schemeClr>
              </a:solidFill>
            </a:endParaRPr>
          </a:p>
          <a:p>
            <a:pPr algn="just"/>
            <a:r>
              <a:rPr lang="es-PA" sz="2000" dirty="0">
                <a:solidFill>
                  <a:schemeClr val="tx1">
                    <a:lumMod val="50000"/>
                  </a:schemeClr>
                </a:solidFill>
                <a:latin typeface="+mn-lt"/>
                <a:ea typeface="+mn-ea"/>
                <a:cs typeface="+mn-cs"/>
              </a:rPr>
              <a:t>Reunir varias perspectivas distintas, en el espíritu de </a:t>
            </a:r>
            <a:r>
              <a:rPr lang="es-PA" sz="2000" dirty="0" smtClean="0">
                <a:solidFill>
                  <a:schemeClr val="tx1">
                    <a:lumMod val="50000"/>
                  </a:schemeClr>
                </a:solidFill>
                <a:latin typeface="+mn-lt"/>
                <a:ea typeface="+mn-ea"/>
                <a:cs typeface="+mn-cs"/>
              </a:rPr>
              <a:t>respeto mutuo</a:t>
            </a:r>
            <a:r>
              <a:rPr lang="es-PA" sz="2000" dirty="0">
                <a:solidFill>
                  <a:schemeClr val="tx1">
                    <a:lumMod val="50000"/>
                  </a:schemeClr>
                </a:solidFill>
                <a:latin typeface="+mn-lt"/>
                <a:ea typeface="+mn-ea"/>
                <a:cs typeface="+mn-cs"/>
              </a:rPr>
              <a:t>, trae como resultado la sinergia. Los participantes </a:t>
            </a:r>
            <a:r>
              <a:rPr lang="es-PA" sz="2000" dirty="0" smtClean="0">
                <a:solidFill>
                  <a:schemeClr val="tx1">
                    <a:lumMod val="50000"/>
                  </a:schemeClr>
                </a:solidFill>
                <a:latin typeface="+mn-lt"/>
                <a:ea typeface="+mn-ea"/>
                <a:cs typeface="+mn-cs"/>
              </a:rPr>
              <a:t>sienten la </a:t>
            </a:r>
            <a:r>
              <a:rPr lang="es-PA" sz="2000" dirty="0">
                <a:solidFill>
                  <a:schemeClr val="tx1">
                    <a:lumMod val="50000"/>
                  </a:schemeClr>
                </a:solidFill>
                <a:latin typeface="+mn-lt"/>
                <a:ea typeface="+mn-ea"/>
                <a:cs typeface="+mn-cs"/>
              </a:rPr>
              <a:t>libertad de buscar la mejor alternativa posible, y </a:t>
            </a:r>
            <a:r>
              <a:rPr lang="es-PA" sz="2000" dirty="0" smtClean="0">
                <a:solidFill>
                  <a:schemeClr val="tx1">
                    <a:lumMod val="50000"/>
                  </a:schemeClr>
                </a:solidFill>
                <a:latin typeface="+mn-lt"/>
                <a:ea typeface="+mn-ea"/>
                <a:cs typeface="+mn-cs"/>
              </a:rPr>
              <a:t>con frecuencia </a:t>
            </a:r>
            <a:r>
              <a:rPr lang="es-PA" sz="2000" dirty="0">
                <a:solidFill>
                  <a:schemeClr val="tx1">
                    <a:lumMod val="50000"/>
                  </a:schemeClr>
                </a:solidFill>
                <a:latin typeface="+mn-lt"/>
                <a:ea typeface="+mn-ea"/>
                <a:cs typeface="+mn-cs"/>
              </a:rPr>
              <a:t>logran propuestas diferentes y mejores que las originales</a:t>
            </a:r>
            <a:r>
              <a:rPr lang="es-PA" sz="2000" dirty="0" smtClean="0">
                <a:solidFill>
                  <a:schemeClr val="tx1">
                    <a:lumMod val="50000"/>
                  </a:schemeClr>
                </a:solidFill>
                <a:latin typeface="+mn-lt"/>
                <a:ea typeface="+mn-ea"/>
                <a:cs typeface="+mn-cs"/>
              </a:rPr>
              <a:t>.</a:t>
            </a:r>
          </a:p>
          <a:p>
            <a:endParaRPr lang="es-PA" sz="2000" dirty="0">
              <a:solidFill>
                <a:schemeClr val="tx1">
                  <a:lumMod val="50000"/>
                </a:schemeClr>
              </a:solidFill>
            </a:endParaRPr>
          </a:p>
          <a:p>
            <a:endParaRPr lang="es-PA" sz="2000" dirty="0">
              <a:solidFill>
                <a:schemeClr val="tx1">
                  <a:lumMod val="50000"/>
                </a:schemeClr>
              </a:solidFill>
              <a:latin typeface="+mn-lt"/>
              <a:ea typeface="+mn-ea"/>
              <a:cs typeface="+mn-cs"/>
            </a:endParaRPr>
          </a:p>
          <a:p>
            <a:endParaRPr lang="es-PA" sz="2000" dirty="0">
              <a:solidFill>
                <a:schemeClr val="tx1">
                  <a:lumMod val="50000"/>
                </a:schemeClr>
              </a:solidFill>
            </a:endParaRPr>
          </a:p>
        </p:txBody>
      </p:sp>
      <p:sp>
        <p:nvSpPr>
          <p:cNvPr id="4" name="3 Rectángulo"/>
          <p:cNvSpPr/>
          <p:nvPr/>
        </p:nvSpPr>
        <p:spPr>
          <a:xfrm>
            <a:off x="755576" y="476672"/>
            <a:ext cx="6624736"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SEXTO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r>
              <a:rPr lang="es-PA" sz="3200" b="1" spc="50" dirty="0" smtClean="0">
                <a:ln w="11430"/>
                <a:solidFill>
                  <a:schemeClr val="bg1"/>
                </a:solidFill>
                <a:effectLst>
                  <a:outerShdw blurRad="76200" dist="50800" dir="5400000" algn="tl" rotWithShape="0">
                    <a:srgbClr val="000000">
                      <a:alpha val="65000"/>
                    </a:srgbClr>
                  </a:outerShdw>
                </a:effectLst>
              </a:rPr>
              <a:t>Sinergia</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pic>
        <p:nvPicPr>
          <p:cNvPr id="12292" name="Picture 4" descr="http://pmstrad.files.wordpress.com/2009/01/trabajo-en-equipo.jpg"/>
          <p:cNvPicPr>
            <a:picLocks noChangeAspect="1" noChangeArrowheads="1"/>
          </p:cNvPicPr>
          <p:nvPr/>
        </p:nvPicPr>
        <p:blipFill>
          <a:blip r:embed="rId2" cstate="print"/>
          <a:srcRect/>
          <a:stretch>
            <a:fillRect/>
          </a:stretch>
        </p:blipFill>
        <p:spPr bwMode="auto">
          <a:xfrm>
            <a:off x="6012160" y="2348880"/>
            <a:ext cx="2857500" cy="357187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2" presetClass="entr" presetSubtype="0" fill="hold" nodeType="afterEffect">
                                  <p:stCondLst>
                                    <p:cond delay="0"/>
                                  </p:stCondLst>
                                  <p:childTnLst>
                                    <p:set>
                                      <p:cBhvr>
                                        <p:cTn id="27" dur="1" fill="hold">
                                          <p:stCondLst>
                                            <p:cond delay="0"/>
                                          </p:stCondLst>
                                        </p:cTn>
                                        <p:tgtEl>
                                          <p:spTgt spid="12292"/>
                                        </p:tgtEl>
                                        <p:attrNameLst>
                                          <p:attrName>style.visibility</p:attrName>
                                        </p:attrNameLst>
                                      </p:cBhvr>
                                      <p:to>
                                        <p:strVal val="visible"/>
                                      </p:to>
                                    </p:set>
                                    <p:animScale>
                                      <p:cBhvr>
                                        <p:cTn id="28" dur="1000" decel="50000" fill="hold">
                                          <p:stCondLst>
                                            <p:cond delay="0"/>
                                          </p:stCondLst>
                                        </p:cTn>
                                        <p:tgtEl>
                                          <p:spTgt spid="122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2292"/>
                                        </p:tgtEl>
                                        <p:attrNameLst>
                                          <p:attrName>ppt_x</p:attrName>
                                          <p:attrName>ppt_y</p:attrName>
                                        </p:attrNameLst>
                                      </p:cBhvr>
                                    </p:animMotion>
                                    <p:animEffect transition="in" filter="fade">
                                      <p:cBhvr>
                                        <p:cTn id="30" dur="1000"/>
                                        <p:tgtEl>
                                          <p:spTgt spid="12292"/>
                                        </p:tgtEl>
                                      </p:cBhvr>
                                    </p:animEffect>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628800"/>
            <a:ext cx="5472608" cy="5076800"/>
          </a:xfrm>
        </p:spPr>
        <p:txBody>
          <a:bodyPr/>
          <a:lstStyle/>
          <a:p>
            <a:pPr algn="just"/>
            <a:r>
              <a:rPr lang="es-PA" sz="2000" dirty="0">
                <a:solidFill>
                  <a:schemeClr val="tx1">
                    <a:lumMod val="50000"/>
                  </a:schemeClr>
                </a:solidFill>
                <a:latin typeface="+mn-lt"/>
                <a:ea typeface="+mn-ea"/>
                <a:cs typeface="+mn-cs"/>
              </a:rPr>
              <a:t>La </a:t>
            </a:r>
            <a:r>
              <a:rPr lang="es-PA" sz="2000" dirty="0" smtClean="0">
                <a:solidFill>
                  <a:schemeClr val="tx1">
                    <a:lumMod val="50000"/>
                  </a:schemeClr>
                </a:solidFill>
                <a:latin typeface="+mn-lt"/>
                <a:ea typeface="+mn-ea"/>
                <a:cs typeface="+mn-cs"/>
              </a:rPr>
              <a:t>comunicación sinérgica </a:t>
            </a:r>
            <a:r>
              <a:rPr lang="es-PA" sz="2000" dirty="0">
                <a:solidFill>
                  <a:schemeClr val="tx1">
                    <a:lumMod val="50000"/>
                  </a:schemeClr>
                </a:solidFill>
                <a:latin typeface="+mn-lt"/>
                <a:ea typeface="+mn-ea"/>
                <a:cs typeface="+mn-cs"/>
              </a:rPr>
              <a:t>nos permite hallar un punto medio cuando es </a:t>
            </a:r>
            <a:r>
              <a:rPr lang="es-PA" sz="2000" dirty="0" smtClean="0">
                <a:solidFill>
                  <a:schemeClr val="tx1">
                    <a:lumMod val="50000"/>
                  </a:schemeClr>
                </a:solidFill>
                <a:latin typeface="+mn-lt"/>
                <a:ea typeface="+mn-ea"/>
                <a:cs typeface="+mn-cs"/>
              </a:rPr>
              <a:t>difícil hallar una solución </a:t>
            </a:r>
            <a:r>
              <a:rPr lang="es-PA" sz="2000" dirty="0">
                <a:solidFill>
                  <a:schemeClr val="tx1">
                    <a:lumMod val="50000"/>
                  </a:schemeClr>
                </a:solidFill>
                <a:latin typeface="+mn-lt"/>
                <a:ea typeface="+mn-ea"/>
                <a:cs typeface="+mn-cs"/>
              </a:rPr>
              <a:t>entre 2 puntos de vista. </a:t>
            </a:r>
            <a:endParaRPr lang="es-PA" sz="2000" dirty="0" smtClean="0">
              <a:solidFill>
                <a:schemeClr val="tx1">
                  <a:lumMod val="50000"/>
                </a:schemeClr>
              </a:solidFill>
              <a:latin typeface="+mn-lt"/>
              <a:ea typeface="+mn-ea"/>
              <a:cs typeface="+mn-cs"/>
            </a:endParaRPr>
          </a:p>
          <a:p>
            <a:pPr algn="just"/>
            <a:endParaRPr lang="es-PA" sz="1200" dirty="0">
              <a:solidFill>
                <a:schemeClr val="tx1">
                  <a:lumMod val="50000"/>
                </a:schemeClr>
              </a:solidFill>
            </a:endParaRPr>
          </a:p>
          <a:p>
            <a:pPr algn="just"/>
            <a:r>
              <a:rPr lang="es-PA" sz="2000" dirty="0" smtClean="0">
                <a:solidFill>
                  <a:schemeClr val="tx1">
                    <a:lumMod val="50000"/>
                  </a:schemeClr>
                </a:solidFill>
                <a:latin typeface="+mn-lt"/>
                <a:ea typeface="+mn-ea"/>
                <a:cs typeface="+mn-cs"/>
              </a:rPr>
              <a:t>Esto </a:t>
            </a:r>
            <a:r>
              <a:rPr lang="es-PA" sz="2000" dirty="0">
                <a:solidFill>
                  <a:schemeClr val="tx1">
                    <a:lumMod val="50000"/>
                  </a:schemeClr>
                </a:solidFill>
                <a:latin typeface="+mn-lt"/>
                <a:ea typeface="+mn-ea"/>
                <a:cs typeface="+mn-cs"/>
              </a:rPr>
              <a:t>emite la perdida de tiempo y </a:t>
            </a:r>
            <a:r>
              <a:rPr lang="es-PA" sz="2000" dirty="0" smtClean="0">
                <a:solidFill>
                  <a:schemeClr val="tx1">
                    <a:lumMod val="50000"/>
                  </a:schemeClr>
                </a:solidFill>
                <a:latin typeface="+mn-lt"/>
                <a:ea typeface="+mn-ea"/>
                <a:cs typeface="+mn-cs"/>
              </a:rPr>
              <a:t>energía que </a:t>
            </a:r>
            <a:r>
              <a:rPr lang="es-PA" sz="2000" dirty="0">
                <a:solidFill>
                  <a:schemeClr val="tx1">
                    <a:lumMod val="50000"/>
                  </a:schemeClr>
                </a:solidFill>
                <a:latin typeface="+mn-lt"/>
                <a:ea typeface="+mn-ea"/>
                <a:cs typeface="+mn-cs"/>
              </a:rPr>
              <a:t>se produce en </a:t>
            </a:r>
            <a:r>
              <a:rPr lang="es-PA" sz="2000" dirty="0" smtClean="0">
                <a:solidFill>
                  <a:schemeClr val="tx1">
                    <a:lumMod val="50000"/>
                  </a:schemeClr>
                </a:solidFill>
                <a:latin typeface="+mn-lt"/>
                <a:ea typeface="+mn-ea"/>
                <a:cs typeface="+mn-cs"/>
              </a:rPr>
              <a:t>muchas ocasiones</a:t>
            </a:r>
            <a:r>
              <a:rPr lang="es-PA" sz="2000" dirty="0">
                <a:solidFill>
                  <a:schemeClr val="tx1">
                    <a:lumMod val="50000"/>
                  </a:schemeClr>
                </a:solidFill>
                <a:latin typeface="+mn-lt"/>
                <a:ea typeface="+mn-ea"/>
                <a:cs typeface="+mn-cs"/>
              </a:rPr>
              <a:t>, cuando nos encontramos en posiciones extremas ya sea porque imponemos nuestra </a:t>
            </a:r>
            <a:r>
              <a:rPr lang="es-PA" sz="2000" dirty="0" smtClean="0">
                <a:solidFill>
                  <a:schemeClr val="tx1">
                    <a:lumMod val="50000"/>
                  </a:schemeClr>
                </a:solidFill>
                <a:latin typeface="+mn-lt"/>
                <a:ea typeface="+mn-ea"/>
                <a:cs typeface="+mn-cs"/>
              </a:rPr>
              <a:t>opinión porque </a:t>
            </a:r>
            <a:r>
              <a:rPr lang="es-PA" sz="2000" dirty="0">
                <a:solidFill>
                  <a:schemeClr val="tx1">
                    <a:lumMod val="50000"/>
                  </a:schemeClr>
                </a:solidFill>
                <a:latin typeface="+mn-lt"/>
                <a:ea typeface="+mn-ea"/>
                <a:cs typeface="+mn-cs"/>
              </a:rPr>
              <a:t>nos sometemos a la de </a:t>
            </a:r>
            <a:r>
              <a:rPr lang="es-PA" sz="2000" dirty="0" smtClean="0">
                <a:solidFill>
                  <a:schemeClr val="tx1">
                    <a:lumMod val="50000"/>
                  </a:schemeClr>
                </a:solidFill>
                <a:latin typeface="+mn-lt"/>
                <a:ea typeface="+mn-ea"/>
                <a:cs typeface="+mn-cs"/>
              </a:rPr>
              <a:t>algún </a:t>
            </a:r>
            <a:r>
              <a:rPr lang="es-PA" sz="2000" dirty="0">
                <a:solidFill>
                  <a:schemeClr val="tx1">
                    <a:lumMod val="50000"/>
                  </a:schemeClr>
                </a:solidFill>
                <a:latin typeface="+mn-lt"/>
                <a:ea typeface="+mn-ea"/>
                <a:cs typeface="+mn-cs"/>
              </a:rPr>
              <a:t>otro. </a:t>
            </a:r>
            <a:endParaRPr lang="es-PA" sz="2000" dirty="0" smtClean="0">
              <a:solidFill>
                <a:schemeClr val="tx1">
                  <a:lumMod val="50000"/>
                </a:schemeClr>
              </a:solidFill>
              <a:latin typeface="+mn-lt"/>
              <a:ea typeface="+mn-ea"/>
              <a:cs typeface="+mn-cs"/>
            </a:endParaRPr>
          </a:p>
          <a:p>
            <a:pPr algn="just"/>
            <a:endParaRPr lang="es-PA" sz="1200" dirty="0">
              <a:solidFill>
                <a:schemeClr val="tx1">
                  <a:lumMod val="50000"/>
                </a:schemeClr>
              </a:solidFill>
            </a:endParaRPr>
          </a:p>
          <a:p>
            <a:pPr algn="just"/>
            <a:r>
              <a:rPr lang="es-PA" sz="2000" dirty="0" smtClean="0">
                <a:solidFill>
                  <a:schemeClr val="tx1">
                    <a:lumMod val="50000"/>
                  </a:schemeClr>
                </a:solidFill>
                <a:latin typeface="+mn-lt"/>
                <a:ea typeface="+mn-ea"/>
                <a:cs typeface="+mn-cs"/>
              </a:rPr>
              <a:t>Para </a:t>
            </a:r>
            <a:r>
              <a:rPr lang="es-PA" sz="2000" dirty="0">
                <a:solidFill>
                  <a:schemeClr val="tx1">
                    <a:lumMod val="50000"/>
                  </a:schemeClr>
                </a:solidFill>
                <a:latin typeface="+mn-lt"/>
                <a:ea typeface="+mn-ea"/>
                <a:cs typeface="+mn-cs"/>
              </a:rPr>
              <a:t>poder lograr sinergia hay que ser consiente que </a:t>
            </a:r>
            <a:r>
              <a:rPr lang="es-PA" sz="2000" dirty="0" smtClean="0">
                <a:solidFill>
                  <a:schemeClr val="tx1">
                    <a:lumMod val="50000"/>
                  </a:schemeClr>
                </a:solidFill>
                <a:latin typeface="+mn-lt"/>
                <a:ea typeface="+mn-ea"/>
                <a:cs typeface="+mn-cs"/>
              </a:rPr>
              <a:t>existe más </a:t>
            </a:r>
            <a:r>
              <a:rPr lang="es-PA" sz="2000" dirty="0">
                <a:solidFill>
                  <a:schemeClr val="tx1">
                    <a:lumMod val="50000"/>
                  </a:schemeClr>
                </a:solidFill>
                <a:latin typeface="+mn-lt"/>
                <a:ea typeface="+mn-ea"/>
                <a:cs typeface="+mn-cs"/>
              </a:rPr>
              <a:t>de un punto de vista </a:t>
            </a:r>
            <a:r>
              <a:rPr lang="es-PA" sz="2000" dirty="0">
                <a:solidFill>
                  <a:schemeClr val="tx1">
                    <a:lumMod val="50000"/>
                  </a:schemeClr>
                </a:solidFill>
              </a:rPr>
              <a:t>ó</a:t>
            </a:r>
            <a:r>
              <a:rPr lang="es-PA" sz="2000" dirty="0" smtClean="0">
                <a:solidFill>
                  <a:schemeClr val="tx1">
                    <a:lumMod val="50000"/>
                  </a:schemeClr>
                </a:solidFill>
                <a:latin typeface="+mn-lt"/>
                <a:ea typeface="+mn-ea"/>
                <a:cs typeface="+mn-cs"/>
              </a:rPr>
              <a:t> </a:t>
            </a:r>
            <a:r>
              <a:rPr lang="es-PA" sz="2000" dirty="0">
                <a:solidFill>
                  <a:schemeClr val="tx1">
                    <a:lumMod val="50000"/>
                  </a:schemeClr>
                </a:solidFill>
                <a:latin typeface="+mn-lt"/>
                <a:ea typeface="+mn-ea"/>
                <a:cs typeface="+mn-cs"/>
              </a:rPr>
              <a:t>paradigma. </a:t>
            </a:r>
            <a:r>
              <a:rPr lang="es-PA" sz="2000" dirty="0" smtClean="0">
                <a:solidFill>
                  <a:schemeClr val="tx1">
                    <a:lumMod val="50000"/>
                  </a:schemeClr>
                </a:solidFill>
                <a:latin typeface="+mn-lt"/>
                <a:ea typeface="+mn-ea"/>
                <a:cs typeface="+mn-cs"/>
              </a:rPr>
              <a:t>Además </a:t>
            </a:r>
            <a:r>
              <a:rPr lang="es-PA" sz="2000" dirty="0">
                <a:solidFill>
                  <a:schemeClr val="tx1">
                    <a:lumMod val="50000"/>
                  </a:schemeClr>
                </a:solidFill>
                <a:latin typeface="+mn-lt"/>
                <a:ea typeface="+mn-ea"/>
                <a:cs typeface="+mn-cs"/>
              </a:rPr>
              <a:t>hay que estar dispuestos a escuchar lo que la </a:t>
            </a:r>
            <a:r>
              <a:rPr lang="es-PA" sz="2000" dirty="0" smtClean="0">
                <a:solidFill>
                  <a:schemeClr val="tx1">
                    <a:lumMod val="50000"/>
                  </a:schemeClr>
                </a:solidFill>
                <a:latin typeface="+mn-lt"/>
                <a:ea typeface="+mn-ea"/>
                <a:cs typeface="+mn-cs"/>
              </a:rPr>
              <a:t>otra persona </a:t>
            </a:r>
            <a:r>
              <a:rPr lang="es-PA" sz="2000" dirty="0">
                <a:solidFill>
                  <a:schemeClr val="tx1">
                    <a:lumMod val="50000"/>
                  </a:schemeClr>
                </a:solidFill>
                <a:latin typeface="+mn-lt"/>
                <a:ea typeface="+mn-ea"/>
                <a:cs typeface="+mn-cs"/>
              </a:rPr>
              <a:t>tiene que decir.</a:t>
            </a:r>
          </a:p>
          <a:p>
            <a:endParaRPr lang="es-PA" dirty="0">
              <a:solidFill>
                <a:schemeClr val="tx1">
                  <a:lumMod val="50000"/>
                </a:schemeClr>
              </a:solidFill>
            </a:endParaRPr>
          </a:p>
        </p:txBody>
      </p:sp>
      <p:sp>
        <p:nvSpPr>
          <p:cNvPr id="4" name="3 Rectángulo"/>
          <p:cNvSpPr/>
          <p:nvPr/>
        </p:nvSpPr>
        <p:spPr>
          <a:xfrm>
            <a:off x="683568" y="404664"/>
            <a:ext cx="6768752"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SEXTO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r>
              <a:rPr lang="es-PA" sz="3200" b="1" spc="50" dirty="0" smtClean="0">
                <a:ln w="11430"/>
                <a:solidFill>
                  <a:schemeClr val="bg1"/>
                </a:solidFill>
                <a:effectLst>
                  <a:outerShdw blurRad="76200" dist="50800" dir="5400000" algn="tl" rotWithShape="0">
                    <a:srgbClr val="000000">
                      <a:alpha val="65000"/>
                    </a:srgbClr>
                  </a:outerShdw>
                </a:effectLst>
              </a:rPr>
              <a:t>Sinergia</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pic>
        <p:nvPicPr>
          <p:cNvPr id="11266" name="Picture 2" descr="http://pide.files.wordpress.com/2010/04/team3.gif"/>
          <p:cNvPicPr>
            <a:picLocks noChangeAspect="1" noChangeArrowheads="1"/>
          </p:cNvPicPr>
          <p:nvPr/>
        </p:nvPicPr>
        <p:blipFill>
          <a:blip r:embed="rId2" cstate="print"/>
          <a:srcRect/>
          <a:stretch>
            <a:fillRect/>
          </a:stretch>
        </p:blipFill>
        <p:spPr bwMode="auto">
          <a:xfrm>
            <a:off x="5652120" y="2348880"/>
            <a:ext cx="3295650" cy="343852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2" presetClass="entr" presetSubtype="0" fill="hold" nodeType="afterEffect">
                                  <p:stCondLst>
                                    <p:cond delay="0"/>
                                  </p:stCondLst>
                                  <p:childTnLst>
                                    <p:set>
                                      <p:cBhvr>
                                        <p:cTn id="27" dur="1" fill="hold">
                                          <p:stCondLst>
                                            <p:cond delay="0"/>
                                          </p:stCondLst>
                                        </p:cTn>
                                        <p:tgtEl>
                                          <p:spTgt spid="11266"/>
                                        </p:tgtEl>
                                        <p:attrNameLst>
                                          <p:attrName>style.visibility</p:attrName>
                                        </p:attrNameLst>
                                      </p:cBhvr>
                                      <p:to>
                                        <p:strVal val="visible"/>
                                      </p:to>
                                    </p:set>
                                    <p:animScale>
                                      <p:cBhvr>
                                        <p:cTn id="28" dur="1000" decel="50000" fill="hold">
                                          <p:stCondLst>
                                            <p:cond delay="0"/>
                                          </p:stCondLst>
                                        </p:cTn>
                                        <p:tgtEl>
                                          <p:spTgt spid="112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266"/>
                                        </p:tgtEl>
                                        <p:attrNameLst>
                                          <p:attrName>ppt_x</p:attrName>
                                          <p:attrName>ppt_y</p:attrName>
                                        </p:attrNameLst>
                                      </p:cBhvr>
                                    </p:animMotion>
                                    <p:animEffect transition="in" filter="fade">
                                      <p:cBhvr>
                                        <p:cTn id="30" dur="1000"/>
                                        <p:tgtEl>
                                          <p:spTgt spid="11266"/>
                                        </p:tgtEl>
                                      </p:cBhvr>
                                    </p:animEffect>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72816"/>
            <a:ext cx="4752528" cy="4752528"/>
          </a:xfrm>
        </p:spPr>
        <p:txBody>
          <a:bodyPr/>
          <a:lstStyle/>
          <a:p>
            <a:pPr algn="just"/>
            <a:r>
              <a:rPr lang="es-PA" sz="2000" dirty="0" smtClean="0">
                <a:solidFill>
                  <a:schemeClr val="tx1">
                    <a:lumMod val="50000"/>
                  </a:schemeClr>
                </a:solidFill>
                <a:latin typeface="+mn-lt"/>
                <a:ea typeface="+mn-ea"/>
                <a:cs typeface="+mn-cs"/>
              </a:rPr>
              <a:t>Tenemos la iniciativa y la responsabilidad de hacer que las cosas suceden. </a:t>
            </a:r>
          </a:p>
          <a:p>
            <a:pPr algn="just"/>
            <a:endParaRPr lang="es-PA" sz="2000" dirty="0">
              <a:solidFill>
                <a:schemeClr val="tx1">
                  <a:lumMod val="50000"/>
                </a:schemeClr>
              </a:solidFill>
            </a:endParaRPr>
          </a:p>
          <a:p>
            <a:pPr algn="just"/>
            <a:r>
              <a:rPr lang="es-PA" sz="2000" dirty="0">
                <a:solidFill>
                  <a:schemeClr val="tx1">
                    <a:lumMod val="50000"/>
                  </a:schemeClr>
                </a:solidFill>
                <a:latin typeface="+mn-lt"/>
                <a:ea typeface="+mn-ea"/>
                <a:cs typeface="+mn-cs"/>
              </a:rPr>
              <a:t>No culpe las circunstancias, las condiciones, o el condicionamiento social por su comportamiento. </a:t>
            </a:r>
            <a:endParaRPr lang="es-PA" sz="2000" dirty="0" smtClean="0">
              <a:solidFill>
                <a:schemeClr val="tx1">
                  <a:lumMod val="50000"/>
                </a:schemeClr>
              </a:solidFill>
              <a:latin typeface="+mn-lt"/>
              <a:ea typeface="+mn-ea"/>
              <a:cs typeface="+mn-cs"/>
            </a:endParaRPr>
          </a:p>
          <a:p>
            <a:pPr algn="just"/>
            <a:endParaRPr lang="es-PA" sz="2000" dirty="0">
              <a:solidFill>
                <a:schemeClr val="tx1">
                  <a:lumMod val="50000"/>
                </a:schemeClr>
              </a:solidFill>
              <a:latin typeface="+mn-lt"/>
              <a:ea typeface="+mn-ea"/>
              <a:cs typeface="+mn-cs"/>
            </a:endParaRPr>
          </a:p>
          <a:p>
            <a:pPr algn="just"/>
            <a:r>
              <a:rPr lang="es-PA" sz="2000" dirty="0">
                <a:solidFill>
                  <a:schemeClr val="tx1">
                    <a:lumMod val="50000"/>
                  </a:schemeClr>
                </a:solidFill>
                <a:latin typeface="+mn-lt"/>
                <a:ea typeface="+mn-ea"/>
                <a:cs typeface="+mn-cs"/>
              </a:rPr>
              <a:t>Su comportamiento es un producto de su propia opción consciente, basada en valores, algo que un producto de sus condiciones, basado en la sensación. </a:t>
            </a:r>
            <a:endParaRPr lang="es-PA" sz="2000" dirty="0" smtClean="0">
              <a:solidFill>
                <a:schemeClr val="tx1">
                  <a:lumMod val="50000"/>
                </a:schemeClr>
              </a:solidFill>
              <a:latin typeface="+mn-lt"/>
              <a:ea typeface="+mn-ea"/>
              <a:cs typeface="+mn-cs"/>
            </a:endParaRPr>
          </a:p>
          <a:p>
            <a:endParaRPr lang="es-PA" dirty="0">
              <a:solidFill>
                <a:schemeClr val="tx1">
                  <a:lumMod val="50000"/>
                </a:schemeClr>
              </a:solidFill>
            </a:endParaRPr>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PRIMER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Ser Proactivo</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graphicFrame>
        <p:nvGraphicFramePr>
          <p:cNvPr id="2050" name="Object 2"/>
          <p:cNvGraphicFramePr>
            <a:graphicFrameLocks noChangeAspect="1"/>
          </p:cNvGraphicFramePr>
          <p:nvPr/>
        </p:nvGraphicFramePr>
        <p:xfrm>
          <a:off x="5652120" y="2636912"/>
          <a:ext cx="3048000" cy="2880320"/>
        </p:xfrm>
        <a:graphic>
          <a:graphicData uri="http://schemas.openxmlformats.org/presentationml/2006/ole">
            <mc:AlternateContent xmlns:mc="http://schemas.openxmlformats.org/markup-compatibility/2006">
              <mc:Choice xmlns:v="urn:schemas-microsoft-com:vml" Requires="v">
                <p:oleObj spid="_x0000_s2052" name="Foto de Photo Editor" r:id="rId3" imgW="3048426" imgH="2285714" progId="">
                  <p:embed/>
                </p:oleObj>
              </mc:Choice>
              <mc:Fallback>
                <p:oleObj name="Foto de Photo Editor" r:id="rId3" imgW="3048426" imgH="228571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636912"/>
                        <a:ext cx="304800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Scale>
                                      <p:cBhvr>
                                        <p:cTn id="21"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050"/>
                                        </p:tgtEl>
                                        <p:attrNameLst>
                                          <p:attrName>ppt_x</p:attrName>
                                          <p:attrName>ppt_y</p:attrName>
                                        </p:attrNameLst>
                                      </p:cBhvr>
                                    </p:animMotion>
                                    <p:animEffect transition="in" filter="fade">
                                      <p:cBhvr>
                                        <p:cTn id="23" dur="1000"/>
                                        <p:tgtEl>
                                          <p:spTgt spid="2050"/>
                                        </p:tgtEl>
                                      </p:cBhvr>
                                    </p:animEffect>
                                  </p:childTnLst>
                                </p:cTn>
                              </p:par>
                            </p:childTnLst>
                          </p:cTn>
                        </p:par>
                        <p:par>
                          <p:cTn id="24" fill="hold">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628800"/>
            <a:ext cx="5760640" cy="5076800"/>
          </a:xfrm>
        </p:spPr>
        <p:txBody>
          <a:bodyPr/>
          <a:lstStyle/>
          <a:p>
            <a:pPr marL="354013" indent="-354013"/>
            <a:r>
              <a:rPr lang="es-PA" sz="2000" dirty="0">
                <a:solidFill>
                  <a:schemeClr val="tx1">
                    <a:lumMod val="50000"/>
                  </a:schemeClr>
                </a:solidFill>
              </a:rPr>
              <a:t>La </a:t>
            </a:r>
            <a:r>
              <a:rPr lang="es-PA" sz="2000" dirty="0" err="1">
                <a:solidFill>
                  <a:schemeClr val="tx1">
                    <a:lumMod val="50000"/>
                  </a:schemeClr>
                </a:solidFill>
              </a:rPr>
              <a:t>sinergía</a:t>
            </a:r>
            <a:r>
              <a:rPr lang="es-PA" sz="2000" dirty="0">
                <a:solidFill>
                  <a:schemeClr val="tx1">
                    <a:lumMod val="50000"/>
                  </a:schemeClr>
                </a:solidFill>
              </a:rPr>
              <a:t> y los tipos de relaciones:</a:t>
            </a:r>
          </a:p>
          <a:p>
            <a:pPr marL="754063" lvl="2" indent="-354013" algn="just"/>
            <a:r>
              <a:rPr lang="es-MX" sz="2000" b="1" u="sng" dirty="0">
                <a:solidFill>
                  <a:schemeClr val="tx1">
                    <a:lumMod val="50000"/>
                  </a:schemeClr>
                </a:solidFill>
              </a:rPr>
              <a:t>Defensivo (gano/pierdes ó pierdo/ganas). </a:t>
            </a:r>
            <a:r>
              <a:rPr lang="es-MX" sz="2000" dirty="0">
                <a:solidFill>
                  <a:schemeClr val="tx1">
                    <a:lumMod val="50000"/>
                  </a:schemeClr>
                </a:solidFill>
              </a:rPr>
              <a:t>- Se caracteriza por baja confianza y cooperación entre las partes.</a:t>
            </a:r>
          </a:p>
          <a:p>
            <a:pPr marL="754063" lvl="2" indent="-354013" algn="just"/>
            <a:endParaRPr lang="es-MX" sz="1200" dirty="0">
              <a:solidFill>
                <a:schemeClr val="tx1">
                  <a:lumMod val="50000"/>
                </a:schemeClr>
              </a:solidFill>
            </a:endParaRPr>
          </a:p>
          <a:p>
            <a:pPr marL="754063" lvl="2" indent="-354013" algn="just"/>
            <a:r>
              <a:rPr lang="es-MX" sz="2000" b="1" u="sng" dirty="0">
                <a:solidFill>
                  <a:schemeClr val="tx1">
                    <a:lumMod val="50000"/>
                  </a:schemeClr>
                </a:solidFill>
              </a:rPr>
              <a:t>Respetuoso (transacción). </a:t>
            </a:r>
            <a:r>
              <a:rPr lang="es-MX" sz="2000" dirty="0">
                <a:solidFill>
                  <a:schemeClr val="tx1">
                    <a:lumMod val="50000"/>
                  </a:schemeClr>
                </a:solidFill>
              </a:rPr>
              <a:t>- Se produce en circunstancias de confianza y cooperación medias.</a:t>
            </a:r>
          </a:p>
          <a:p>
            <a:pPr marL="754063" lvl="2" indent="-354013" algn="just"/>
            <a:endParaRPr lang="es-MX" sz="1200" dirty="0">
              <a:solidFill>
                <a:schemeClr val="tx1">
                  <a:lumMod val="50000"/>
                </a:schemeClr>
              </a:solidFill>
            </a:endParaRPr>
          </a:p>
          <a:p>
            <a:pPr marL="754063" lvl="2" indent="-354013" algn="just"/>
            <a:r>
              <a:rPr lang="es-MX" sz="2000" b="1" u="sng" dirty="0">
                <a:solidFill>
                  <a:schemeClr val="tx1">
                    <a:lumMod val="50000"/>
                  </a:schemeClr>
                </a:solidFill>
              </a:rPr>
              <a:t>Sinérgico (ganar/ganar). </a:t>
            </a:r>
            <a:r>
              <a:rPr lang="es-MX" sz="2000" dirty="0">
                <a:solidFill>
                  <a:schemeClr val="tx1">
                    <a:lumMod val="50000"/>
                  </a:schemeClr>
                </a:solidFill>
              </a:rPr>
              <a:t>- Es el resultado de relaciones estrechas, con mucha comprensión producto de altos niveles de confianza y cooperación. En este tipo de comunicación se buscan soluciones que favorecen a ambas partes.</a:t>
            </a:r>
          </a:p>
          <a:p>
            <a:endParaRPr lang="es-PA" dirty="0">
              <a:solidFill>
                <a:schemeClr val="tx1">
                  <a:lumMod val="50000"/>
                </a:schemeClr>
              </a:solidFill>
            </a:endParaRPr>
          </a:p>
        </p:txBody>
      </p:sp>
      <p:sp>
        <p:nvSpPr>
          <p:cNvPr id="4" name="3 Rectángulo"/>
          <p:cNvSpPr/>
          <p:nvPr/>
        </p:nvSpPr>
        <p:spPr>
          <a:xfrm>
            <a:off x="827584" y="476672"/>
            <a:ext cx="6048672"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SEXTO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r>
              <a:rPr lang="es-PA" sz="3200" b="1" spc="50" dirty="0" smtClean="0">
                <a:ln w="11430"/>
                <a:solidFill>
                  <a:schemeClr val="bg1"/>
                </a:solidFill>
                <a:effectLst>
                  <a:outerShdw blurRad="76200" dist="50800" dir="5400000" algn="tl" rotWithShape="0">
                    <a:srgbClr val="000000">
                      <a:alpha val="65000"/>
                    </a:srgbClr>
                  </a:outerShdw>
                </a:effectLst>
              </a:rPr>
              <a:t>Sinergia</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pic>
        <p:nvPicPr>
          <p:cNvPr id="5" name="Picture 10" descr="j0250469"/>
          <p:cNvPicPr>
            <a:picLocks noChangeAspect="1" noChangeArrowheads="1"/>
          </p:cNvPicPr>
          <p:nvPr/>
        </p:nvPicPr>
        <p:blipFill>
          <a:blip r:embed="rId2" cstate="print"/>
          <a:srcRect/>
          <a:stretch>
            <a:fillRect/>
          </a:stretch>
        </p:blipFill>
        <p:spPr>
          <a:xfrm>
            <a:off x="6156176" y="2636912"/>
            <a:ext cx="2687812" cy="2880320"/>
          </a:xfrm>
          <a:prstGeom prst="rect">
            <a:avLst/>
          </a:prstGeom>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par>
                          <p:cTn id="24" fill="hold">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39" presetClass="entr" presetSubtype="0" accel="100000"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72816"/>
            <a:ext cx="4608512" cy="4932784"/>
          </a:xfrm>
        </p:spPr>
        <p:txBody>
          <a:bodyPr/>
          <a:lstStyle/>
          <a:p>
            <a:pPr algn="just"/>
            <a:r>
              <a:rPr lang="es-PA" sz="2000" dirty="0" smtClean="0">
                <a:solidFill>
                  <a:schemeClr val="tx1">
                    <a:lumMod val="50000"/>
                  </a:schemeClr>
                </a:solidFill>
              </a:rPr>
              <a:t>La sinergia da resultados; es un principio correcto. </a:t>
            </a:r>
          </a:p>
          <a:p>
            <a:pPr algn="just"/>
            <a:endParaRPr lang="es-PA" sz="1200" dirty="0">
              <a:solidFill>
                <a:schemeClr val="tx1">
                  <a:lumMod val="50000"/>
                </a:schemeClr>
              </a:solidFill>
            </a:endParaRPr>
          </a:p>
          <a:p>
            <a:pPr algn="just"/>
            <a:r>
              <a:rPr lang="es-PA" sz="2000" dirty="0" smtClean="0">
                <a:solidFill>
                  <a:schemeClr val="tx1">
                    <a:lumMod val="50000"/>
                  </a:schemeClr>
                </a:solidFill>
              </a:rPr>
              <a:t>Podemos ser sinérgicos dentro de nosotros mismos incluso en un ambiente adverso. No es obligatorio sentirse afectado por los agravios.</a:t>
            </a:r>
          </a:p>
          <a:p>
            <a:pPr algn="just"/>
            <a:endParaRPr lang="es-PA" sz="1200" dirty="0">
              <a:solidFill>
                <a:schemeClr val="tx1">
                  <a:lumMod val="50000"/>
                </a:schemeClr>
              </a:solidFill>
            </a:endParaRPr>
          </a:p>
          <a:p>
            <a:pPr algn="just"/>
            <a:r>
              <a:rPr lang="es-PA" sz="2000" dirty="0" smtClean="0">
                <a:solidFill>
                  <a:schemeClr val="tx1">
                    <a:lumMod val="50000"/>
                  </a:schemeClr>
                </a:solidFill>
              </a:rPr>
              <a:t>La energía negativa puede esquivarse dando un paso a un lado; podemos buscar lo bueno de los otros y utilizarlo, por diferentes que sean de nosotros, para mejorar nuestro punto de vista y ampliar nuestra perspectiva. </a:t>
            </a:r>
            <a:endParaRPr lang="es-PA" sz="2000" dirty="0">
              <a:solidFill>
                <a:schemeClr val="tx1">
                  <a:lumMod val="50000"/>
                </a:schemeClr>
              </a:solidFill>
            </a:endParaRPr>
          </a:p>
        </p:txBody>
      </p:sp>
      <p:sp>
        <p:nvSpPr>
          <p:cNvPr id="4" name="3 Rectángulo"/>
          <p:cNvSpPr/>
          <p:nvPr/>
        </p:nvSpPr>
        <p:spPr>
          <a:xfrm>
            <a:off x="755576" y="404664"/>
            <a:ext cx="6048672"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SEXTO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r>
              <a:rPr lang="es-PA" sz="3200" b="1" spc="50" dirty="0" smtClean="0">
                <a:ln w="11430"/>
                <a:solidFill>
                  <a:schemeClr val="bg1"/>
                </a:solidFill>
                <a:effectLst>
                  <a:outerShdw blurRad="76200" dist="50800" dir="5400000" algn="tl" rotWithShape="0">
                    <a:srgbClr val="000000">
                      <a:alpha val="65000"/>
                    </a:srgbClr>
                  </a:outerShdw>
                </a:effectLst>
              </a:rPr>
              <a:t>Sinergia</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pic>
        <p:nvPicPr>
          <p:cNvPr id="9218" name="Picture 2" descr="http://www.novarevista.com/image/psicoego/09-infografia-risa.jpg"/>
          <p:cNvPicPr>
            <a:picLocks noChangeAspect="1" noChangeArrowheads="1"/>
          </p:cNvPicPr>
          <p:nvPr/>
        </p:nvPicPr>
        <p:blipFill>
          <a:blip r:embed="rId2" cstate="print"/>
          <a:srcRect/>
          <a:stretch>
            <a:fillRect/>
          </a:stretch>
        </p:blipFill>
        <p:spPr bwMode="auto">
          <a:xfrm>
            <a:off x="5220072" y="2276872"/>
            <a:ext cx="3531162" cy="367240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2" presetClass="entr" presetSubtype="0" fill="hold" nodeType="afterEffect">
                                  <p:stCondLst>
                                    <p:cond delay="0"/>
                                  </p:stCondLst>
                                  <p:childTnLst>
                                    <p:set>
                                      <p:cBhvr>
                                        <p:cTn id="27" dur="1" fill="hold">
                                          <p:stCondLst>
                                            <p:cond delay="0"/>
                                          </p:stCondLst>
                                        </p:cTn>
                                        <p:tgtEl>
                                          <p:spTgt spid="9218"/>
                                        </p:tgtEl>
                                        <p:attrNameLst>
                                          <p:attrName>style.visibility</p:attrName>
                                        </p:attrNameLst>
                                      </p:cBhvr>
                                      <p:to>
                                        <p:strVal val="visible"/>
                                      </p:to>
                                    </p:set>
                                    <p:animScale>
                                      <p:cBhvr>
                                        <p:cTn id="28" dur="1000" decel="50000" fill="hold">
                                          <p:stCondLst>
                                            <p:cond delay="0"/>
                                          </p:stCondLst>
                                        </p:cTn>
                                        <p:tgtEl>
                                          <p:spTgt spid="9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218"/>
                                        </p:tgtEl>
                                        <p:attrNameLst>
                                          <p:attrName>ppt_x</p:attrName>
                                          <p:attrName>ppt_y</p:attrName>
                                        </p:attrNameLst>
                                      </p:cBhvr>
                                    </p:animMotion>
                                    <p:animEffect transition="in" filter="fade">
                                      <p:cBhvr>
                                        <p:cTn id="30" dur="1000"/>
                                        <p:tgtEl>
                                          <p:spTgt spid="9218"/>
                                        </p:tgtEl>
                                      </p:cBhvr>
                                    </p:animEffect>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9448"/>
            <a:ext cx="3960440" cy="4419872"/>
          </a:xfrm>
        </p:spPr>
        <p:txBody>
          <a:bodyPr/>
          <a:lstStyle/>
          <a:p>
            <a:pPr algn="just"/>
            <a:r>
              <a:rPr lang="es-PA" sz="2000" dirty="0">
                <a:solidFill>
                  <a:schemeClr val="tx1">
                    <a:lumMod val="50000"/>
                  </a:schemeClr>
                </a:solidFill>
                <a:latin typeface="+mn-lt"/>
                <a:ea typeface="+mn-ea"/>
                <a:cs typeface="+mn-cs"/>
              </a:rPr>
              <a:t>Es el hábito de la auto-renovación, el mantenimiento </a:t>
            </a:r>
            <a:r>
              <a:rPr lang="es-PA" sz="2000" dirty="0" smtClean="0">
                <a:solidFill>
                  <a:schemeClr val="tx1">
                    <a:lumMod val="50000"/>
                  </a:schemeClr>
                </a:solidFill>
                <a:latin typeface="+mn-lt"/>
                <a:ea typeface="+mn-ea"/>
                <a:cs typeface="+mn-cs"/>
              </a:rPr>
              <a:t>básico necesario </a:t>
            </a:r>
            <a:r>
              <a:rPr lang="es-PA" sz="2000" dirty="0">
                <a:solidFill>
                  <a:schemeClr val="tx1">
                    <a:lumMod val="50000"/>
                  </a:schemeClr>
                </a:solidFill>
                <a:latin typeface="+mn-lt"/>
                <a:ea typeface="+mn-ea"/>
                <a:cs typeface="+mn-cs"/>
              </a:rPr>
              <a:t>para mantener los </a:t>
            </a:r>
            <a:r>
              <a:rPr lang="es-PA" sz="2000" dirty="0" smtClean="0">
                <a:solidFill>
                  <a:schemeClr val="tx1">
                    <a:lumMod val="50000"/>
                  </a:schemeClr>
                </a:solidFill>
                <a:latin typeface="+mn-lt"/>
                <a:ea typeface="+mn-ea"/>
                <a:cs typeface="+mn-cs"/>
              </a:rPr>
              <a:t>hábitos restantes funcionando adecuadamente.</a:t>
            </a:r>
          </a:p>
          <a:p>
            <a:pPr algn="just"/>
            <a:endParaRPr lang="es-PA" sz="2000" dirty="0" smtClean="0">
              <a:solidFill>
                <a:schemeClr val="tx1">
                  <a:lumMod val="50000"/>
                </a:schemeClr>
              </a:solidFill>
            </a:endParaRPr>
          </a:p>
          <a:p>
            <a:pPr algn="just"/>
            <a:r>
              <a:rPr lang="es-ES" sz="2000" dirty="0" smtClean="0">
                <a:solidFill>
                  <a:schemeClr val="tx1">
                    <a:lumMod val="50000"/>
                  </a:schemeClr>
                </a:solidFill>
              </a:rPr>
              <a:t>Toda persona debe detenerse un momento a descansar y meditar sobre cómo se esta haciendo las cosas, y corregir lo que entorpece la gestión.</a:t>
            </a:r>
          </a:p>
          <a:p>
            <a:endParaRPr lang="es-ES" sz="2000" dirty="0"/>
          </a:p>
          <a:p>
            <a:endParaRPr lang="es-PA" sz="2000" dirty="0"/>
          </a:p>
          <a:p>
            <a:endParaRPr lang="es-PA" sz="2000" dirty="0">
              <a:solidFill>
                <a:schemeClr val="hlink"/>
              </a:solidFill>
              <a:latin typeface="+mn-lt"/>
              <a:ea typeface="+mn-ea"/>
              <a:cs typeface="+mn-cs"/>
            </a:endParaRPr>
          </a:p>
          <a:p>
            <a:endParaRPr lang="es-PA" dirty="0"/>
          </a:p>
        </p:txBody>
      </p:sp>
      <p:sp>
        <p:nvSpPr>
          <p:cNvPr id="4" name="3 Rectángulo"/>
          <p:cNvSpPr/>
          <p:nvPr/>
        </p:nvSpPr>
        <p:spPr>
          <a:xfrm>
            <a:off x="755576" y="260648"/>
            <a:ext cx="612068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SÉPTIMO HÁBITO</a:t>
            </a:r>
            <a:r>
              <a:rPr lang="es-PA" sz="3200" b="1" cap="none" spc="50" dirty="0" smtClean="0">
                <a:ln w="11430"/>
                <a:solidFill>
                  <a:schemeClr val="bg1"/>
                </a:solidFill>
                <a:effectLst>
                  <a:outerShdw blurRad="76200" dist="50800" dir="5400000" algn="tl" rotWithShape="0">
                    <a:srgbClr val="000000">
                      <a:alpha val="65000"/>
                    </a:srgbClr>
                  </a:outerShdw>
                </a:effectLst>
              </a:rPr>
              <a:t>:</a:t>
            </a:r>
          </a:p>
          <a:p>
            <a:pPr algn="just"/>
            <a:r>
              <a:rPr lang="es-PA" sz="3200" b="1" spc="50" dirty="0" smtClean="0">
                <a:ln w="11430"/>
                <a:solidFill>
                  <a:schemeClr val="bg1"/>
                </a:solidFill>
                <a:effectLst>
                  <a:outerShdw blurRad="76200" dist="50800" dir="5400000" algn="tl" rotWithShape="0">
                    <a:srgbClr val="000000">
                      <a:alpha val="65000"/>
                    </a:srgbClr>
                  </a:outerShdw>
                </a:effectLst>
              </a:rPr>
              <a:t>Afilar la Sierra</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pic>
        <p:nvPicPr>
          <p:cNvPr id="1036" name="Picture 12" descr="http://www.zonameditacion.com.ar/wp-content/uploads/2010/07/meditar.jpg"/>
          <p:cNvPicPr>
            <a:picLocks noChangeAspect="1" noChangeArrowheads="1"/>
          </p:cNvPicPr>
          <p:nvPr/>
        </p:nvPicPr>
        <p:blipFill>
          <a:blip r:embed="rId2" cstate="print"/>
          <a:srcRect l="42398" t="11452"/>
          <a:stretch>
            <a:fillRect/>
          </a:stretch>
        </p:blipFill>
        <p:spPr bwMode="auto">
          <a:xfrm>
            <a:off x="4905711" y="1988840"/>
            <a:ext cx="3617074" cy="3816424"/>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1036"/>
                                        </p:tgtEl>
                                        <p:attrNameLst>
                                          <p:attrName>style.visibility</p:attrName>
                                        </p:attrNameLst>
                                      </p:cBhvr>
                                      <p:to>
                                        <p:strVal val="visible"/>
                                      </p:to>
                                    </p:set>
                                    <p:animScale>
                                      <p:cBhvr>
                                        <p:cTn id="21" dur="1000" decel="50000" fill="hold">
                                          <p:stCondLst>
                                            <p:cond delay="0"/>
                                          </p:stCondLst>
                                        </p:cTn>
                                        <p:tgtEl>
                                          <p:spTgt spid="10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36"/>
                                        </p:tgtEl>
                                        <p:attrNameLst>
                                          <p:attrName>ppt_x</p:attrName>
                                          <p:attrName>ppt_y</p:attrName>
                                        </p:attrNameLst>
                                      </p:cBhvr>
                                    </p:animMotion>
                                    <p:animEffect transition="in" filter="fade">
                                      <p:cBhvr>
                                        <p:cTn id="23" dur="1000"/>
                                        <p:tgtEl>
                                          <p:spTgt spid="1036"/>
                                        </p:tgtEl>
                                      </p:cBhvr>
                                    </p:animEffect>
                                  </p:childTnLst>
                                </p:cTn>
                              </p:par>
                            </p:childTnLst>
                          </p:cTn>
                        </p:par>
                        <p:par>
                          <p:cTn id="24" fill="hold">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664568"/>
            <a:ext cx="4536504" cy="4932784"/>
          </a:xfrm>
        </p:spPr>
        <p:txBody>
          <a:bodyPr/>
          <a:lstStyle/>
          <a:p>
            <a:pPr algn="just"/>
            <a:r>
              <a:rPr lang="es-ES" sz="2000" dirty="0" smtClean="0">
                <a:solidFill>
                  <a:schemeClr val="tx1">
                    <a:lumMod val="50000"/>
                  </a:schemeClr>
                </a:solidFill>
              </a:rPr>
              <a:t>Aplicado a nuestra vida afilar la sierra se refiere a dedicar un breve espacio de nuestra vida a mejorar nuestras condiciones físicas e intelectuales mediante el ejercicio físico y el estudio.</a:t>
            </a:r>
          </a:p>
          <a:p>
            <a:pPr algn="just"/>
            <a:endParaRPr lang="es-ES" sz="1200" dirty="0">
              <a:solidFill>
                <a:schemeClr val="tx1">
                  <a:lumMod val="50000"/>
                </a:schemeClr>
              </a:solidFill>
            </a:endParaRPr>
          </a:p>
          <a:p>
            <a:pPr algn="just"/>
            <a:r>
              <a:rPr lang="es-PA" sz="2000" dirty="0">
                <a:solidFill>
                  <a:schemeClr val="tx1">
                    <a:lumMod val="50000"/>
                  </a:schemeClr>
                </a:solidFill>
                <a:latin typeface="+mn-lt"/>
                <a:ea typeface="+mn-ea"/>
                <a:cs typeface="+mn-cs"/>
              </a:rPr>
              <a:t>Es usar la capacidad que tenemos para renovarnos física, mental y espiritualmente. Es lo que nos permite establecer un balance entre todas las dimensiones de nuestro ser, a fin de ser efectivos en los diferentes papeles (roles) que desempeñamos en nuestras vidas.</a:t>
            </a:r>
          </a:p>
          <a:p>
            <a:endParaRPr lang="es-PA" sz="2000" dirty="0">
              <a:solidFill>
                <a:schemeClr val="tx1">
                  <a:lumMod val="50000"/>
                </a:schemeClr>
              </a:solidFill>
            </a:endParaRPr>
          </a:p>
        </p:txBody>
      </p:sp>
      <p:pic>
        <p:nvPicPr>
          <p:cNvPr id="5" name="Picture 20" descr="j0231592"/>
          <p:cNvPicPr>
            <a:picLocks noChangeAspect="1" noChangeArrowheads="1"/>
          </p:cNvPicPr>
          <p:nvPr/>
        </p:nvPicPr>
        <p:blipFill>
          <a:blip r:embed="rId2" cstate="print"/>
          <a:srcRect/>
          <a:stretch>
            <a:fillRect/>
          </a:stretch>
        </p:blipFill>
        <p:spPr>
          <a:xfrm>
            <a:off x="5220072" y="2492896"/>
            <a:ext cx="3312368" cy="2932563"/>
          </a:xfrm>
          <a:prstGeom prst="rect">
            <a:avLst/>
          </a:prstGeom>
          <a:noFill/>
          <a:ln/>
        </p:spPr>
      </p:pic>
      <p:sp>
        <p:nvSpPr>
          <p:cNvPr id="6" name="5 Rectángulo"/>
          <p:cNvSpPr/>
          <p:nvPr/>
        </p:nvSpPr>
        <p:spPr>
          <a:xfrm>
            <a:off x="755576" y="260648"/>
            <a:ext cx="612068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SÉPTIMO HÁBITO</a:t>
            </a:r>
            <a:r>
              <a:rPr lang="es-PA" sz="3200" b="1" cap="none" spc="50" dirty="0" smtClean="0">
                <a:ln w="11430"/>
                <a:solidFill>
                  <a:schemeClr val="bg1"/>
                </a:solidFill>
                <a:effectLst>
                  <a:outerShdw blurRad="76200" dist="50800" dir="5400000" algn="tl" rotWithShape="0">
                    <a:srgbClr val="000000">
                      <a:alpha val="65000"/>
                    </a:srgbClr>
                  </a:outerShdw>
                </a:effectLst>
              </a:rPr>
              <a:t>:</a:t>
            </a:r>
          </a:p>
          <a:p>
            <a:pPr algn="just"/>
            <a:r>
              <a:rPr lang="es-PA" sz="3200" b="1" spc="50" dirty="0" smtClean="0">
                <a:ln w="11430"/>
                <a:solidFill>
                  <a:schemeClr val="bg1"/>
                </a:solidFill>
                <a:effectLst>
                  <a:outerShdw blurRad="76200" dist="50800" dir="5400000" algn="tl" rotWithShape="0">
                    <a:srgbClr val="000000">
                      <a:alpha val="65000"/>
                    </a:srgbClr>
                  </a:outerShdw>
                </a:effectLst>
              </a:rPr>
              <a:t>Afilar la Sierra</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par>
                          <p:cTn id="24" fill="hold">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700808"/>
            <a:ext cx="8202488" cy="1872208"/>
          </a:xfrm>
        </p:spPr>
        <p:txBody>
          <a:bodyPr/>
          <a:lstStyle/>
          <a:p>
            <a:r>
              <a:rPr lang="es-PA" sz="2000" dirty="0">
                <a:solidFill>
                  <a:schemeClr val="tx1">
                    <a:lumMod val="50000"/>
                  </a:schemeClr>
                </a:solidFill>
                <a:latin typeface="+mn-lt"/>
                <a:ea typeface="+mn-ea"/>
                <a:cs typeface="+mn-cs"/>
              </a:rPr>
              <a:t>Afilar la sierra implica idear un programa balanceado, </a:t>
            </a:r>
            <a:r>
              <a:rPr lang="es-PA" sz="2000" dirty="0" smtClean="0">
                <a:solidFill>
                  <a:schemeClr val="tx1">
                    <a:lumMod val="50000"/>
                  </a:schemeClr>
                </a:solidFill>
                <a:latin typeface="+mn-lt"/>
                <a:ea typeface="+mn-ea"/>
                <a:cs typeface="+mn-cs"/>
              </a:rPr>
              <a:t>sistémico, para </a:t>
            </a:r>
            <a:r>
              <a:rPr lang="es-PA" sz="2000" dirty="0">
                <a:solidFill>
                  <a:schemeClr val="tx1">
                    <a:lumMod val="50000"/>
                  </a:schemeClr>
                </a:solidFill>
                <a:latin typeface="+mn-lt"/>
                <a:ea typeface="+mn-ea"/>
                <a:cs typeface="+mn-cs"/>
              </a:rPr>
              <a:t>la </a:t>
            </a:r>
            <a:r>
              <a:rPr lang="es-PA" sz="2000" dirty="0" err="1" smtClean="0">
                <a:solidFill>
                  <a:schemeClr val="tx1">
                    <a:lumMod val="50000"/>
                  </a:schemeClr>
                </a:solidFill>
                <a:latin typeface="+mn-lt"/>
                <a:ea typeface="+mn-ea"/>
                <a:cs typeface="+mn-cs"/>
              </a:rPr>
              <a:t>autorenovación</a:t>
            </a:r>
            <a:r>
              <a:rPr lang="es-PA" sz="2000" dirty="0" smtClean="0">
                <a:solidFill>
                  <a:schemeClr val="tx1">
                    <a:lumMod val="50000"/>
                  </a:schemeClr>
                </a:solidFill>
                <a:latin typeface="+mn-lt"/>
                <a:ea typeface="+mn-ea"/>
                <a:cs typeface="+mn-cs"/>
              </a:rPr>
              <a:t> </a:t>
            </a:r>
            <a:r>
              <a:rPr lang="es-PA" sz="2000" dirty="0">
                <a:solidFill>
                  <a:schemeClr val="tx1">
                    <a:lumMod val="50000"/>
                  </a:schemeClr>
                </a:solidFill>
                <a:latin typeface="+mn-lt"/>
                <a:ea typeface="+mn-ea"/>
                <a:cs typeface="+mn-cs"/>
              </a:rPr>
              <a:t>en cuatro áreas fundamentales</a:t>
            </a:r>
            <a:r>
              <a:rPr lang="es-PA" sz="2000" dirty="0" smtClean="0">
                <a:solidFill>
                  <a:schemeClr val="tx1">
                    <a:lumMod val="50000"/>
                  </a:schemeClr>
                </a:solidFill>
                <a:latin typeface="+mn-lt"/>
                <a:ea typeface="+mn-ea"/>
                <a:cs typeface="+mn-cs"/>
              </a:rPr>
              <a:t>.</a:t>
            </a:r>
          </a:p>
          <a:p>
            <a:endParaRPr lang="es-PA" sz="1100" dirty="0">
              <a:solidFill>
                <a:schemeClr val="tx1">
                  <a:lumMod val="50000"/>
                </a:schemeClr>
              </a:solidFill>
              <a:latin typeface="+mn-lt"/>
              <a:ea typeface="+mn-ea"/>
              <a:cs typeface="+mn-cs"/>
            </a:endParaRPr>
          </a:p>
          <a:p>
            <a:r>
              <a:rPr lang="es-PA" sz="2000" dirty="0">
                <a:solidFill>
                  <a:schemeClr val="tx1">
                    <a:lumMod val="50000"/>
                  </a:schemeClr>
                </a:solidFill>
                <a:latin typeface="+mn-lt"/>
                <a:ea typeface="+mn-ea"/>
                <a:cs typeface="+mn-cs"/>
              </a:rPr>
              <a:t>Debe dedicar al menos una hora cada día trabajando en ellas:</a:t>
            </a:r>
          </a:p>
          <a:p>
            <a:endParaRPr lang="es-PA" dirty="0">
              <a:solidFill>
                <a:schemeClr val="tx1">
                  <a:lumMod val="50000"/>
                </a:schemeClr>
              </a:solidFill>
            </a:endParaRPr>
          </a:p>
        </p:txBody>
      </p:sp>
      <p:grpSp>
        <p:nvGrpSpPr>
          <p:cNvPr id="6" name="5 Grupo"/>
          <p:cNvGrpSpPr/>
          <p:nvPr/>
        </p:nvGrpSpPr>
        <p:grpSpPr>
          <a:xfrm>
            <a:off x="2411760" y="2996952"/>
            <a:ext cx="4355976" cy="3792786"/>
            <a:chOff x="4788024" y="2276872"/>
            <a:chExt cx="4355976" cy="3792786"/>
          </a:xfrm>
        </p:grpSpPr>
        <p:pic>
          <p:nvPicPr>
            <p:cNvPr id="7" name="6 Imagen" descr="Imagen7.jpg"/>
            <p:cNvPicPr>
              <a:picLocks noChangeAspect="1"/>
            </p:cNvPicPr>
            <p:nvPr/>
          </p:nvPicPr>
          <p:blipFill>
            <a:blip r:embed="rId2" cstate="print"/>
            <a:stretch>
              <a:fillRect/>
            </a:stretch>
          </p:blipFill>
          <p:spPr>
            <a:xfrm>
              <a:off x="6084168" y="2996952"/>
              <a:ext cx="1840992" cy="1840992"/>
            </a:xfrm>
            <a:prstGeom prst="rect">
              <a:avLst/>
            </a:prstGeom>
          </p:spPr>
        </p:pic>
        <p:grpSp>
          <p:nvGrpSpPr>
            <p:cNvPr id="8" name="Group 2"/>
            <p:cNvGrpSpPr>
              <a:grpSpLocks/>
            </p:cNvGrpSpPr>
            <p:nvPr/>
          </p:nvGrpSpPr>
          <p:grpSpPr bwMode="auto">
            <a:xfrm>
              <a:off x="4788023" y="2276872"/>
              <a:ext cx="4355974" cy="3792786"/>
              <a:chOff x="2788" y="2070"/>
              <a:chExt cx="6497" cy="5293"/>
            </a:xfrm>
          </p:grpSpPr>
          <p:sp>
            <p:nvSpPr>
              <p:cNvPr id="9" name="Text Box 3"/>
              <p:cNvSpPr txBox="1">
                <a:spLocks noChangeArrowheads="1"/>
              </p:cNvSpPr>
              <p:nvPr/>
            </p:nvSpPr>
            <p:spPr bwMode="auto">
              <a:xfrm>
                <a:off x="2820" y="2070"/>
                <a:ext cx="1770" cy="16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A" sz="1200" b="0" i="0" u="none" strike="noStrike" cap="none" normalizeH="0" baseline="0" dirty="0" smtClean="0">
                    <a:ln>
                      <a:noFill/>
                    </a:ln>
                    <a:solidFill>
                      <a:schemeClr val="tx1"/>
                    </a:solidFill>
                    <a:effectLst/>
                    <a:latin typeface="Arial" pitchFamily="34" charset="0"/>
                  </a:rPr>
                  <a:t>Leer, visualizando, planeando, escribiendo, autonomía</a:t>
                </a:r>
                <a:endParaRPr kumimoji="0" lang="es-PA" sz="1800" b="0" i="0" u="none" strike="noStrike" cap="none" normalizeH="0" baseline="0" dirty="0" smtClean="0">
                  <a:ln>
                    <a:noFill/>
                  </a:ln>
                  <a:solidFill>
                    <a:schemeClr val="tx1"/>
                  </a:solidFill>
                  <a:effectLst/>
                  <a:latin typeface="Arial" pitchFamily="34" charset="0"/>
                </a:endParaRPr>
              </a:p>
            </p:txBody>
          </p:sp>
          <p:sp>
            <p:nvSpPr>
              <p:cNvPr id="10" name="Text Box 4"/>
              <p:cNvSpPr txBox="1">
                <a:spLocks noChangeArrowheads="1"/>
              </p:cNvSpPr>
              <p:nvPr/>
            </p:nvSpPr>
            <p:spPr bwMode="auto">
              <a:xfrm>
                <a:off x="2788" y="5545"/>
                <a:ext cx="2700" cy="1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A" sz="1200" b="0" i="0" u="none" strike="noStrike" cap="none" normalizeH="0" baseline="0" smtClean="0">
                    <a:ln>
                      <a:noFill/>
                    </a:ln>
                    <a:solidFill>
                      <a:schemeClr val="tx1"/>
                    </a:solidFill>
                    <a:effectLst/>
                    <a:latin typeface="Arial" pitchFamily="34" charset="0"/>
                  </a:rPr>
                  <a:t>Clarificación de valores, compromiso, meditación, estudio, perspectiva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PA" sz="1800" b="0" i="0" u="none" strike="noStrike" cap="none" normalizeH="0" baseline="0" smtClean="0">
                  <a:ln>
                    <a:noFill/>
                  </a:ln>
                  <a:solidFill>
                    <a:schemeClr val="tx1"/>
                  </a:solidFill>
                  <a:effectLst/>
                  <a:latin typeface="Arial" pitchFamily="34" charset="0"/>
                </a:endParaRPr>
              </a:p>
            </p:txBody>
          </p:sp>
          <p:sp>
            <p:nvSpPr>
              <p:cNvPr id="11" name="Text Box 5"/>
              <p:cNvSpPr txBox="1">
                <a:spLocks noChangeArrowheads="1"/>
              </p:cNvSpPr>
              <p:nvPr/>
            </p:nvSpPr>
            <p:spPr bwMode="auto">
              <a:xfrm>
                <a:off x="6915" y="2100"/>
                <a:ext cx="2040" cy="1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rPr>
                  <a:t>ejercicio</a:t>
                </a:r>
                <a:r>
                  <a:rPr kumimoji="0" lang="en-US" sz="1200" b="0" i="0"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err="1" smtClean="0">
                    <a:ln>
                      <a:noFill/>
                    </a:ln>
                    <a:solidFill>
                      <a:schemeClr val="tx1"/>
                    </a:solidFill>
                    <a:effectLst/>
                    <a:latin typeface="Arial" pitchFamily="34" charset="0"/>
                  </a:rPr>
                  <a:t>nutrición</a:t>
                </a:r>
                <a:r>
                  <a:rPr kumimoji="0" lang="en-US" sz="1200" b="0" i="0"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err="1" smtClean="0">
                    <a:ln>
                      <a:noFill/>
                    </a:ln>
                    <a:solidFill>
                      <a:schemeClr val="tx1"/>
                    </a:solidFill>
                    <a:effectLst/>
                    <a:latin typeface="Arial" pitchFamily="34" charset="0"/>
                  </a:rPr>
                  <a:t>estres</a:t>
                </a:r>
                <a:r>
                  <a:rPr kumimoji="0" lang="en-US" sz="1200" b="0" i="0"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err="1" smtClean="0">
                    <a:ln>
                      <a:noFill/>
                    </a:ln>
                    <a:solidFill>
                      <a:schemeClr val="tx1"/>
                    </a:solidFill>
                    <a:effectLst/>
                    <a:latin typeface="Arial" pitchFamily="34" charset="0"/>
                  </a:rPr>
                  <a:t>administración</a:t>
                </a:r>
                <a:endParaRPr kumimoji="0" lang="es-PA" sz="1800" b="0" i="0" u="none" strike="noStrike" cap="none" normalizeH="0" baseline="0" dirty="0" smtClean="0">
                  <a:ln>
                    <a:noFill/>
                  </a:ln>
                  <a:solidFill>
                    <a:schemeClr val="tx1"/>
                  </a:solidFill>
                  <a:effectLst/>
                  <a:latin typeface="Arial" pitchFamily="34" charset="0"/>
                </a:endParaRPr>
              </a:p>
            </p:txBody>
          </p:sp>
          <p:sp>
            <p:nvSpPr>
              <p:cNvPr id="12" name="Text Box 6"/>
              <p:cNvSpPr txBox="1">
                <a:spLocks noChangeArrowheads="1"/>
              </p:cNvSpPr>
              <p:nvPr/>
            </p:nvSpPr>
            <p:spPr bwMode="auto">
              <a:xfrm>
                <a:off x="7365" y="5398"/>
                <a:ext cx="1920" cy="19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A" sz="1200" b="0" i="0" u="none" strike="noStrike" cap="none" normalizeH="0" baseline="0" smtClean="0">
                    <a:ln>
                      <a:noFill/>
                    </a:ln>
                    <a:solidFill>
                      <a:schemeClr val="tx1"/>
                    </a:solidFill>
                    <a:effectLst/>
                    <a:latin typeface="Arial" pitchFamily="34" charset="0"/>
                  </a:rPr>
                  <a:t>Servicio, empatía, sinergia, seguridad intrínseca, ser un buen amigo</a:t>
                </a:r>
                <a:endParaRPr kumimoji="0" lang="es-PA" sz="1800" b="0" i="0" u="none" strike="noStrike" cap="none" normalizeH="0" baseline="0" smtClean="0">
                  <a:ln>
                    <a:noFill/>
                  </a:ln>
                  <a:solidFill>
                    <a:schemeClr val="tx1"/>
                  </a:solidFill>
                  <a:effectLst/>
                  <a:latin typeface="Arial" pitchFamily="34" charset="0"/>
                </a:endParaRPr>
              </a:p>
            </p:txBody>
          </p:sp>
          <p:sp>
            <p:nvSpPr>
              <p:cNvPr id="13" name="AutoShape 7"/>
              <p:cNvSpPr>
                <a:spLocks noChangeArrowheads="1"/>
              </p:cNvSpPr>
              <p:nvPr/>
            </p:nvSpPr>
            <p:spPr bwMode="auto">
              <a:xfrm>
                <a:off x="4938" y="2097"/>
                <a:ext cx="1643" cy="65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99594"/>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A" sz="1100" b="1" i="0" u="none" strike="noStrike" cap="none" normalizeH="0" baseline="0" smtClean="0">
                    <a:ln>
                      <a:noFill/>
                    </a:ln>
                    <a:solidFill>
                      <a:schemeClr val="tx1"/>
                    </a:solidFill>
                    <a:effectLst/>
                    <a:latin typeface="Calibri" pitchFamily="34" charset="0"/>
                  </a:rPr>
                  <a:t>FÍSICO</a:t>
                </a:r>
                <a:endParaRPr kumimoji="0" lang="es-PA" sz="1800" b="0" i="0" u="none" strike="noStrike" cap="none" normalizeH="0" baseline="0" smtClean="0">
                  <a:ln>
                    <a:noFill/>
                  </a:ln>
                  <a:solidFill>
                    <a:schemeClr val="tx1"/>
                  </a:solidFill>
                  <a:effectLst/>
                  <a:latin typeface="Arial" pitchFamily="34" charset="0"/>
                </a:endParaRPr>
              </a:p>
            </p:txBody>
          </p:sp>
          <p:sp>
            <p:nvSpPr>
              <p:cNvPr id="14" name="AutoShape 8"/>
              <p:cNvSpPr>
                <a:spLocks noChangeArrowheads="1"/>
              </p:cNvSpPr>
              <p:nvPr/>
            </p:nvSpPr>
            <p:spPr bwMode="auto">
              <a:xfrm rot="10800000">
                <a:off x="5488" y="5783"/>
                <a:ext cx="1802" cy="65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2D69B"/>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PA" sz="1100" b="1" i="0" u="none" strike="noStrike" cap="none" normalizeH="0" baseline="0" dirty="0" smtClean="0">
                    <a:ln>
                      <a:noFill/>
                    </a:ln>
                    <a:solidFill>
                      <a:schemeClr val="tx1"/>
                    </a:solidFill>
                    <a:effectLst/>
                    <a:latin typeface="Calibri" pitchFamily="34" charset="0"/>
                  </a:rPr>
                  <a:t>ESPIRITUAL</a:t>
                </a:r>
                <a:endParaRPr kumimoji="0" lang="es-PA" sz="1800" b="0" i="0" u="none" strike="noStrike" cap="none" normalizeH="0" baseline="0" dirty="0" smtClean="0">
                  <a:ln>
                    <a:noFill/>
                  </a:ln>
                  <a:solidFill>
                    <a:schemeClr val="tx1"/>
                  </a:solidFill>
                  <a:effectLst/>
                  <a:latin typeface="Arial" pitchFamily="34" charset="0"/>
                </a:endParaRPr>
              </a:p>
            </p:txBody>
          </p:sp>
          <p:sp>
            <p:nvSpPr>
              <p:cNvPr id="15" name="AutoShape 9"/>
              <p:cNvSpPr>
                <a:spLocks noChangeArrowheads="1"/>
              </p:cNvSpPr>
              <p:nvPr/>
            </p:nvSpPr>
            <p:spPr bwMode="auto">
              <a:xfrm rot="5400000">
                <a:off x="7227" y="4116"/>
                <a:ext cx="1643" cy="65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2CDDC"/>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PA" sz="1100" b="1" i="0" u="none" strike="noStrike" cap="none" normalizeH="0" baseline="0" dirty="0" smtClean="0">
                    <a:ln>
                      <a:noFill/>
                    </a:ln>
                    <a:solidFill>
                      <a:schemeClr val="tx1"/>
                    </a:solidFill>
                    <a:effectLst/>
                    <a:latin typeface="Calibri" pitchFamily="34" charset="0"/>
                  </a:rPr>
                  <a:t>  SOCIAL</a:t>
                </a:r>
                <a:endParaRPr kumimoji="0" lang="es-PA" sz="1800" b="0" i="0" u="none" strike="noStrike" cap="none" normalizeH="0" baseline="0" dirty="0" smtClean="0">
                  <a:ln>
                    <a:noFill/>
                  </a:ln>
                  <a:solidFill>
                    <a:schemeClr val="tx1"/>
                  </a:solidFill>
                  <a:effectLst/>
                  <a:latin typeface="Arial" pitchFamily="34" charset="0"/>
                </a:endParaRPr>
              </a:p>
            </p:txBody>
          </p:sp>
          <p:sp>
            <p:nvSpPr>
              <p:cNvPr id="16" name="AutoShape 10"/>
              <p:cNvSpPr>
                <a:spLocks noChangeArrowheads="1"/>
              </p:cNvSpPr>
              <p:nvPr/>
            </p:nvSpPr>
            <p:spPr bwMode="auto">
              <a:xfrm rot="16200000">
                <a:off x="2944" y="4297"/>
                <a:ext cx="1643" cy="65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BF8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PA" sz="1100" b="1" i="0" u="none" strike="noStrike" cap="none" normalizeH="0" baseline="0" smtClean="0">
                    <a:ln>
                      <a:noFill/>
                    </a:ln>
                    <a:solidFill>
                      <a:schemeClr val="tx1"/>
                    </a:solidFill>
                    <a:effectLst/>
                    <a:latin typeface="Calibri" pitchFamily="34" charset="0"/>
                  </a:rPr>
                  <a:t> MENTAL</a:t>
                </a:r>
                <a:endParaRPr kumimoji="0" lang="es-PA" sz="1800" b="0" i="0" u="none" strike="noStrike" cap="none" normalizeH="0" baseline="0" smtClean="0">
                  <a:ln>
                    <a:noFill/>
                  </a:ln>
                  <a:solidFill>
                    <a:schemeClr val="tx1"/>
                  </a:solidFill>
                  <a:effectLst/>
                  <a:latin typeface="Arial" pitchFamily="34" charset="0"/>
                </a:endParaRPr>
              </a:p>
            </p:txBody>
          </p:sp>
        </p:grpSp>
      </p:grpSp>
      <p:sp>
        <p:nvSpPr>
          <p:cNvPr id="17" name="16 Rectángulo"/>
          <p:cNvSpPr/>
          <p:nvPr/>
        </p:nvSpPr>
        <p:spPr>
          <a:xfrm>
            <a:off x="755576" y="260648"/>
            <a:ext cx="612068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SÉPTIMO HÁBITO</a:t>
            </a:r>
            <a:r>
              <a:rPr lang="es-PA" sz="3200" b="1" cap="none" spc="50" dirty="0" smtClean="0">
                <a:ln w="11430"/>
                <a:solidFill>
                  <a:schemeClr val="bg1"/>
                </a:solidFill>
                <a:effectLst>
                  <a:outerShdw blurRad="76200" dist="50800" dir="5400000" algn="tl" rotWithShape="0">
                    <a:srgbClr val="000000">
                      <a:alpha val="65000"/>
                    </a:srgbClr>
                  </a:outerShdw>
                </a:effectLst>
              </a:rPr>
              <a:t>:</a:t>
            </a:r>
          </a:p>
          <a:p>
            <a:pPr algn="just"/>
            <a:r>
              <a:rPr lang="es-PA" sz="3200" b="1" spc="50" dirty="0" smtClean="0">
                <a:ln w="11430"/>
                <a:solidFill>
                  <a:schemeClr val="bg1"/>
                </a:solidFill>
                <a:effectLst>
                  <a:outerShdw blurRad="76200" dist="50800" dir="5400000" algn="tl" rotWithShape="0">
                    <a:srgbClr val="000000">
                      <a:alpha val="65000"/>
                    </a:srgbClr>
                  </a:outerShdw>
                </a:effectLst>
              </a:rPr>
              <a:t>Afilar la Sierra</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Scale>
                                      <p:cBhvr>
                                        <p:cTn id="2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gtEl>
                                        <p:attrNameLst>
                                          <p:attrName>ppt_x</p:attrName>
                                          <p:attrName>ppt_y</p:attrName>
                                        </p:attrNameLst>
                                      </p:cBhvr>
                                    </p:animMotion>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00808"/>
            <a:ext cx="8058472" cy="1728192"/>
          </a:xfrm>
        </p:spPr>
        <p:txBody>
          <a:bodyPr/>
          <a:lstStyle/>
          <a:p>
            <a:pPr algn="just"/>
            <a:r>
              <a:rPr lang="es-PA" sz="2000" dirty="0">
                <a:solidFill>
                  <a:schemeClr val="tx1">
                    <a:lumMod val="50000"/>
                  </a:schemeClr>
                </a:solidFill>
                <a:latin typeface="+mn-lt"/>
                <a:ea typeface="+mn-ea"/>
                <a:cs typeface="+mn-cs"/>
              </a:rPr>
              <a:t>Como las cuatro dimensiones están interrelacionadas, lo </a:t>
            </a:r>
            <a:r>
              <a:rPr lang="es-PA" sz="2000" dirty="0" smtClean="0">
                <a:solidFill>
                  <a:schemeClr val="tx1">
                    <a:lumMod val="50000"/>
                  </a:schemeClr>
                </a:solidFill>
                <a:latin typeface="+mn-lt"/>
                <a:ea typeface="+mn-ea"/>
                <a:cs typeface="+mn-cs"/>
              </a:rPr>
              <a:t>que haga </a:t>
            </a:r>
            <a:r>
              <a:rPr lang="es-PA" sz="2000" dirty="0">
                <a:solidFill>
                  <a:schemeClr val="tx1">
                    <a:lumMod val="50000"/>
                  </a:schemeClr>
                </a:solidFill>
                <a:latin typeface="+mn-lt"/>
                <a:ea typeface="+mn-ea"/>
                <a:cs typeface="+mn-cs"/>
              </a:rPr>
              <a:t>para “afilar la sierra” en una, impactará positivamente </a:t>
            </a:r>
            <a:r>
              <a:rPr lang="es-PA" sz="2000" dirty="0" smtClean="0">
                <a:solidFill>
                  <a:schemeClr val="tx1">
                    <a:lumMod val="50000"/>
                  </a:schemeClr>
                </a:solidFill>
                <a:latin typeface="+mn-lt"/>
                <a:ea typeface="+mn-ea"/>
                <a:cs typeface="+mn-cs"/>
              </a:rPr>
              <a:t>las demás</a:t>
            </a:r>
            <a:r>
              <a:rPr lang="es-PA" sz="2000" dirty="0">
                <a:solidFill>
                  <a:schemeClr val="tx1">
                    <a:lumMod val="50000"/>
                  </a:schemeClr>
                </a:solidFill>
                <a:latin typeface="+mn-lt"/>
                <a:ea typeface="+mn-ea"/>
                <a:cs typeface="+mn-cs"/>
              </a:rPr>
              <a:t>. Si trabaja equilibradamente en las cuatro, pasando </a:t>
            </a:r>
            <a:r>
              <a:rPr lang="es-PA" sz="2000" dirty="0" smtClean="0">
                <a:solidFill>
                  <a:schemeClr val="tx1">
                    <a:lumMod val="50000"/>
                  </a:schemeClr>
                </a:solidFill>
                <a:latin typeface="+mn-lt"/>
                <a:ea typeface="+mn-ea"/>
                <a:cs typeface="+mn-cs"/>
              </a:rPr>
              <a:t>al menos </a:t>
            </a:r>
            <a:r>
              <a:rPr lang="es-PA" sz="2000" dirty="0">
                <a:solidFill>
                  <a:schemeClr val="tx1">
                    <a:lumMod val="50000"/>
                  </a:schemeClr>
                </a:solidFill>
                <a:latin typeface="+mn-lt"/>
                <a:ea typeface="+mn-ea"/>
                <a:cs typeface="+mn-cs"/>
              </a:rPr>
              <a:t>una hora al día, todos los días, sembrará los </a:t>
            </a:r>
            <a:r>
              <a:rPr lang="es-PA" sz="2000" dirty="0" smtClean="0">
                <a:solidFill>
                  <a:schemeClr val="tx1">
                    <a:lumMod val="50000"/>
                  </a:schemeClr>
                </a:solidFill>
                <a:latin typeface="+mn-lt"/>
                <a:ea typeface="+mn-ea"/>
                <a:cs typeface="+mn-cs"/>
              </a:rPr>
              <a:t>hábitos como </a:t>
            </a:r>
            <a:r>
              <a:rPr lang="es-PA" sz="2000" dirty="0">
                <a:solidFill>
                  <a:schemeClr val="tx1">
                    <a:lumMod val="50000"/>
                  </a:schemeClr>
                </a:solidFill>
                <a:latin typeface="+mn-lt"/>
                <a:ea typeface="+mn-ea"/>
                <a:cs typeface="+mn-cs"/>
              </a:rPr>
              <a:t>parte provechosa de su vida.</a:t>
            </a:r>
          </a:p>
          <a:p>
            <a:endParaRPr lang="es-PA" dirty="0"/>
          </a:p>
        </p:txBody>
      </p:sp>
      <p:pic>
        <p:nvPicPr>
          <p:cNvPr id="6148" name="Picture 4" descr="http://bp0.blogger.com/_LXsRbRmFPE4/SIzy-B-m3BI/AAAAAAAACFI/dEWWj2uIBVA/s400/equilibrio.jpg"/>
          <p:cNvPicPr>
            <a:picLocks noChangeAspect="1" noChangeArrowheads="1"/>
          </p:cNvPicPr>
          <p:nvPr/>
        </p:nvPicPr>
        <p:blipFill>
          <a:blip r:embed="rId2" cstate="print"/>
          <a:srcRect/>
          <a:stretch>
            <a:fillRect/>
          </a:stretch>
        </p:blipFill>
        <p:spPr bwMode="auto">
          <a:xfrm>
            <a:off x="4788024" y="3140968"/>
            <a:ext cx="3256781" cy="3403280"/>
          </a:xfrm>
          <a:prstGeom prst="rect">
            <a:avLst/>
          </a:prstGeom>
          <a:noFill/>
        </p:spPr>
      </p:pic>
      <p:pic>
        <p:nvPicPr>
          <p:cNvPr id="6150" name="Picture 6" descr="http://1.bp.blogspot.com/_utgU6tG_88E/SbECOpsT3vI/AAAAAAAAAEs/QZOQNrBuHmw/s400/20070129004039-equilibrio.jpg"/>
          <p:cNvPicPr>
            <a:picLocks noChangeAspect="1" noChangeArrowheads="1"/>
          </p:cNvPicPr>
          <p:nvPr/>
        </p:nvPicPr>
        <p:blipFill>
          <a:blip r:embed="rId3" cstate="print"/>
          <a:srcRect/>
          <a:stretch>
            <a:fillRect/>
          </a:stretch>
        </p:blipFill>
        <p:spPr bwMode="auto">
          <a:xfrm>
            <a:off x="1331640" y="3429000"/>
            <a:ext cx="2667000" cy="3190875"/>
          </a:xfrm>
          <a:prstGeom prst="rect">
            <a:avLst/>
          </a:prstGeom>
          <a:noFill/>
        </p:spPr>
      </p:pic>
      <p:sp>
        <p:nvSpPr>
          <p:cNvPr id="8" name="7 Rectángulo"/>
          <p:cNvSpPr/>
          <p:nvPr/>
        </p:nvSpPr>
        <p:spPr>
          <a:xfrm>
            <a:off x="755576" y="260648"/>
            <a:ext cx="612068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SÉPTIMO HÁBITO</a:t>
            </a:r>
            <a:r>
              <a:rPr lang="es-PA" sz="3200" b="1" cap="none" spc="50" dirty="0" smtClean="0">
                <a:ln w="11430"/>
                <a:solidFill>
                  <a:schemeClr val="bg1"/>
                </a:solidFill>
                <a:effectLst>
                  <a:outerShdw blurRad="76200" dist="50800" dir="5400000" algn="tl" rotWithShape="0">
                    <a:srgbClr val="000000">
                      <a:alpha val="65000"/>
                    </a:srgbClr>
                  </a:outerShdw>
                </a:effectLst>
              </a:rPr>
              <a:t>:</a:t>
            </a:r>
          </a:p>
          <a:p>
            <a:pPr algn="just"/>
            <a:r>
              <a:rPr lang="es-PA" sz="3200" b="1" spc="50" dirty="0" smtClean="0">
                <a:ln w="11430"/>
                <a:solidFill>
                  <a:schemeClr val="bg1"/>
                </a:solidFill>
                <a:effectLst>
                  <a:outerShdw blurRad="76200" dist="50800" dir="5400000" algn="tl" rotWithShape="0">
                    <a:srgbClr val="000000">
                      <a:alpha val="65000"/>
                    </a:srgbClr>
                  </a:outerShdw>
                </a:effectLst>
              </a:rPr>
              <a:t>Afilar la Sierra</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6150"/>
                                        </p:tgtEl>
                                        <p:attrNameLst>
                                          <p:attrName>style.visibility</p:attrName>
                                        </p:attrNameLst>
                                      </p:cBhvr>
                                      <p:to>
                                        <p:strVal val="visible"/>
                                      </p:to>
                                    </p:set>
                                    <p:animScale>
                                      <p:cBhvr>
                                        <p:cTn id="21" dur="1000" decel="50000" fill="hold">
                                          <p:stCondLst>
                                            <p:cond delay="0"/>
                                          </p:stCondLst>
                                        </p:cTn>
                                        <p:tgtEl>
                                          <p:spTgt spid="61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150"/>
                                        </p:tgtEl>
                                        <p:attrNameLst>
                                          <p:attrName>ppt_x</p:attrName>
                                          <p:attrName>ppt_y</p:attrName>
                                        </p:attrNameLst>
                                      </p:cBhvr>
                                    </p:animMotion>
                                    <p:animEffect transition="in" filter="fade">
                                      <p:cBhvr>
                                        <p:cTn id="23" dur="1000"/>
                                        <p:tgtEl>
                                          <p:spTgt spid="6150"/>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6148"/>
                                        </p:tgtEl>
                                        <p:attrNameLst>
                                          <p:attrName>style.visibility</p:attrName>
                                        </p:attrNameLst>
                                      </p:cBhvr>
                                      <p:to>
                                        <p:strVal val="visible"/>
                                      </p:to>
                                    </p:set>
                                    <p:animScale>
                                      <p:cBhvr>
                                        <p:cTn id="27" dur="1000" decel="50000" fill="hold">
                                          <p:stCondLst>
                                            <p:cond delay="0"/>
                                          </p:stCondLst>
                                        </p:cTn>
                                        <p:tgtEl>
                                          <p:spTgt spid="61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148"/>
                                        </p:tgtEl>
                                        <p:attrNameLst>
                                          <p:attrName>ppt_x</p:attrName>
                                          <p:attrName>ppt_y</p:attrName>
                                        </p:attrNameLst>
                                      </p:cBhvr>
                                    </p:animMotion>
                                    <p:animEffect transition="in" filter="fade">
                                      <p:cBhvr>
                                        <p:cTn id="29"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700808"/>
            <a:ext cx="5688632" cy="4860776"/>
          </a:xfrm>
        </p:spPr>
        <p:txBody>
          <a:bodyPr/>
          <a:lstStyle/>
          <a:p>
            <a:pPr algn="just"/>
            <a:r>
              <a:rPr lang="es-PA" sz="2000" dirty="0">
                <a:solidFill>
                  <a:schemeClr val="tx1">
                    <a:lumMod val="50000"/>
                  </a:schemeClr>
                </a:solidFill>
                <a:latin typeface="+mn-lt"/>
                <a:ea typeface="+mn-ea"/>
                <a:cs typeface="+mn-cs"/>
              </a:rPr>
              <a:t>Hacerlo toma tiempo y esfuerzo. Después de todo, son </a:t>
            </a:r>
            <a:r>
              <a:rPr lang="es-PA" sz="2000" dirty="0" smtClean="0">
                <a:solidFill>
                  <a:schemeClr val="tx1">
                    <a:lumMod val="50000"/>
                  </a:schemeClr>
                </a:solidFill>
                <a:latin typeface="+mn-lt"/>
                <a:ea typeface="+mn-ea"/>
                <a:cs typeface="+mn-cs"/>
              </a:rPr>
              <a:t>los hábitos </a:t>
            </a:r>
            <a:r>
              <a:rPr lang="es-PA" sz="2000" dirty="0">
                <a:solidFill>
                  <a:schemeClr val="tx1">
                    <a:lumMod val="50000"/>
                  </a:schemeClr>
                </a:solidFill>
                <a:latin typeface="+mn-lt"/>
                <a:ea typeface="+mn-ea"/>
                <a:cs typeface="+mn-cs"/>
              </a:rPr>
              <a:t>de la gente efectiva, quienes logran el éxito al </a:t>
            </a:r>
            <a:r>
              <a:rPr lang="es-PA" sz="2000" dirty="0" smtClean="0">
                <a:solidFill>
                  <a:schemeClr val="tx1">
                    <a:lumMod val="50000"/>
                  </a:schemeClr>
                </a:solidFill>
                <a:latin typeface="+mn-lt"/>
                <a:ea typeface="+mn-ea"/>
                <a:cs typeface="+mn-cs"/>
              </a:rPr>
              <a:t>hacer aquellas </a:t>
            </a:r>
            <a:r>
              <a:rPr lang="es-PA" sz="2000" dirty="0">
                <a:solidFill>
                  <a:schemeClr val="tx1">
                    <a:lumMod val="50000"/>
                  </a:schemeClr>
                </a:solidFill>
                <a:latin typeface="+mn-lt"/>
                <a:ea typeface="+mn-ea"/>
                <a:cs typeface="+mn-cs"/>
              </a:rPr>
              <a:t>cosas que muchos tratan de evitar</a:t>
            </a:r>
            <a:r>
              <a:rPr lang="es-PA" sz="2000" dirty="0" smtClean="0">
                <a:solidFill>
                  <a:schemeClr val="tx1">
                    <a:lumMod val="50000"/>
                  </a:schemeClr>
                </a:solidFill>
                <a:latin typeface="+mn-lt"/>
                <a:ea typeface="+mn-ea"/>
                <a:cs typeface="+mn-cs"/>
              </a:rPr>
              <a:t>.</a:t>
            </a:r>
          </a:p>
          <a:p>
            <a:pPr algn="just"/>
            <a:endParaRPr lang="es-PA" sz="1100" dirty="0">
              <a:solidFill>
                <a:schemeClr val="tx1">
                  <a:lumMod val="50000"/>
                </a:schemeClr>
              </a:solidFill>
              <a:latin typeface="+mn-lt"/>
              <a:ea typeface="+mn-ea"/>
              <a:cs typeface="+mn-cs"/>
            </a:endParaRPr>
          </a:p>
          <a:p>
            <a:pPr algn="just"/>
            <a:r>
              <a:rPr lang="es-PA" sz="2000" dirty="0">
                <a:solidFill>
                  <a:schemeClr val="tx1">
                    <a:lumMod val="50000"/>
                  </a:schemeClr>
                </a:solidFill>
                <a:latin typeface="+mn-lt"/>
                <a:ea typeface="+mn-ea"/>
                <a:cs typeface="+mn-cs"/>
              </a:rPr>
              <a:t>Comience a trabajar en los hábitos de una vez</a:t>
            </a:r>
            <a:r>
              <a:rPr lang="es-PA" sz="2000" dirty="0" smtClean="0">
                <a:solidFill>
                  <a:schemeClr val="tx1">
                    <a:lumMod val="50000"/>
                  </a:schemeClr>
                </a:solidFill>
                <a:latin typeface="+mn-lt"/>
                <a:ea typeface="+mn-ea"/>
                <a:cs typeface="+mn-cs"/>
              </a:rPr>
              <a:t>. Empiece con el primero, sea proactivo. Luego continúe con sus victorias privadas. Después siga con las victorias públicas – busque situaciones ganar-ganar, escuche </a:t>
            </a:r>
            <a:r>
              <a:rPr lang="es-PA" sz="2000" dirty="0" err="1" smtClean="0">
                <a:solidFill>
                  <a:schemeClr val="tx1">
                    <a:lumMod val="50000"/>
                  </a:schemeClr>
                </a:solidFill>
                <a:latin typeface="+mn-lt"/>
                <a:ea typeface="+mn-ea"/>
                <a:cs typeface="+mn-cs"/>
              </a:rPr>
              <a:t>empaticamente</a:t>
            </a:r>
            <a:r>
              <a:rPr lang="es-PA" sz="2000" dirty="0" smtClean="0">
                <a:solidFill>
                  <a:schemeClr val="tx1">
                    <a:lumMod val="50000"/>
                  </a:schemeClr>
                </a:solidFill>
                <a:latin typeface="+mn-lt"/>
                <a:ea typeface="+mn-ea"/>
                <a:cs typeface="+mn-cs"/>
              </a:rPr>
              <a:t>, y </a:t>
            </a:r>
            <a:r>
              <a:rPr lang="es-PA" sz="2000" dirty="0" err="1" smtClean="0">
                <a:solidFill>
                  <a:schemeClr val="tx1">
                    <a:lumMod val="50000"/>
                  </a:schemeClr>
                </a:solidFill>
                <a:latin typeface="+mn-lt"/>
                <a:ea typeface="+mn-ea"/>
                <a:cs typeface="+mn-cs"/>
              </a:rPr>
              <a:t>sinergice</a:t>
            </a:r>
            <a:r>
              <a:rPr lang="es-PA" sz="2000" dirty="0" smtClean="0">
                <a:solidFill>
                  <a:schemeClr val="tx1">
                    <a:lumMod val="50000"/>
                  </a:schemeClr>
                </a:solidFill>
                <a:latin typeface="+mn-lt"/>
                <a:ea typeface="+mn-ea"/>
                <a:cs typeface="+mn-cs"/>
              </a:rPr>
              <a:t>.</a:t>
            </a:r>
          </a:p>
          <a:p>
            <a:pPr algn="just"/>
            <a:endParaRPr lang="es-PA" sz="1050" dirty="0">
              <a:solidFill>
                <a:schemeClr val="tx1">
                  <a:lumMod val="50000"/>
                </a:schemeClr>
              </a:solidFill>
            </a:endParaRPr>
          </a:p>
          <a:p>
            <a:pPr algn="just"/>
            <a:r>
              <a:rPr lang="es-PA" sz="2000" dirty="0" smtClean="0">
                <a:solidFill>
                  <a:schemeClr val="tx1">
                    <a:lumMod val="50000"/>
                  </a:schemeClr>
                </a:solidFill>
                <a:latin typeface="+mn-lt"/>
                <a:ea typeface="+mn-ea"/>
                <a:cs typeface="+mn-cs"/>
              </a:rPr>
              <a:t>Pero </a:t>
            </a:r>
            <a:r>
              <a:rPr lang="es-PA" sz="2000" dirty="0">
                <a:solidFill>
                  <a:schemeClr val="tx1">
                    <a:lumMod val="50000"/>
                  </a:schemeClr>
                </a:solidFill>
                <a:latin typeface="+mn-lt"/>
                <a:ea typeface="+mn-ea"/>
                <a:cs typeface="+mn-cs"/>
              </a:rPr>
              <a:t>recuerde, este proceso creativo nunca termina. </a:t>
            </a:r>
            <a:r>
              <a:rPr lang="es-PA" sz="2000" dirty="0" smtClean="0">
                <a:solidFill>
                  <a:schemeClr val="tx1">
                    <a:lumMod val="50000"/>
                  </a:schemeClr>
                </a:solidFill>
                <a:latin typeface="+mn-lt"/>
                <a:ea typeface="+mn-ea"/>
                <a:cs typeface="+mn-cs"/>
              </a:rPr>
              <a:t>Debe continuar </a:t>
            </a:r>
            <a:r>
              <a:rPr lang="es-PA" sz="2000" dirty="0">
                <a:solidFill>
                  <a:schemeClr val="tx1">
                    <a:lumMod val="50000"/>
                  </a:schemeClr>
                </a:solidFill>
                <a:latin typeface="+mn-lt"/>
                <a:ea typeface="+mn-ea"/>
                <a:cs typeface="+mn-cs"/>
              </a:rPr>
              <a:t>afilando los hábitos por el resto de su vida.</a:t>
            </a:r>
          </a:p>
          <a:p>
            <a:endParaRPr lang="es-PA" dirty="0">
              <a:solidFill>
                <a:schemeClr val="tx1">
                  <a:lumMod val="50000"/>
                </a:schemeClr>
              </a:solidFill>
            </a:endParaRPr>
          </a:p>
        </p:txBody>
      </p:sp>
      <p:pic>
        <p:nvPicPr>
          <p:cNvPr id="5122" name="Picture 2" descr="http://kincomunicacion.blog.com/files/2010/02/767_2b39a058f0-una-desici-n-importante-al-iniciar-un-negocio.jpg"/>
          <p:cNvPicPr>
            <a:picLocks noChangeAspect="1" noChangeArrowheads="1"/>
          </p:cNvPicPr>
          <p:nvPr/>
        </p:nvPicPr>
        <p:blipFill>
          <a:blip r:embed="rId2" cstate="print"/>
          <a:srcRect l="50327"/>
          <a:stretch>
            <a:fillRect/>
          </a:stretch>
        </p:blipFill>
        <p:spPr bwMode="auto">
          <a:xfrm>
            <a:off x="6084168" y="2420888"/>
            <a:ext cx="2744192" cy="3438525"/>
          </a:xfrm>
          <a:prstGeom prst="rect">
            <a:avLst/>
          </a:prstGeom>
          <a:noFill/>
        </p:spPr>
      </p:pic>
      <p:sp>
        <p:nvSpPr>
          <p:cNvPr id="6" name="5 Rectángulo"/>
          <p:cNvSpPr/>
          <p:nvPr/>
        </p:nvSpPr>
        <p:spPr>
          <a:xfrm>
            <a:off x="755576" y="260648"/>
            <a:ext cx="612068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SÉPTIMO HÁBITO</a:t>
            </a:r>
            <a:r>
              <a:rPr lang="es-PA" sz="3200" b="1" cap="none" spc="50" dirty="0" smtClean="0">
                <a:ln w="11430"/>
                <a:solidFill>
                  <a:schemeClr val="bg1"/>
                </a:solidFill>
                <a:effectLst>
                  <a:outerShdw blurRad="76200" dist="50800" dir="5400000" algn="tl" rotWithShape="0">
                    <a:srgbClr val="000000">
                      <a:alpha val="65000"/>
                    </a:srgbClr>
                  </a:outerShdw>
                </a:effectLst>
              </a:rPr>
              <a:t>:</a:t>
            </a:r>
          </a:p>
          <a:p>
            <a:pPr algn="just"/>
            <a:r>
              <a:rPr lang="es-PA" sz="3200" b="1" spc="50" dirty="0" smtClean="0">
                <a:ln w="11430"/>
                <a:solidFill>
                  <a:schemeClr val="bg1"/>
                </a:solidFill>
                <a:effectLst>
                  <a:outerShdw blurRad="76200" dist="50800" dir="5400000" algn="tl" rotWithShape="0">
                    <a:srgbClr val="000000">
                      <a:alpha val="65000"/>
                    </a:srgbClr>
                  </a:outerShdw>
                </a:effectLst>
              </a:rPr>
              <a:t>Afilar la Sierra</a:t>
            </a:r>
            <a:endParaRPr lang="es-PA" sz="3000" b="1" cap="none" spc="50" dirty="0">
              <a:ln w="11430"/>
              <a:solidFill>
                <a:schemeClr val="bg1"/>
              </a:soli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2" presetClass="entr" presetSubtype="0" fill="hold" nodeType="afterEffect">
                                  <p:stCondLst>
                                    <p:cond delay="0"/>
                                  </p:stCondLst>
                                  <p:childTnLst>
                                    <p:set>
                                      <p:cBhvr>
                                        <p:cTn id="27" dur="1" fill="hold">
                                          <p:stCondLst>
                                            <p:cond delay="0"/>
                                          </p:stCondLst>
                                        </p:cTn>
                                        <p:tgtEl>
                                          <p:spTgt spid="5122"/>
                                        </p:tgtEl>
                                        <p:attrNameLst>
                                          <p:attrName>style.visibility</p:attrName>
                                        </p:attrNameLst>
                                      </p:cBhvr>
                                      <p:to>
                                        <p:strVal val="visible"/>
                                      </p:to>
                                    </p:set>
                                    <p:animScale>
                                      <p:cBhvr>
                                        <p:cTn id="28" dur="1000" decel="50000" fill="hold">
                                          <p:stCondLst>
                                            <p:cond delay="0"/>
                                          </p:stCondLst>
                                        </p:cTn>
                                        <p:tgtEl>
                                          <p:spTgt spid="5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122"/>
                                        </p:tgtEl>
                                        <p:attrNameLst>
                                          <p:attrName>ppt_x</p:attrName>
                                          <p:attrName>ppt_y</p:attrName>
                                        </p:attrNameLst>
                                      </p:cBhvr>
                                    </p:animMotion>
                                    <p:animEffect transition="in" filter="fade">
                                      <p:cBhvr>
                                        <p:cTn id="30" dur="1000"/>
                                        <p:tgtEl>
                                          <p:spTgt spid="5122"/>
                                        </p:tgtEl>
                                      </p:cBhvr>
                                    </p:animEffect>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763688" y="3068960"/>
            <a:ext cx="5486400" cy="864096"/>
          </a:xfrm>
        </p:spPr>
        <p:txBody>
          <a:bodyPr/>
          <a:lstStyle/>
          <a:p>
            <a:pPr algn="ctr"/>
            <a:r>
              <a:rPr lang="es-PA" sz="4000" dirty="0" smtClean="0">
                <a:effectLst>
                  <a:outerShdw blurRad="38100" dist="38100" dir="2700000" algn="tl">
                    <a:srgbClr val="000000">
                      <a:alpha val="43137"/>
                    </a:srgbClr>
                  </a:outerShdw>
                </a:effectLst>
              </a:rPr>
              <a:t>MUCHAS GRACIAS</a:t>
            </a:r>
            <a:endParaRPr lang="es-PA" sz="4000" dirty="0">
              <a:effectLst>
                <a:outerShdw blurRad="38100" dist="38100" dir="2700000" algn="tl">
                  <a:srgbClr val="000000">
                    <a:alpha val="43137"/>
                  </a:srgbClr>
                </a:outerShdw>
              </a:effectLst>
            </a:endParaRPr>
          </a:p>
        </p:txBody>
      </p:sp>
      <p:sp>
        <p:nvSpPr>
          <p:cNvPr id="8" name="7 Marcador de texto"/>
          <p:cNvSpPr>
            <a:spLocks noGrp="1"/>
          </p:cNvSpPr>
          <p:nvPr>
            <p:ph type="body" sz="half" idx="2"/>
          </p:nvPr>
        </p:nvSpPr>
        <p:spPr>
          <a:xfrm>
            <a:off x="1835696" y="4221088"/>
            <a:ext cx="5486400" cy="804862"/>
          </a:xfrm>
        </p:spPr>
        <p:txBody>
          <a:bodyPr/>
          <a:lstStyle/>
          <a:p>
            <a:pPr algn="ctr"/>
            <a:r>
              <a:rPr lang="es-PA" sz="2800" b="1" dirty="0" smtClean="0">
                <a:solidFill>
                  <a:schemeClr val="tx1">
                    <a:lumMod val="50000"/>
                  </a:schemeClr>
                </a:solidFill>
                <a:effectLst>
                  <a:outerShdw blurRad="38100" dist="38100" dir="2700000" algn="tl">
                    <a:srgbClr val="000000">
                      <a:alpha val="43137"/>
                    </a:srgbClr>
                  </a:outerShdw>
                </a:effectLst>
              </a:rPr>
              <a:t>POR SU ATENCIÓN</a:t>
            </a:r>
            <a:endParaRPr lang="es-PA" sz="2800" b="1" dirty="0">
              <a:solidFill>
                <a:schemeClr val="tx1">
                  <a:lumMod val="50000"/>
                </a:schemeClr>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72816"/>
            <a:ext cx="8136904" cy="1296144"/>
          </a:xfrm>
        </p:spPr>
        <p:txBody>
          <a:bodyPr/>
          <a:lstStyle/>
          <a:p>
            <a:pPr algn="just"/>
            <a:r>
              <a:rPr lang="es-PA" sz="2000" dirty="0" smtClean="0">
                <a:solidFill>
                  <a:schemeClr val="tx1">
                    <a:lumMod val="50000"/>
                  </a:schemeClr>
                </a:solidFill>
                <a:latin typeface="+mn-lt"/>
                <a:ea typeface="+mn-ea"/>
                <a:cs typeface="+mn-cs"/>
              </a:rPr>
              <a:t>Los estímulos externos todavía influencia a la gente dinámica pero su respuesta, consciente o inconsciente, es una opción o una respuesta basada valor.</a:t>
            </a:r>
          </a:p>
          <a:p>
            <a:endParaRPr lang="es-PA" sz="2000" dirty="0" smtClean="0"/>
          </a:p>
          <a:p>
            <a:endParaRPr lang="es-PA" sz="2000" dirty="0"/>
          </a:p>
          <a:p>
            <a:endParaRPr lang="es-PA" sz="2000" dirty="0" smtClean="0">
              <a:solidFill>
                <a:schemeClr val="hlink"/>
              </a:solidFill>
              <a:latin typeface="+mn-lt"/>
              <a:ea typeface="+mn-ea"/>
              <a:cs typeface="+mn-cs"/>
            </a:endParaRPr>
          </a:p>
          <a:p>
            <a:endParaRPr lang="es-PA" dirty="0"/>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PRIMER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Ser Proactivo</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grpSp>
        <p:nvGrpSpPr>
          <p:cNvPr id="35" name="34 Grupo"/>
          <p:cNvGrpSpPr/>
          <p:nvPr/>
        </p:nvGrpSpPr>
        <p:grpSpPr>
          <a:xfrm>
            <a:off x="827584" y="2996952"/>
            <a:ext cx="7848872" cy="3249652"/>
            <a:chOff x="827584" y="2996952"/>
            <a:chExt cx="7848872" cy="3249652"/>
          </a:xfrm>
        </p:grpSpPr>
        <p:sp>
          <p:nvSpPr>
            <p:cNvPr id="6" name="5 Rectángulo"/>
            <p:cNvSpPr/>
            <p:nvPr/>
          </p:nvSpPr>
          <p:spPr bwMode="auto">
            <a:xfrm>
              <a:off x="899592" y="3068960"/>
              <a:ext cx="1728192" cy="864096"/>
            </a:xfrm>
            <a:prstGeom prst="rect">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PA" sz="2400" b="1" i="0" u="none" strike="noStrike" cap="none" normalizeH="0" baseline="0" dirty="0" smtClean="0">
                  <a:ln>
                    <a:noFill/>
                  </a:ln>
                  <a:solidFill>
                    <a:schemeClr val="tx1">
                      <a:lumMod val="50000"/>
                    </a:schemeClr>
                  </a:solidFill>
                  <a:effectLst>
                    <a:outerShdw blurRad="38100" dist="38100" dir="2700000" algn="tl">
                      <a:srgbClr val="000000">
                        <a:alpha val="43137"/>
                      </a:srgbClr>
                    </a:outerShdw>
                  </a:effectLst>
                  <a:latin typeface="Arial" charset="0"/>
                </a:rPr>
                <a:t>Estímulo</a:t>
              </a:r>
            </a:p>
          </p:txBody>
        </p:sp>
        <p:sp>
          <p:nvSpPr>
            <p:cNvPr id="7" name="6 Rectángulo"/>
            <p:cNvSpPr/>
            <p:nvPr/>
          </p:nvSpPr>
          <p:spPr bwMode="auto">
            <a:xfrm>
              <a:off x="6084168" y="2996952"/>
              <a:ext cx="2016224" cy="936104"/>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PA" sz="2400" b="1" i="0" u="none" strike="noStrike" cap="none" normalizeH="0" baseline="0" dirty="0" smtClean="0">
                  <a:ln>
                    <a:noFill/>
                  </a:ln>
                  <a:solidFill>
                    <a:schemeClr val="tx1">
                      <a:lumMod val="50000"/>
                    </a:schemeClr>
                  </a:solidFill>
                  <a:effectLst>
                    <a:outerShdw blurRad="38100" dist="38100" dir="2700000" algn="tl">
                      <a:srgbClr val="000000">
                        <a:alpha val="43137"/>
                      </a:srgbClr>
                    </a:outerShdw>
                  </a:effectLst>
                  <a:latin typeface="Arial" charset="0"/>
                </a:rPr>
                <a:t>Respuest</a:t>
              </a:r>
              <a:r>
                <a:rPr kumimoji="0" lang="es-PA" sz="2400" b="0" i="0" u="none" strike="noStrike" cap="none" normalizeH="0" baseline="0" dirty="0" smtClean="0">
                  <a:ln>
                    <a:noFill/>
                  </a:ln>
                  <a:solidFill>
                    <a:schemeClr val="tx1">
                      <a:lumMod val="50000"/>
                    </a:schemeClr>
                  </a:solidFill>
                  <a:effectLst>
                    <a:outerShdw blurRad="38100" dist="38100" dir="2700000" algn="tl">
                      <a:srgbClr val="000000">
                        <a:alpha val="43137"/>
                      </a:srgbClr>
                    </a:outerShdw>
                  </a:effectLst>
                  <a:latin typeface="Arial" charset="0"/>
                </a:rPr>
                <a:t>a</a:t>
              </a:r>
            </a:p>
          </p:txBody>
        </p:sp>
        <p:sp>
          <p:nvSpPr>
            <p:cNvPr id="8" name="7 CuadroTexto"/>
            <p:cNvSpPr txBox="1"/>
            <p:nvPr/>
          </p:nvSpPr>
          <p:spPr>
            <a:xfrm>
              <a:off x="3851920" y="3140968"/>
              <a:ext cx="1800200" cy="646331"/>
            </a:xfrm>
            <a:prstGeom prst="rect">
              <a:avLst/>
            </a:prstGeom>
            <a:noFill/>
          </p:spPr>
          <p:txBody>
            <a:bodyPr wrap="square" rtlCol="0">
              <a:spAutoFit/>
            </a:bodyPr>
            <a:lstStyle/>
            <a:p>
              <a:pPr algn="ctr"/>
              <a:r>
                <a:rPr lang="es-PA" dirty="0" smtClean="0">
                  <a:solidFill>
                    <a:schemeClr val="tx1">
                      <a:lumMod val="50000"/>
                    </a:schemeClr>
                  </a:solidFill>
                </a:rPr>
                <a:t>Libertad Interior de Elegir</a:t>
              </a:r>
              <a:endParaRPr lang="es-PA" dirty="0">
                <a:solidFill>
                  <a:schemeClr val="tx1">
                    <a:lumMod val="50000"/>
                  </a:schemeClr>
                </a:solidFill>
              </a:endParaRPr>
            </a:p>
          </p:txBody>
        </p:sp>
        <p:cxnSp>
          <p:nvCxnSpPr>
            <p:cNvPr id="10" name="9 Conector recto de flecha"/>
            <p:cNvCxnSpPr/>
            <p:nvPr/>
          </p:nvCxnSpPr>
          <p:spPr bwMode="auto">
            <a:xfrm>
              <a:off x="2915816" y="3356992"/>
              <a:ext cx="720080" cy="1588"/>
            </a:xfrm>
            <a:prstGeom prst="straightConnector1">
              <a:avLst/>
            </a:prstGeom>
            <a:gradFill rotWithShape="1">
              <a:gsLst>
                <a:gs pos="0">
                  <a:schemeClr val="bg2">
                    <a:gamma/>
                    <a:tint val="26667"/>
                    <a:invGamma/>
                  </a:schemeClr>
                </a:gs>
                <a:gs pos="100000">
                  <a:schemeClr val="bg2">
                    <a:alpha val="14999"/>
                  </a:schemeClr>
                </a:gs>
              </a:gsLst>
              <a:lin ang="5400000" scaled="1"/>
            </a:gradFill>
            <a:ln w="22225" cap="flat" cmpd="sng" algn="ctr">
              <a:solidFill>
                <a:schemeClr val="tx1">
                  <a:lumMod val="50000"/>
                </a:schemeClr>
              </a:solidFill>
              <a:prstDash val="solid"/>
              <a:round/>
              <a:headEnd type="none" w="med" len="med"/>
              <a:tailEnd type="arrow"/>
            </a:ln>
            <a:effectLst/>
          </p:spPr>
        </p:cxnSp>
        <p:cxnSp>
          <p:nvCxnSpPr>
            <p:cNvPr id="11" name="10 Conector recto de flecha"/>
            <p:cNvCxnSpPr/>
            <p:nvPr/>
          </p:nvCxnSpPr>
          <p:spPr bwMode="auto">
            <a:xfrm>
              <a:off x="2915816" y="3573016"/>
              <a:ext cx="720080" cy="1588"/>
            </a:xfrm>
            <a:prstGeom prst="straightConnector1">
              <a:avLst/>
            </a:prstGeom>
            <a:gradFill rotWithShape="1">
              <a:gsLst>
                <a:gs pos="0">
                  <a:schemeClr val="bg2">
                    <a:gamma/>
                    <a:tint val="26667"/>
                    <a:invGamma/>
                  </a:schemeClr>
                </a:gs>
                <a:gs pos="100000">
                  <a:schemeClr val="bg2">
                    <a:alpha val="14999"/>
                  </a:schemeClr>
                </a:gs>
              </a:gsLst>
              <a:lin ang="5400000" scaled="1"/>
            </a:gradFill>
            <a:ln w="22225" cap="flat" cmpd="sng" algn="ctr">
              <a:solidFill>
                <a:schemeClr val="tx1">
                  <a:lumMod val="50000"/>
                </a:schemeClr>
              </a:solidFill>
              <a:prstDash val="solid"/>
              <a:round/>
              <a:headEnd type="none" w="med" len="med"/>
              <a:tailEnd type="arrow"/>
            </a:ln>
            <a:effectLst/>
          </p:spPr>
        </p:cxnSp>
        <p:sp>
          <p:nvSpPr>
            <p:cNvPr id="12" name="11 Flecha abajo"/>
            <p:cNvSpPr/>
            <p:nvPr/>
          </p:nvSpPr>
          <p:spPr bwMode="auto">
            <a:xfrm>
              <a:off x="3995936" y="4077072"/>
              <a:ext cx="1296144" cy="792088"/>
            </a:xfrm>
            <a:prstGeom prst="downArrow">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PA" sz="2400" b="0" i="0" u="none" strike="noStrike" cap="none" normalizeH="0" baseline="0" smtClean="0">
                <a:ln>
                  <a:noFill/>
                </a:ln>
                <a:solidFill>
                  <a:schemeClr val="tx1"/>
                </a:solidFill>
                <a:effectLst/>
                <a:latin typeface="Arial" charset="0"/>
              </a:endParaRPr>
            </a:p>
          </p:txBody>
        </p:sp>
        <p:sp>
          <p:nvSpPr>
            <p:cNvPr id="13" name="12 CuadroTexto"/>
            <p:cNvSpPr txBox="1"/>
            <p:nvPr/>
          </p:nvSpPr>
          <p:spPr>
            <a:xfrm>
              <a:off x="827584" y="5013176"/>
              <a:ext cx="1944216" cy="369332"/>
            </a:xfrm>
            <a:prstGeom prst="rect">
              <a:avLst/>
            </a:prstGeom>
            <a:noFill/>
          </p:spPr>
          <p:txBody>
            <a:bodyPr wrap="square" rtlCol="0">
              <a:spAutoFit/>
            </a:bodyPr>
            <a:lstStyle/>
            <a:p>
              <a:r>
                <a:rPr lang="es-PA" b="1" dirty="0" smtClean="0">
                  <a:solidFill>
                    <a:schemeClr val="tx1">
                      <a:lumMod val="50000"/>
                    </a:schemeClr>
                  </a:solidFill>
                </a:rPr>
                <a:t>Autoconciencia</a:t>
              </a:r>
              <a:endParaRPr lang="es-PA" b="1" dirty="0">
                <a:solidFill>
                  <a:schemeClr val="tx1">
                    <a:lumMod val="50000"/>
                  </a:schemeClr>
                </a:solidFill>
              </a:endParaRPr>
            </a:p>
          </p:txBody>
        </p:sp>
        <p:sp>
          <p:nvSpPr>
            <p:cNvPr id="14" name="13 CuadroTexto"/>
            <p:cNvSpPr txBox="1"/>
            <p:nvPr/>
          </p:nvSpPr>
          <p:spPr>
            <a:xfrm>
              <a:off x="2267744" y="5805264"/>
              <a:ext cx="2016224" cy="369332"/>
            </a:xfrm>
            <a:prstGeom prst="rect">
              <a:avLst/>
            </a:prstGeom>
            <a:noFill/>
          </p:spPr>
          <p:txBody>
            <a:bodyPr wrap="square" rtlCol="0">
              <a:spAutoFit/>
            </a:bodyPr>
            <a:lstStyle/>
            <a:p>
              <a:r>
                <a:rPr lang="es-PA" b="1" dirty="0" smtClean="0">
                  <a:solidFill>
                    <a:schemeClr val="tx1">
                      <a:lumMod val="50000"/>
                    </a:schemeClr>
                  </a:solidFill>
                </a:rPr>
                <a:t>Imaginación</a:t>
              </a:r>
              <a:endParaRPr lang="es-PA" b="1" dirty="0">
                <a:solidFill>
                  <a:schemeClr val="tx1">
                    <a:lumMod val="50000"/>
                  </a:schemeClr>
                </a:solidFill>
              </a:endParaRPr>
            </a:p>
          </p:txBody>
        </p:sp>
        <p:sp>
          <p:nvSpPr>
            <p:cNvPr id="15" name="14 CuadroTexto"/>
            <p:cNvSpPr txBox="1"/>
            <p:nvPr/>
          </p:nvSpPr>
          <p:spPr>
            <a:xfrm>
              <a:off x="4355976" y="5877272"/>
              <a:ext cx="2232248" cy="369332"/>
            </a:xfrm>
            <a:prstGeom prst="rect">
              <a:avLst/>
            </a:prstGeom>
            <a:noFill/>
          </p:spPr>
          <p:txBody>
            <a:bodyPr wrap="square" rtlCol="0">
              <a:spAutoFit/>
            </a:bodyPr>
            <a:lstStyle/>
            <a:p>
              <a:pPr algn="ctr"/>
              <a:r>
                <a:rPr lang="es-PA" b="1" dirty="0" smtClean="0">
                  <a:solidFill>
                    <a:schemeClr val="tx1">
                      <a:lumMod val="50000"/>
                    </a:schemeClr>
                  </a:solidFill>
                </a:rPr>
                <a:t>Conciencia moral</a:t>
              </a:r>
              <a:endParaRPr lang="es-PA" b="1" dirty="0">
                <a:solidFill>
                  <a:schemeClr val="tx1">
                    <a:lumMod val="50000"/>
                  </a:schemeClr>
                </a:solidFill>
              </a:endParaRPr>
            </a:p>
          </p:txBody>
        </p:sp>
        <p:sp>
          <p:nvSpPr>
            <p:cNvPr id="16" name="15 CuadroTexto"/>
            <p:cNvSpPr txBox="1"/>
            <p:nvPr/>
          </p:nvSpPr>
          <p:spPr>
            <a:xfrm>
              <a:off x="6444208" y="5157192"/>
              <a:ext cx="2232248" cy="646331"/>
            </a:xfrm>
            <a:prstGeom prst="rect">
              <a:avLst/>
            </a:prstGeom>
            <a:noFill/>
          </p:spPr>
          <p:txBody>
            <a:bodyPr wrap="square" rtlCol="0">
              <a:spAutoFit/>
            </a:bodyPr>
            <a:lstStyle/>
            <a:p>
              <a:pPr algn="ctr"/>
              <a:r>
                <a:rPr lang="es-PA" b="1" dirty="0" smtClean="0">
                  <a:solidFill>
                    <a:schemeClr val="tx1">
                      <a:lumMod val="50000"/>
                    </a:schemeClr>
                  </a:solidFill>
                </a:rPr>
                <a:t>Voluntad independiente</a:t>
              </a:r>
              <a:endParaRPr lang="es-PA" b="1" dirty="0">
                <a:solidFill>
                  <a:schemeClr val="tx1">
                    <a:lumMod val="50000"/>
                  </a:schemeClr>
                </a:solidFill>
              </a:endParaRPr>
            </a:p>
          </p:txBody>
        </p:sp>
        <p:cxnSp>
          <p:nvCxnSpPr>
            <p:cNvPr id="18" name="17 Conector recto"/>
            <p:cNvCxnSpPr>
              <a:endCxn id="13" idx="0"/>
            </p:cNvCxnSpPr>
            <p:nvPr/>
          </p:nvCxnSpPr>
          <p:spPr bwMode="auto">
            <a:xfrm rot="10800000" flipV="1">
              <a:off x="1799692" y="4581128"/>
              <a:ext cx="2124236" cy="432048"/>
            </a:xfrm>
            <a:prstGeom prst="line">
              <a:avLst/>
            </a:prstGeom>
            <a:gradFill rotWithShape="1">
              <a:gsLst>
                <a:gs pos="0">
                  <a:schemeClr val="bg2">
                    <a:gamma/>
                    <a:tint val="26667"/>
                    <a:invGamma/>
                  </a:schemeClr>
                </a:gs>
                <a:gs pos="100000">
                  <a:schemeClr val="bg2">
                    <a:alpha val="14999"/>
                  </a:schemeClr>
                </a:gs>
              </a:gsLst>
              <a:lin ang="5400000" scaled="1"/>
            </a:gradFill>
            <a:ln w="22225" cap="flat" cmpd="sng" algn="ctr">
              <a:solidFill>
                <a:schemeClr val="tx1">
                  <a:lumMod val="50000"/>
                </a:schemeClr>
              </a:solidFill>
              <a:prstDash val="solid"/>
              <a:round/>
              <a:headEnd type="none" w="med" len="med"/>
              <a:tailEnd type="none" w="med" len="med"/>
            </a:ln>
            <a:effectLst/>
          </p:spPr>
        </p:cxnSp>
        <p:cxnSp>
          <p:nvCxnSpPr>
            <p:cNvPr id="20" name="19 Conector recto"/>
            <p:cNvCxnSpPr>
              <a:endCxn id="14" idx="0"/>
            </p:cNvCxnSpPr>
            <p:nvPr/>
          </p:nvCxnSpPr>
          <p:spPr bwMode="auto">
            <a:xfrm rot="10800000" flipV="1">
              <a:off x="3275856" y="4941168"/>
              <a:ext cx="1152128" cy="864096"/>
            </a:xfrm>
            <a:prstGeom prst="line">
              <a:avLst/>
            </a:prstGeom>
            <a:gradFill rotWithShape="1">
              <a:gsLst>
                <a:gs pos="0">
                  <a:schemeClr val="bg2">
                    <a:gamma/>
                    <a:tint val="26667"/>
                    <a:invGamma/>
                  </a:schemeClr>
                </a:gs>
                <a:gs pos="100000">
                  <a:schemeClr val="bg2">
                    <a:alpha val="14999"/>
                  </a:schemeClr>
                </a:gs>
              </a:gsLst>
              <a:lin ang="5400000" scaled="1"/>
            </a:gradFill>
            <a:ln w="22225" cap="flat" cmpd="sng" algn="ctr">
              <a:solidFill>
                <a:schemeClr val="tx1">
                  <a:lumMod val="50000"/>
                </a:schemeClr>
              </a:solidFill>
              <a:prstDash val="solid"/>
              <a:round/>
              <a:headEnd type="none" w="med" len="med"/>
              <a:tailEnd type="none" w="med" len="med"/>
            </a:ln>
            <a:effectLst/>
          </p:spPr>
        </p:cxnSp>
        <p:cxnSp>
          <p:nvCxnSpPr>
            <p:cNvPr id="23" name="22 Conector recto"/>
            <p:cNvCxnSpPr>
              <a:endCxn id="15" idx="0"/>
            </p:cNvCxnSpPr>
            <p:nvPr/>
          </p:nvCxnSpPr>
          <p:spPr bwMode="auto">
            <a:xfrm rot="16200000" flipH="1">
              <a:off x="4698014" y="5103186"/>
              <a:ext cx="936104" cy="612068"/>
            </a:xfrm>
            <a:prstGeom prst="line">
              <a:avLst/>
            </a:prstGeom>
            <a:gradFill rotWithShape="1">
              <a:gsLst>
                <a:gs pos="0">
                  <a:schemeClr val="bg2">
                    <a:gamma/>
                    <a:tint val="26667"/>
                    <a:invGamma/>
                  </a:schemeClr>
                </a:gs>
                <a:gs pos="100000">
                  <a:schemeClr val="bg2">
                    <a:alpha val="14999"/>
                  </a:schemeClr>
                </a:gs>
              </a:gsLst>
              <a:lin ang="5400000" scaled="1"/>
            </a:gradFill>
            <a:ln w="22225" cap="flat" cmpd="sng" algn="ctr">
              <a:solidFill>
                <a:schemeClr val="tx1">
                  <a:lumMod val="50000"/>
                </a:schemeClr>
              </a:solidFill>
              <a:prstDash val="solid"/>
              <a:round/>
              <a:headEnd type="none" w="med" len="med"/>
              <a:tailEnd type="none" w="med" len="med"/>
            </a:ln>
            <a:effectLst/>
          </p:spPr>
        </p:cxnSp>
        <p:cxnSp>
          <p:nvCxnSpPr>
            <p:cNvPr id="25" name="24 Conector recto"/>
            <p:cNvCxnSpPr>
              <a:endCxn id="16" idx="0"/>
            </p:cNvCxnSpPr>
            <p:nvPr/>
          </p:nvCxnSpPr>
          <p:spPr bwMode="auto">
            <a:xfrm>
              <a:off x="5292080" y="4653136"/>
              <a:ext cx="2268252" cy="504056"/>
            </a:xfrm>
            <a:prstGeom prst="line">
              <a:avLst/>
            </a:prstGeom>
            <a:gradFill rotWithShape="1">
              <a:gsLst>
                <a:gs pos="0">
                  <a:schemeClr val="bg2">
                    <a:gamma/>
                    <a:tint val="26667"/>
                    <a:invGamma/>
                  </a:schemeClr>
                </a:gs>
                <a:gs pos="100000">
                  <a:schemeClr val="bg2">
                    <a:alpha val="14999"/>
                  </a:schemeClr>
                </a:gs>
              </a:gsLst>
              <a:lin ang="5400000" scaled="1"/>
            </a:gradFill>
            <a:ln w="22225" cap="flat" cmpd="sng" algn="ctr">
              <a:solidFill>
                <a:schemeClr val="tx1">
                  <a:lumMod val="50000"/>
                </a:schemeClr>
              </a:solidFill>
              <a:prstDash val="solid"/>
              <a:round/>
              <a:headEnd type="none" w="med" len="med"/>
              <a:tailEnd type="none" w="med" len="med"/>
            </a:ln>
            <a:effectLst/>
          </p:spPr>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Scale>
                                      <p:cBhvr>
                                        <p:cTn id="21"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5"/>
                                        </p:tgtEl>
                                        <p:attrNameLst>
                                          <p:attrName>ppt_x</p:attrName>
                                          <p:attrName>ppt_y</p:attrName>
                                        </p:attrNameLst>
                                      </p:cBhvr>
                                    </p:animMotion>
                                    <p:animEffect transition="in" filter="fade">
                                      <p:cBhvr>
                                        <p:cTn id="2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72816"/>
            <a:ext cx="8424936" cy="720080"/>
          </a:xfrm>
        </p:spPr>
        <p:txBody>
          <a:bodyPr/>
          <a:lstStyle/>
          <a:p>
            <a:r>
              <a:rPr lang="es-PA" sz="2000" dirty="0" smtClean="0">
                <a:solidFill>
                  <a:schemeClr val="tx1">
                    <a:lumMod val="50000"/>
                  </a:schemeClr>
                </a:solidFill>
              </a:rPr>
              <a:t>Este lenguaje deriva de un paradigma básico determinista. </a:t>
            </a:r>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PRIMER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Ser Proactivo</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grpSp>
        <p:nvGrpSpPr>
          <p:cNvPr id="12" name="11 Grupo"/>
          <p:cNvGrpSpPr/>
          <p:nvPr/>
        </p:nvGrpSpPr>
        <p:grpSpPr>
          <a:xfrm>
            <a:off x="395536" y="2492896"/>
            <a:ext cx="3744416" cy="4032448"/>
            <a:chOff x="395536" y="2996952"/>
            <a:chExt cx="3744416" cy="3528392"/>
          </a:xfrm>
        </p:grpSpPr>
        <p:pic>
          <p:nvPicPr>
            <p:cNvPr id="5" name="Picture 4" descr="choose"/>
            <p:cNvPicPr>
              <a:picLocks noChangeAspect="1" noChangeArrowheads="1"/>
            </p:cNvPicPr>
            <p:nvPr/>
          </p:nvPicPr>
          <p:blipFill>
            <a:blip r:embed="rId2" cstate="print"/>
            <a:srcRect l="7347" t="6365" r="57023" b="6639"/>
            <a:stretch>
              <a:fillRect/>
            </a:stretch>
          </p:blipFill>
          <p:spPr bwMode="auto">
            <a:xfrm>
              <a:off x="395536" y="3573016"/>
              <a:ext cx="3744416" cy="2952328"/>
            </a:xfrm>
            <a:prstGeom prst="rect">
              <a:avLst/>
            </a:prstGeom>
            <a:noFill/>
          </p:spPr>
        </p:pic>
        <p:sp>
          <p:nvSpPr>
            <p:cNvPr id="6" name="5 Rectángulo"/>
            <p:cNvSpPr/>
            <p:nvPr/>
          </p:nvSpPr>
          <p:spPr>
            <a:xfrm>
              <a:off x="755576" y="2996952"/>
              <a:ext cx="3023585" cy="523220"/>
            </a:xfrm>
            <a:prstGeom prst="rect">
              <a:avLst/>
            </a:prstGeom>
            <a:noFill/>
          </p:spPr>
          <p:txBody>
            <a:bodyPr wrap="none" lIns="91440" tIns="45720" rIns="91440" bIns="45720">
              <a:spAutoFit/>
            </a:bodyPr>
            <a:lstStyle/>
            <a:p>
              <a:pPr algn="ct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Persona Reactiva</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8 CuadroTexto"/>
            <p:cNvSpPr txBox="1"/>
            <p:nvPr/>
          </p:nvSpPr>
          <p:spPr>
            <a:xfrm>
              <a:off x="827584" y="4005064"/>
              <a:ext cx="2160240" cy="2308324"/>
            </a:xfrm>
            <a:prstGeom prst="rect">
              <a:avLst/>
            </a:prstGeom>
            <a:solidFill>
              <a:schemeClr val="bg2">
                <a:lumMod val="10000"/>
                <a:lumOff val="90000"/>
                <a:alpha val="46000"/>
              </a:schemeClr>
            </a:solidFill>
          </p:spPr>
          <p:txBody>
            <a:bodyPr wrap="square" rtlCol="0">
              <a:spAutoFit/>
            </a:bodyPr>
            <a:lstStyle/>
            <a:p>
              <a:pPr marL="177800" indent="-177800">
                <a:buFont typeface="Arial" pitchFamily="34" charset="0"/>
                <a:buChar char="•"/>
              </a:pPr>
              <a:r>
                <a:rPr lang="es-PA" b="1" dirty="0" smtClean="0">
                  <a:solidFill>
                    <a:schemeClr val="tx1">
                      <a:lumMod val="50000"/>
                    </a:schemeClr>
                  </a:solidFill>
                </a:rPr>
                <a:t>No puedo hacer nada</a:t>
              </a:r>
            </a:p>
            <a:p>
              <a:pPr marL="177800" indent="-177800">
                <a:buFont typeface="Arial" pitchFamily="34" charset="0"/>
                <a:buChar char="•"/>
              </a:pPr>
              <a:r>
                <a:rPr lang="es-PA" b="1" dirty="0" smtClean="0">
                  <a:solidFill>
                    <a:schemeClr val="tx1">
                      <a:lumMod val="50000"/>
                    </a:schemeClr>
                  </a:solidFill>
                </a:rPr>
                <a:t>Yo soy así</a:t>
              </a:r>
            </a:p>
            <a:p>
              <a:pPr marL="177800" indent="-177800">
                <a:buFont typeface="Arial" pitchFamily="34" charset="0"/>
                <a:buChar char="•"/>
              </a:pPr>
              <a:r>
                <a:rPr lang="es-PA" b="1" dirty="0" smtClean="0">
                  <a:solidFill>
                    <a:schemeClr val="tx1">
                      <a:lumMod val="50000"/>
                    </a:schemeClr>
                  </a:solidFill>
                </a:rPr>
                <a:t>Me vuelve loco</a:t>
              </a:r>
            </a:p>
            <a:p>
              <a:pPr marL="177800" indent="-177800">
                <a:buFont typeface="Arial" pitchFamily="34" charset="0"/>
                <a:buChar char="•"/>
              </a:pPr>
              <a:r>
                <a:rPr lang="es-PA" b="1" dirty="0" smtClean="0">
                  <a:solidFill>
                    <a:schemeClr val="tx1">
                      <a:lumMod val="50000"/>
                    </a:schemeClr>
                  </a:solidFill>
                </a:rPr>
                <a:t>No lo permitirán</a:t>
              </a:r>
            </a:p>
            <a:p>
              <a:pPr marL="177800" indent="-177800">
                <a:buFont typeface="Arial" pitchFamily="34" charset="0"/>
                <a:buChar char="•"/>
              </a:pPr>
              <a:r>
                <a:rPr lang="es-PA" b="1" dirty="0" smtClean="0">
                  <a:solidFill>
                    <a:schemeClr val="tx1">
                      <a:lumMod val="50000"/>
                    </a:schemeClr>
                  </a:solidFill>
                </a:rPr>
                <a:t>No puedo</a:t>
              </a:r>
            </a:p>
            <a:p>
              <a:pPr marL="177800" indent="-177800">
                <a:buFont typeface="Arial" pitchFamily="34" charset="0"/>
                <a:buChar char="•"/>
              </a:pPr>
              <a:r>
                <a:rPr lang="es-PA" b="1" dirty="0" smtClean="0">
                  <a:solidFill>
                    <a:schemeClr val="tx1">
                      <a:lumMod val="50000"/>
                    </a:schemeClr>
                  </a:solidFill>
                </a:rPr>
                <a:t>Debo</a:t>
              </a:r>
            </a:p>
            <a:p>
              <a:pPr marL="177800" indent="-177800">
                <a:buFont typeface="Arial" pitchFamily="34" charset="0"/>
                <a:buChar char="•"/>
              </a:pPr>
              <a:r>
                <a:rPr lang="es-PA" b="1" dirty="0" smtClean="0">
                  <a:solidFill>
                    <a:schemeClr val="tx1">
                      <a:lumMod val="50000"/>
                    </a:schemeClr>
                  </a:solidFill>
                </a:rPr>
                <a:t>Si…</a:t>
              </a:r>
              <a:endParaRPr lang="es-PA" b="1" dirty="0">
                <a:solidFill>
                  <a:schemeClr val="tx1">
                    <a:lumMod val="50000"/>
                  </a:schemeClr>
                </a:solidFill>
              </a:endParaRPr>
            </a:p>
          </p:txBody>
        </p:sp>
      </p:grpSp>
      <p:grpSp>
        <p:nvGrpSpPr>
          <p:cNvPr id="13" name="12 Grupo"/>
          <p:cNvGrpSpPr/>
          <p:nvPr/>
        </p:nvGrpSpPr>
        <p:grpSpPr>
          <a:xfrm>
            <a:off x="4716016" y="2492896"/>
            <a:ext cx="4032448" cy="4032448"/>
            <a:chOff x="4716016" y="2987951"/>
            <a:chExt cx="4032448" cy="3528392"/>
          </a:xfrm>
        </p:grpSpPr>
        <p:pic>
          <p:nvPicPr>
            <p:cNvPr id="11" name="Picture 4" descr="choose"/>
            <p:cNvPicPr>
              <a:picLocks noChangeAspect="1" noChangeArrowheads="1"/>
            </p:cNvPicPr>
            <p:nvPr/>
          </p:nvPicPr>
          <p:blipFill>
            <a:blip r:embed="rId2" cstate="print"/>
            <a:srcRect l="55785" t="6365" r="10199" b="6639"/>
            <a:stretch>
              <a:fillRect/>
            </a:stretch>
          </p:blipFill>
          <p:spPr bwMode="auto">
            <a:xfrm>
              <a:off x="4716016" y="3564015"/>
              <a:ext cx="4032448" cy="2952328"/>
            </a:xfrm>
            <a:prstGeom prst="rect">
              <a:avLst/>
            </a:prstGeom>
            <a:noFill/>
          </p:spPr>
        </p:pic>
        <p:sp>
          <p:nvSpPr>
            <p:cNvPr id="7" name="6 Rectángulo"/>
            <p:cNvSpPr/>
            <p:nvPr/>
          </p:nvSpPr>
          <p:spPr>
            <a:xfrm>
              <a:off x="5220072" y="2987951"/>
              <a:ext cx="3124573" cy="523220"/>
            </a:xfrm>
            <a:prstGeom prst="rect">
              <a:avLst/>
            </a:prstGeom>
            <a:noFill/>
          </p:spPr>
          <p:txBody>
            <a:bodyPr wrap="none" lIns="91440" tIns="45720" rIns="91440" bIns="45720">
              <a:spAutoFit/>
            </a:bodyPr>
            <a:lstStyle/>
            <a:p>
              <a:pPr algn="ct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Persona Proactiva</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9 CuadroTexto"/>
            <p:cNvSpPr txBox="1"/>
            <p:nvPr/>
          </p:nvSpPr>
          <p:spPr>
            <a:xfrm>
              <a:off x="5940152" y="3861048"/>
              <a:ext cx="2520280" cy="2585323"/>
            </a:xfrm>
            <a:prstGeom prst="rect">
              <a:avLst/>
            </a:prstGeom>
            <a:solidFill>
              <a:schemeClr val="bg2">
                <a:lumMod val="10000"/>
                <a:lumOff val="90000"/>
                <a:alpha val="46000"/>
              </a:schemeClr>
            </a:solidFill>
          </p:spPr>
          <p:txBody>
            <a:bodyPr wrap="square" rtlCol="0">
              <a:spAutoFit/>
            </a:bodyPr>
            <a:lstStyle/>
            <a:p>
              <a:pPr marL="177800" indent="-177800">
                <a:buFont typeface="Arial" pitchFamily="34" charset="0"/>
                <a:buChar char="•"/>
              </a:pPr>
              <a:r>
                <a:rPr lang="es-PA" b="1" dirty="0" smtClean="0">
                  <a:solidFill>
                    <a:schemeClr val="tx1">
                      <a:lumMod val="50000"/>
                    </a:schemeClr>
                  </a:solidFill>
                </a:rPr>
                <a:t>Puedo optar un enfoque distinto</a:t>
              </a:r>
            </a:p>
            <a:p>
              <a:pPr marL="177800" indent="-177800">
                <a:buFont typeface="Arial" pitchFamily="34" charset="0"/>
                <a:buChar char="•"/>
              </a:pPr>
              <a:r>
                <a:rPr lang="es-PA" b="1" dirty="0" smtClean="0">
                  <a:solidFill>
                    <a:schemeClr val="tx1">
                      <a:lumMod val="50000"/>
                    </a:schemeClr>
                  </a:solidFill>
                </a:rPr>
                <a:t>Control mis sentimientos</a:t>
              </a:r>
            </a:p>
            <a:p>
              <a:pPr marL="177800" indent="-177800">
                <a:buFont typeface="Arial" pitchFamily="34" charset="0"/>
                <a:buChar char="•"/>
              </a:pPr>
              <a:r>
                <a:rPr lang="es-PA" b="1" dirty="0" smtClean="0">
                  <a:solidFill>
                    <a:schemeClr val="tx1">
                      <a:lumMod val="50000"/>
                    </a:schemeClr>
                  </a:solidFill>
                </a:rPr>
                <a:t>Elegiré una respuesta adecuada</a:t>
              </a:r>
            </a:p>
            <a:p>
              <a:pPr marL="177800" indent="-177800">
                <a:buFont typeface="Arial" pitchFamily="34" charset="0"/>
                <a:buChar char="•"/>
              </a:pPr>
              <a:r>
                <a:rPr lang="es-PA" b="1" dirty="0" smtClean="0">
                  <a:solidFill>
                    <a:schemeClr val="tx1">
                      <a:lumMod val="50000"/>
                    </a:schemeClr>
                  </a:solidFill>
                </a:rPr>
                <a:t>Elijo</a:t>
              </a:r>
            </a:p>
            <a:p>
              <a:pPr marL="177800" indent="-177800">
                <a:buFont typeface="Arial" pitchFamily="34" charset="0"/>
                <a:buChar char="•"/>
              </a:pPr>
              <a:r>
                <a:rPr lang="es-PA" b="1" dirty="0" smtClean="0">
                  <a:solidFill>
                    <a:schemeClr val="tx1">
                      <a:lumMod val="50000"/>
                    </a:schemeClr>
                  </a:solidFill>
                </a:rPr>
                <a:t>Prefiero</a:t>
              </a:r>
            </a:p>
            <a:p>
              <a:pPr marL="177800" indent="-177800">
                <a:buFont typeface="Arial" pitchFamily="34" charset="0"/>
                <a:buChar char="•"/>
              </a:pPr>
              <a:r>
                <a:rPr lang="es-PA" b="1" dirty="0" smtClean="0">
                  <a:solidFill>
                    <a:schemeClr val="tx1">
                      <a:lumMod val="50000"/>
                    </a:schemeClr>
                  </a:solidFill>
                </a:rPr>
                <a:t>Pase lo que Pase</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Scale>
                                      <p:cBhvr>
                                        <p:cTn id="2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2"/>
                                        </p:tgtEl>
                                        <p:attrNameLst>
                                          <p:attrName>ppt_x</p:attrName>
                                          <p:attrName>ppt_y</p:attrName>
                                        </p:attrNameLst>
                                      </p:cBhvr>
                                    </p:animMotion>
                                    <p:animEffect transition="in" filter="fade">
                                      <p:cBhvr>
                                        <p:cTn id="23" dur="1000"/>
                                        <p:tgtEl>
                                          <p:spTgt spid="12"/>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Scale>
                                      <p:cBhvr>
                                        <p:cTn id="2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3"/>
                                        </p:tgtEl>
                                        <p:attrNameLst>
                                          <p:attrName>ppt_x</p:attrName>
                                          <p:attrName>ppt_y</p:attrName>
                                        </p:attrNameLst>
                                      </p:cBhvr>
                                    </p:animMotion>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700808"/>
            <a:ext cx="4104456" cy="4608512"/>
          </a:xfrm>
        </p:spPr>
        <p:txBody>
          <a:bodyPr/>
          <a:lstStyle/>
          <a:p>
            <a:pPr algn="just"/>
            <a:r>
              <a:rPr lang="es-PA" sz="2000" dirty="0" smtClean="0">
                <a:solidFill>
                  <a:schemeClr val="tx1">
                    <a:lumMod val="50000"/>
                  </a:schemeClr>
                </a:solidFill>
              </a:rPr>
              <a:t>El enfoque proactivo consiste en cambiar de adentro hacia afuera: ser distinto, y de esta manera provocar un cambio positivo en lo que está allí afuera.</a:t>
            </a:r>
          </a:p>
          <a:p>
            <a:pPr>
              <a:buNone/>
            </a:pPr>
            <a:endParaRPr lang="es-PA" sz="2000" dirty="0">
              <a:solidFill>
                <a:schemeClr val="tx1">
                  <a:lumMod val="50000"/>
                </a:schemeClr>
              </a:solidFill>
              <a:latin typeface="+mn-lt"/>
              <a:ea typeface="+mn-ea"/>
              <a:cs typeface="+mn-cs"/>
            </a:endParaRPr>
          </a:p>
          <a:p>
            <a:r>
              <a:rPr lang="es-PA" sz="2000" dirty="0">
                <a:solidFill>
                  <a:schemeClr val="tx1">
                    <a:lumMod val="50000"/>
                  </a:schemeClr>
                </a:solidFill>
                <a:latin typeface="+mn-lt"/>
                <a:ea typeface="+mn-ea"/>
                <a:cs typeface="+mn-cs"/>
              </a:rPr>
              <a:t>Ésta es la cualidad esencial que nos distingue de los demás miembros del reino animal. </a:t>
            </a:r>
          </a:p>
          <a:p>
            <a:pPr>
              <a:buNone/>
            </a:pPr>
            <a:endParaRPr lang="es-PA" sz="2000" dirty="0">
              <a:solidFill>
                <a:schemeClr val="tx1">
                  <a:lumMod val="50000"/>
                </a:schemeClr>
              </a:solidFill>
              <a:latin typeface="+mn-lt"/>
              <a:ea typeface="+mn-ea"/>
              <a:cs typeface="+mn-cs"/>
            </a:endParaRPr>
          </a:p>
          <a:p>
            <a:r>
              <a:rPr lang="es-PA" sz="2000" dirty="0">
                <a:solidFill>
                  <a:schemeClr val="tx1">
                    <a:lumMod val="50000"/>
                  </a:schemeClr>
                </a:solidFill>
                <a:latin typeface="+mn-lt"/>
                <a:ea typeface="+mn-ea"/>
                <a:cs typeface="+mn-cs"/>
              </a:rPr>
              <a:t>En esencia, es lo que nos hace humanos y nos permite afirmar que somos los arquitectos de nuestro propio destino.</a:t>
            </a:r>
          </a:p>
          <a:p>
            <a:pPr algn="just"/>
            <a:endParaRPr lang="es-PA" sz="2000" dirty="0"/>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PRIMER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Ser Proactivo</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sp>
        <p:nvSpPr>
          <p:cNvPr id="36" name="Rectangle 36"/>
          <p:cNvSpPr>
            <a:spLocks noChangeArrowheads="1"/>
          </p:cNvSpPr>
          <p:nvPr/>
        </p:nvSpPr>
        <p:spPr bwMode="auto">
          <a:xfrm>
            <a:off x="4716016" y="2420888"/>
            <a:ext cx="4104456" cy="215444"/>
          </a:xfrm>
          <a:prstGeom prst="rect">
            <a:avLst/>
          </a:prstGeom>
          <a:noFill/>
          <a:ln w="9525">
            <a:noFill/>
            <a:miter lim="800000"/>
            <a:headEnd/>
            <a:tailEnd/>
          </a:ln>
        </p:spPr>
        <p:txBody>
          <a:bodyPr wrap="square" lIns="0" tIns="0" rIns="0" bIns="0">
            <a:spAutoFit/>
          </a:bodyPr>
          <a:lstStyle/>
          <a:p>
            <a:r>
              <a:rPr lang="es-ES_tradnl" sz="1400" b="1" dirty="0">
                <a:solidFill>
                  <a:srgbClr val="000000"/>
                </a:solidFill>
                <a:latin typeface="Tahoma" pitchFamily="34" charset="0"/>
              </a:rPr>
              <a:t>CIRCULO DE PREOCUPACIÓN / INFLUENCIA</a:t>
            </a:r>
            <a:endParaRPr lang="es-ES_tradnl" dirty="0">
              <a:latin typeface="Tahoma" pitchFamily="34" charset="0"/>
            </a:endParaRPr>
          </a:p>
        </p:txBody>
      </p:sp>
      <p:grpSp>
        <p:nvGrpSpPr>
          <p:cNvPr id="43" name="42 Grupo"/>
          <p:cNvGrpSpPr/>
          <p:nvPr/>
        </p:nvGrpSpPr>
        <p:grpSpPr>
          <a:xfrm>
            <a:off x="6804248" y="2996952"/>
            <a:ext cx="2232248" cy="3168352"/>
            <a:chOff x="6618688" y="3004895"/>
            <a:chExt cx="2046284" cy="2872377"/>
          </a:xfrm>
        </p:grpSpPr>
        <p:sp>
          <p:nvSpPr>
            <p:cNvPr id="15" name="Oval 14"/>
            <p:cNvSpPr>
              <a:spLocks noChangeArrowheads="1"/>
            </p:cNvSpPr>
            <p:nvPr/>
          </p:nvSpPr>
          <p:spPr bwMode="auto">
            <a:xfrm>
              <a:off x="6618688" y="3004895"/>
              <a:ext cx="2004885" cy="2054092"/>
            </a:xfrm>
            <a:prstGeom prst="ellipse">
              <a:avLst/>
            </a:prstGeom>
            <a:solidFill>
              <a:srgbClr val="FCFEB9"/>
            </a:solidFill>
            <a:ln w="7938">
              <a:solidFill>
                <a:srgbClr val="000000"/>
              </a:solidFill>
              <a:round/>
              <a:headEnd/>
              <a:tailEnd/>
            </a:ln>
          </p:spPr>
          <p:txBody>
            <a:bodyPr/>
            <a:lstStyle/>
            <a:p>
              <a:endParaRPr lang="es-PA"/>
            </a:p>
          </p:txBody>
        </p:sp>
        <p:sp>
          <p:nvSpPr>
            <p:cNvPr id="16" name="Oval 15"/>
            <p:cNvSpPr>
              <a:spLocks noChangeArrowheads="1"/>
            </p:cNvSpPr>
            <p:nvPr/>
          </p:nvSpPr>
          <p:spPr bwMode="auto">
            <a:xfrm>
              <a:off x="6804982" y="3207562"/>
              <a:ext cx="1650038" cy="1668568"/>
            </a:xfrm>
            <a:prstGeom prst="ellipse">
              <a:avLst/>
            </a:prstGeom>
            <a:solidFill>
              <a:srgbClr val="618FFD"/>
            </a:solidFill>
            <a:ln w="7938">
              <a:solidFill>
                <a:srgbClr val="000000"/>
              </a:solidFill>
              <a:round/>
              <a:headEnd/>
              <a:tailEnd/>
            </a:ln>
          </p:spPr>
          <p:txBody>
            <a:bodyPr/>
            <a:lstStyle/>
            <a:p>
              <a:endParaRPr lang="es-PA"/>
            </a:p>
          </p:txBody>
        </p:sp>
        <p:sp>
          <p:nvSpPr>
            <p:cNvPr id="17" name="Rectangle 16"/>
            <p:cNvSpPr>
              <a:spLocks noChangeArrowheads="1"/>
            </p:cNvSpPr>
            <p:nvPr/>
          </p:nvSpPr>
          <p:spPr bwMode="auto">
            <a:xfrm>
              <a:off x="7312117" y="3046038"/>
              <a:ext cx="672731" cy="170666"/>
            </a:xfrm>
            <a:prstGeom prst="rect">
              <a:avLst/>
            </a:prstGeom>
            <a:noFill/>
            <a:ln w="9525">
              <a:noFill/>
              <a:miter lim="800000"/>
              <a:headEnd/>
              <a:tailEnd/>
            </a:ln>
          </p:spPr>
          <p:txBody>
            <a:bodyPr/>
            <a:lstStyle/>
            <a:p>
              <a:endParaRPr lang="es-PA"/>
            </a:p>
          </p:txBody>
        </p:sp>
        <p:sp>
          <p:nvSpPr>
            <p:cNvPr id="18" name="Rectangle 17"/>
            <p:cNvSpPr>
              <a:spLocks noChangeArrowheads="1"/>
            </p:cNvSpPr>
            <p:nvPr/>
          </p:nvSpPr>
          <p:spPr bwMode="auto">
            <a:xfrm>
              <a:off x="7357952" y="3079562"/>
              <a:ext cx="529313" cy="117333"/>
            </a:xfrm>
            <a:prstGeom prst="rect">
              <a:avLst/>
            </a:prstGeom>
            <a:noFill/>
            <a:ln w="9525">
              <a:noFill/>
              <a:miter lim="800000"/>
              <a:headEnd/>
              <a:tailEnd/>
            </a:ln>
          </p:spPr>
          <p:txBody>
            <a:bodyPr wrap="none" lIns="0" tIns="0" rIns="0" bIns="0">
              <a:spAutoFit/>
            </a:bodyPr>
            <a:lstStyle/>
            <a:p>
              <a:r>
                <a:rPr lang="es-ES_tradnl" sz="800">
                  <a:solidFill>
                    <a:srgbClr val="000000"/>
                  </a:solidFill>
                  <a:latin typeface="Tahoma" pitchFamily="34" charset="0"/>
                </a:rPr>
                <a:t>CIRCULO DE</a:t>
              </a:r>
              <a:endParaRPr lang="es-ES_tradnl">
                <a:latin typeface="Tahoma" pitchFamily="34" charset="0"/>
              </a:endParaRPr>
            </a:p>
          </p:txBody>
        </p:sp>
        <p:sp>
          <p:nvSpPr>
            <p:cNvPr id="19" name="Rectangle 18"/>
            <p:cNvSpPr>
              <a:spLocks noChangeArrowheads="1"/>
            </p:cNvSpPr>
            <p:nvPr/>
          </p:nvSpPr>
          <p:spPr bwMode="auto">
            <a:xfrm>
              <a:off x="7242627" y="4863940"/>
              <a:ext cx="856068" cy="170666"/>
            </a:xfrm>
            <a:prstGeom prst="rect">
              <a:avLst/>
            </a:prstGeom>
            <a:noFill/>
            <a:ln w="9525">
              <a:noFill/>
              <a:miter lim="800000"/>
              <a:headEnd/>
              <a:tailEnd/>
            </a:ln>
          </p:spPr>
          <p:txBody>
            <a:bodyPr/>
            <a:lstStyle/>
            <a:p>
              <a:endParaRPr lang="es-PA"/>
            </a:p>
          </p:txBody>
        </p:sp>
        <p:sp>
          <p:nvSpPr>
            <p:cNvPr id="20" name="Rectangle 19"/>
            <p:cNvSpPr>
              <a:spLocks noChangeArrowheads="1"/>
            </p:cNvSpPr>
            <p:nvPr/>
          </p:nvSpPr>
          <p:spPr bwMode="auto">
            <a:xfrm>
              <a:off x="7288461" y="4897464"/>
              <a:ext cx="678645" cy="117334"/>
            </a:xfrm>
            <a:prstGeom prst="rect">
              <a:avLst/>
            </a:prstGeom>
            <a:noFill/>
            <a:ln w="9525">
              <a:noFill/>
              <a:miter lim="800000"/>
              <a:headEnd/>
              <a:tailEnd/>
            </a:ln>
          </p:spPr>
          <p:txBody>
            <a:bodyPr wrap="none" lIns="0" tIns="0" rIns="0" bIns="0">
              <a:spAutoFit/>
            </a:bodyPr>
            <a:lstStyle/>
            <a:p>
              <a:r>
                <a:rPr lang="es-ES_tradnl" sz="800">
                  <a:solidFill>
                    <a:srgbClr val="000000"/>
                  </a:solidFill>
                  <a:latin typeface="Tahoma" pitchFamily="34" charset="0"/>
                </a:rPr>
                <a:t>PREOCUPACIÓN</a:t>
              </a:r>
              <a:endParaRPr lang="es-ES_tradnl">
                <a:latin typeface="Tahoma" pitchFamily="34" charset="0"/>
              </a:endParaRPr>
            </a:p>
          </p:txBody>
        </p:sp>
        <p:sp>
          <p:nvSpPr>
            <p:cNvPr id="21" name="Rectangle 20"/>
            <p:cNvSpPr>
              <a:spLocks noChangeArrowheads="1"/>
            </p:cNvSpPr>
            <p:nvPr/>
          </p:nvSpPr>
          <p:spPr bwMode="auto">
            <a:xfrm>
              <a:off x="7229320" y="3850609"/>
              <a:ext cx="816148" cy="411428"/>
            </a:xfrm>
            <a:prstGeom prst="rect">
              <a:avLst/>
            </a:prstGeom>
            <a:solidFill>
              <a:srgbClr val="FFFFFF"/>
            </a:solidFill>
            <a:ln w="9525">
              <a:noFill/>
              <a:miter lim="800000"/>
              <a:headEnd/>
              <a:tailEnd/>
            </a:ln>
          </p:spPr>
          <p:txBody>
            <a:bodyPr/>
            <a:lstStyle/>
            <a:p>
              <a:endParaRPr lang="es-PA"/>
            </a:p>
          </p:txBody>
        </p:sp>
        <p:sp>
          <p:nvSpPr>
            <p:cNvPr id="22" name="Rectangle 21"/>
            <p:cNvSpPr>
              <a:spLocks noChangeArrowheads="1"/>
            </p:cNvSpPr>
            <p:nvPr/>
          </p:nvSpPr>
          <p:spPr bwMode="auto">
            <a:xfrm>
              <a:off x="7425965" y="3884132"/>
              <a:ext cx="382939" cy="117333"/>
            </a:xfrm>
            <a:prstGeom prst="rect">
              <a:avLst/>
            </a:prstGeom>
            <a:noFill/>
            <a:ln w="9525">
              <a:noFill/>
              <a:miter lim="800000"/>
              <a:headEnd/>
              <a:tailEnd/>
            </a:ln>
          </p:spPr>
          <p:txBody>
            <a:bodyPr wrap="none" lIns="0" tIns="0" rIns="0" bIns="0">
              <a:spAutoFit/>
            </a:bodyPr>
            <a:lstStyle/>
            <a:p>
              <a:r>
                <a:rPr lang="es-ES_tradnl" sz="800" dirty="0">
                  <a:solidFill>
                    <a:srgbClr val="000000"/>
                  </a:solidFill>
                  <a:latin typeface="Tahoma" pitchFamily="34" charset="0"/>
                </a:rPr>
                <a:t>CIRCULO</a:t>
              </a:r>
              <a:endParaRPr lang="es-ES_tradnl" dirty="0">
                <a:latin typeface="Tahoma" pitchFamily="34" charset="0"/>
              </a:endParaRPr>
            </a:p>
          </p:txBody>
        </p:sp>
        <p:sp>
          <p:nvSpPr>
            <p:cNvPr id="23" name="Rectangle 22"/>
            <p:cNvSpPr>
              <a:spLocks noChangeArrowheads="1"/>
            </p:cNvSpPr>
            <p:nvPr/>
          </p:nvSpPr>
          <p:spPr bwMode="auto">
            <a:xfrm>
              <a:off x="7572339" y="4006037"/>
              <a:ext cx="146375" cy="117333"/>
            </a:xfrm>
            <a:prstGeom prst="rect">
              <a:avLst/>
            </a:prstGeom>
            <a:noFill/>
            <a:ln w="9525">
              <a:noFill/>
              <a:miter lim="800000"/>
              <a:headEnd/>
              <a:tailEnd/>
            </a:ln>
          </p:spPr>
          <p:txBody>
            <a:bodyPr wrap="none" lIns="0" tIns="0" rIns="0" bIns="0">
              <a:spAutoFit/>
            </a:bodyPr>
            <a:lstStyle/>
            <a:p>
              <a:r>
                <a:rPr lang="es-ES_tradnl" sz="800">
                  <a:solidFill>
                    <a:srgbClr val="000000"/>
                  </a:solidFill>
                  <a:latin typeface="Tahoma" pitchFamily="34" charset="0"/>
                </a:rPr>
                <a:t>DE </a:t>
              </a:r>
              <a:endParaRPr lang="es-ES_tradnl">
                <a:latin typeface="Tahoma" pitchFamily="34" charset="0"/>
              </a:endParaRPr>
            </a:p>
          </p:txBody>
        </p:sp>
        <p:sp>
          <p:nvSpPr>
            <p:cNvPr id="24" name="Rectangle 23"/>
            <p:cNvSpPr>
              <a:spLocks noChangeArrowheads="1"/>
            </p:cNvSpPr>
            <p:nvPr/>
          </p:nvSpPr>
          <p:spPr bwMode="auto">
            <a:xfrm>
              <a:off x="7356473" y="4126417"/>
              <a:ext cx="521921" cy="117334"/>
            </a:xfrm>
            <a:prstGeom prst="rect">
              <a:avLst/>
            </a:prstGeom>
            <a:noFill/>
            <a:ln w="9525">
              <a:noFill/>
              <a:miter lim="800000"/>
              <a:headEnd/>
              <a:tailEnd/>
            </a:ln>
          </p:spPr>
          <p:txBody>
            <a:bodyPr wrap="none" lIns="0" tIns="0" rIns="0" bIns="0">
              <a:spAutoFit/>
            </a:bodyPr>
            <a:lstStyle/>
            <a:p>
              <a:r>
                <a:rPr lang="es-ES_tradnl" sz="800" dirty="0">
                  <a:solidFill>
                    <a:srgbClr val="000000"/>
                  </a:solidFill>
                  <a:latin typeface="Tahoma" pitchFamily="34" charset="0"/>
                </a:rPr>
                <a:t>INFLUENCIA</a:t>
              </a:r>
              <a:endParaRPr lang="es-ES_tradnl" dirty="0">
                <a:latin typeface="Tahoma" pitchFamily="34" charset="0"/>
              </a:endParaRPr>
            </a:p>
          </p:txBody>
        </p:sp>
        <p:sp>
          <p:nvSpPr>
            <p:cNvPr id="28" name="Freeform 27"/>
            <p:cNvSpPr>
              <a:spLocks/>
            </p:cNvSpPr>
            <p:nvPr/>
          </p:nvSpPr>
          <p:spPr bwMode="auto">
            <a:xfrm>
              <a:off x="8107566" y="3984704"/>
              <a:ext cx="286835" cy="155428"/>
            </a:xfrm>
            <a:custGeom>
              <a:avLst/>
              <a:gdLst/>
              <a:ahLst/>
              <a:cxnLst>
                <a:cxn ang="0">
                  <a:pos x="194" y="0"/>
                </a:cxn>
                <a:cxn ang="0">
                  <a:pos x="194" y="51"/>
                </a:cxn>
                <a:cxn ang="0">
                  <a:pos x="0" y="51"/>
                </a:cxn>
                <a:cxn ang="0">
                  <a:pos x="0" y="153"/>
                </a:cxn>
                <a:cxn ang="0">
                  <a:pos x="194" y="153"/>
                </a:cxn>
                <a:cxn ang="0">
                  <a:pos x="194" y="205"/>
                </a:cxn>
                <a:cxn ang="0">
                  <a:pos x="388" y="102"/>
                </a:cxn>
                <a:cxn ang="0">
                  <a:pos x="194" y="0"/>
                </a:cxn>
              </a:cxnLst>
              <a:rect l="0" t="0" r="r" b="b"/>
              <a:pathLst>
                <a:path w="388" h="205">
                  <a:moveTo>
                    <a:pt x="194" y="0"/>
                  </a:moveTo>
                  <a:lnTo>
                    <a:pt x="194" y="51"/>
                  </a:lnTo>
                  <a:lnTo>
                    <a:pt x="0" y="51"/>
                  </a:lnTo>
                  <a:lnTo>
                    <a:pt x="0" y="153"/>
                  </a:lnTo>
                  <a:lnTo>
                    <a:pt x="194" y="153"/>
                  </a:lnTo>
                  <a:lnTo>
                    <a:pt x="194" y="205"/>
                  </a:lnTo>
                  <a:lnTo>
                    <a:pt x="388" y="102"/>
                  </a:lnTo>
                  <a:lnTo>
                    <a:pt x="194" y="0"/>
                  </a:lnTo>
                  <a:close/>
                </a:path>
              </a:pathLst>
            </a:custGeom>
            <a:solidFill>
              <a:srgbClr val="FAFD00"/>
            </a:solidFill>
            <a:ln w="7938">
              <a:solidFill>
                <a:srgbClr val="000000"/>
              </a:solidFill>
              <a:prstDash val="solid"/>
              <a:round/>
              <a:headEnd/>
              <a:tailEnd/>
            </a:ln>
          </p:spPr>
          <p:txBody>
            <a:bodyPr/>
            <a:lstStyle/>
            <a:p>
              <a:endParaRPr lang="es-PA"/>
            </a:p>
          </p:txBody>
        </p:sp>
        <p:sp>
          <p:nvSpPr>
            <p:cNvPr id="29" name="Freeform 28"/>
            <p:cNvSpPr>
              <a:spLocks/>
            </p:cNvSpPr>
            <p:nvPr/>
          </p:nvSpPr>
          <p:spPr bwMode="auto">
            <a:xfrm>
              <a:off x="7566424" y="4414417"/>
              <a:ext cx="168552" cy="307809"/>
            </a:xfrm>
            <a:custGeom>
              <a:avLst/>
              <a:gdLst/>
              <a:ahLst/>
              <a:cxnLst>
                <a:cxn ang="0">
                  <a:pos x="0" y="201"/>
                </a:cxn>
                <a:cxn ang="0">
                  <a:pos x="57" y="201"/>
                </a:cxn>
                <a:cxn ang="0">
                  <a:pos x="57" y="0"/>
                </a:cxn>
                <a:cxn ang="0">
                  <a:pos x="172" y="0"/>
                </a:cxn>
                <a:cxn ang="0">
                  <a:pos x="172" y="201"/>
                </a:cxn>
                <a:cxn ang="0">
                  <a:pos x="229" y="201"/>
                </a:cxn>
                <a:cxn ang="0">
                  <a:pos x="115" y="403"/>
                </a:cxn>
                <a:cxn ang="0">
                  <a:pos x="0" y="201"/>
                </a:cxn>
              </a:cxnLst>
              <a:rect l="0" t="0" r="r" b="b"/>
              <a:pathLst>
                <a:path w="229" h="403">
                  <a:moveTo>
                    <a:pt x="0" y="201"/>
                  </a:moveTo>
                  <a:lnTo>
                    <a:pt x="57" y="201"/>
                  </a:lnTo>
                  <a:lnTo>
                    <a:pt x="57" y="0"/>
                  </a:lnTo>
                  <a:lnTo>
                    <a:pt x="172" y="0"/>
                  </a:lnTo>
                  <a:lnTo>
                    <a:pt x="172" y="201"/>
                  </a:lnTo>
                  <a:lnTo>
                    <a:pt x="229" y="201"/>
                  </a:lnTo>
                  <a:lnTo>
                    <a:pt x="115" y="403"/>
                  </a:lnTo>
                  <a:lnTo>
                    <a:pt x="0" y="201"/>
                  </a:lnTo>
                  <a:close/>
                </a:path>
              </a:pathLst>
            </a:custGeom>
            <a:solidFill>
              <a:srgbClr val="FAFD00"/>
            </a:solidFill>
            <a:ln w="7938">
              <a:solidFill>
                <a:srgbClr val="000000"/>
              </a:solidFill>
              <a:prstDash val="solid"/>
              <a:round/>
              <a:headEnd/>
              <a:tailEnd/>
            </a:ln>
          </p:spPr>
          <p:txBody>
            <a:bodyPr/>
            <a:lstStyle/>
            <a:p>
              <a:endParaRPr lang="es-PA"/>
            </a:p>
          </p:txBody>
        </p:sp>
        <p:sp>
          <p:nvSpPr>
            <p:cNvPr id="30" name="Freeform 29"/>
            <p:cNvSpPr>
              <a:spLocks/>
            </p:cNvSpPr>
            <p:nvPr/>
          </p:nvSpPr>
          <p:spPr bwMode="auto">
            <a:xfrm>
              <a:off x="7566424" y="3442228"/>
              <a:ext cx="168552" cy="306285"/>
            </a:xfrm>
            <a:custGeom>
              <a:avLst/>
              <a:gdLst/>
              <a:ahLst/>
              <a:cxnLst>
                <a:cxn ang="0">
                  <a:pos x="0" y="202"/>
                </a:cxn>
                <a:cxn ang="0">
                  <a:pos x="57" y="202"/>
                </a:cxn>
                <a:cxn ang="0">
                  <a:pos x="57" y="404"/>
                </a:cxn>
                <a:cxn ang="0">
                  <a:pos x="172" y="404"/>
                </a:cxn>
                <a:cxn ang="0">
                  <a:pos x="172" y="202"/>
                </a:cxn>
                <a:cxn ang="0">
                  <a:pos x="229" y="202"/>
                </a:cxn>
                <a:cxn ang="0">
                  <a:pos x="115" y="0"/>
                </a:cxn>
                <a:cxn ang="0">
                  <a:pos x="0" y="202"/>
                </a:cxn>
              </a:cxnLst>
              <a:rect l="0" t="0" r="r" b="b"/>
              <a:pathLst>
                <a:path w="229" h="404">
                  <a:moveTo>
                    <a:pt x="0" y="202"/>
                  </a:moveTo>
                  <a:lnTo>
                    <a:pt x="57" y="202"/>
                  </a:lnTo>
                  <a:lnTo>
                    <a:pt x="57" y="404"/>
                  </a:lnTo>
                  <a:lnTo>
                    <a:pt x="172" y="404"/>
                  </a:lnTo>
                  <a:lnTo>
                    <a:pt x="172" y="202"/>
                  </a:lnTo>
                  <a:lnTo>
                    <a:pt x="229" y="202"/>
                  </a:lnTo>
                  <a:lnTo>
                    <a:pt x="115" y="0"/>
                  </a:lnTo>
                  <a:lnTo>
                    <a:pt x="0" y="202"/>
                  </a:lnTo>
                  <a:close/>
                </a:path>
              </a:pathLst>
            </a:custGeom>
            <a:solidFill>
              <a:srgbClr val="FAFD00"/>
            </a:solidFill>
            <a:ln w="7938">
              <a:solidFill>
                <a:srgbClr val="000000"/>
              </a:solidFill>
              <a:prstDash val="solid"/>
              <a:round/>
              <a:headEnd/>
              <a:tailEnd/>
            </a:ln>
          </p:spPr>
          <p:txBody>
            <a:bodyPr/>
            <a:lstStyle/>
            <a:p>
              <a:endParaRPr lang="es-PA"/>
            </a:p>
          </p:txBody>
        </p:sp>
        <p:sp>
          <p:nvSpPr>
            <p:cNvPr id="31" name="Freeform 30"/>
            <p:cNvSpPr>
              <a:spLocks/>
            </p:cNvSpPr>
            <p:nvPr/>
          </p:nvSpPr>
          <p:spPr bwMode="auto">
            <a:xfrm>
              <a:off x="6859688" y="3996894"/>
              <a:ext cx="285357" cy="156952"/>
            </a:xfrm>
            <a:custGeom>
              <a:avLst/>
              <a:gdLst/>
              <a:ahLst/>
              <a:cxnLst>
                <a:cxn ang="0">
                  <a:pos x="194" y="0"/>
                </a:cxn>
                <a:cxn ang="0">
                  <a:pos x="194" y="51"/>
                </a:cxn>
                <a:cxn ang="0">
                  <a:pos x="388" y="51"/>
                </a:cxn>
                <a:cxn ang="0">
                  <a:pos x="388" y="153"/>
                </a:cxn>
                <a:cxn ang="0">
                  <a:pos x="194" y="153"/>
                </a:cxn>
                <a:cxn ang="0">
                  <a:pos x="194" y="204"/>
                </a:cxn>
                <a:cxn ang="0">
                  <a:pos x="0" y="102"/>
                </a:cxn>
                <a:cxn ang="0">
                  <a:pos x="194" y="0"/>
                </a:cxn>
              </a:cxnLst>
              <a:rect l="0" t="0" r="r" b="b"/>
              <a:pathLst>
                <a:path w="388" h="204">
                  <a:moveTo>
                    <a:pt x="194" y="0"/>
                  </a:moveTo>
                  <a:lnTo>
                    <a:pt x="194" y="51"/>
                  </a:lnTo>
                  <a:lnTo>
                    <a:pt x="388" y="51"/>
                  </a:lnTo>
                  <a:lnTo>
                    <a:pt x="388" y="153"/>
                  </a:lnTo>
                  <a:lnTo>
                    <a:pt x="194" y="153"/>
                  </a:lnTo>
                  <a:lnTo>
                    <a:pt x="194" y="204"/>
                  </a:lnTo>
                  <a:lnTo>
                    <a:pt x="0" y="102"/>
                  </a:lnTo>
                  <a:lnTo>
                    <a:pt x="194" y="0"/>
                  </a:lnTo>
                  <a:close/>
                </a:path>
              </a:pathLst>
            </a:custGeom>
            <a:solidFill>
              <a:srgbClr val="FAFD00"/>
            </a:solidFill>
            <a:ln w="7938">
              <a:solidFill>
                <a:srgbClr val="000000"/>
              </a:solidFill>
              <a:prstDash val="solid"/>
              <a:round/>
              <a:headEnd/>
              <a:tailEnd/>
            </a:ln>
          </p:spPr>
          <p:txBody>
            <a:bodyPr/>
            <a:lstStyle/>
            <a:p>
              <a:endParaRPr lang="es-PA"/>
            </a:p>
          </p:txBody>
        </p:sp>
        <p:sp>
          <p:nvSpPr>
            <p:cNvPr id="32" name="Rectangle 31"/>
            <p:cNvSpPr>
              <a:spLocks noChangeArrowheads="1"/>
            </p:cNvSpPr>
            <p:nvPr/>
          </p:nvSpPr>
          <p:spPr bwMode="auto">
            <a:xfrm>
              <a:off x="7093295" y="5231178"/>
              <a:ext cx="1258229" cy="222476"/>
            </a:xfrm>
            <a:prstGeom prst="rect">
              <a:avLst/>
            </a:prstGeom>
            <a:noFill/>
            <a:ln w="9525">
              <a:noFill/>
              <a:miter lim="800000"/>
              <a:headEnd/>
              <a:tailEnd/>
            </a:ln>
          </p:spPr>
          <p:txBody>
            <a:bodyPr/>
            <a:lstStyle/>
            <a:p>
              <a:endParaRPr lang="es-PA"/>
            </a:p>
          </p:txBody>
        </p:sp>
        <p:sp>
          <p:nvSpPr>
            <p:cNvPr id="33" name="Rectangle 32"/>
            <p:cNvSpPr>
              <a:spLocks noChangeArrowheads="1"/>
            </p:cNvSpPr>
            <p:nvPr/>
          </p:nvSpPr>
          <p:spPr bwMode="auto">
            <a:xfrm>
              <a:off x="7149479" y="5267749"/>
              <a:ext cx="1190216" cy="161524"/>
            </a:xfrm>
            <a:prstGeom prst="rect">
              <a:avLst/>
            </a:prstGeom>
            <a:noFill/>
            <a:ln w="9525">
              <a:noFill/>
              <a:miter lim="800000"/>
              <a:headEnd/>
              <a:tailEnd/>
            </a:ln>
          </p:spPr>
          <p:txBody>
            <a:bodyPr wrap="none" lIns="0" tIns="0" rIns="0" bIns="0">
              <a:spAutoFit/>
            </a:bodyPr>
            <a:lstStyle/>
            <a:p>
              <a:r>
                <a:rPr lang="es-ES_tradnl" sz="1100" b="1">
                  <a:solidFill>
                    <a:srgbClr val="000000"/>
                  </a:solidFill>
                  <a:latin typeface="Tahoma" pitchFamily="34" charset="0"/>
                </a:rPr>
                <a:t>FOCO PROACTIVO</a:t>
              </a:r>
              <a:endParaRPr lang="es-ES_tradnl">
                <a:latin typeface="Tahoma" pitchFamily="34" charset="0"/>
              </a:endParaRPr>
            </a:p>
          </p:txBody>
        </p:sp>
        <p:sp>
          <p:nvSpPr>
            <p:cNvPr id="37" name="Rectangle 37"/>
            <p:cNvSpPr>
              <a:spLocks noChangeArrowheads="1"/>
            </p:cNvSpPr>
            <p:nvPr/>
          </p:nvSpPr>
          <p:spPr bwMode="auto">
            <a:xfrm>
              <a:off x="6745841" y="5453654"/>
              <a:ext cx="1919131" cy="423618"/>
            </a:xfrm>
            <a:prstGeom prst="rect">
              <a:avLst/>
            </a:prstGeom>
            <a:noFill/>
            <a:ln w="9525">
              <a:noFill/>
              <a:miter lim="800000"/>
              <a:headEnd/>
              <a:tailEnd/>
            </a:ln>
          </p:spPr>
          <p:txBody>
            <a:bodyPr/>
            <a:lstStyle/>
            <a:p>
              <a:endParaRPr lang="es-PA"/>
            </a:p>
          </p:txBody>
        </p:sp>
        <p:sp>
          <p:nvSpPr>
            <p:cNvPr id="38" name="Rectangle 38"/>
            <p:cNvSpPr>
              <a:spLocks noChangeArrowheads="1"/>
            </p:cNvSpPr>
            <p:nvPr/>
          </p:nvSpPr>
          <p:spPr bwMode="auto">
            <a:xfrm>
              <a:off x="6802025" y="5494796"/>
              <a:ext cx="1784584" cy="175238"/>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Tahoma" pitchFamily="34" charset="0"/>
                </a:rPr>
                <a:t>La energía positiva amplía el</a:t>
              </a:r>
              <a:endParaRPr lang="es-ES_tradnl">
                <a:latin typeface="Tahoma" pitchFamily="34" charset="0"/>
              </a:endParaRPr>
            </a:p>
          </p:txBody>
        </p:sp>
        <p:sp>
          <p:nvSpPr>
            <p:cNvPr id="39" name="Rectangle 39"/>
            <p:cNvSpPr>
              <a:spLocks noChangeArrowheads="1"/>
            </p:cNvSpPr>
            <p:nvPr/>
          </p:nvSpPr>
          <p:spPr bwMode="auto">
            <a:xfrm>
              <a:off x="7084424" y="5676129"/>
              <a:ext cx="1243443" cy="175237"/>
            </a:xfrm>
            <a:prstGeom prst="rect">
              <a:avLst/>
            </a:prstGeom>
            <a:noFill/>
            <a:ln w="9525">
              <a:noFill/>
              <a:miter lim="800000"/>
              <a:headEnd/>
              <a:tailEnd/>
            </a:ln>
          </p:spPr>
          <p:txBody>
            <a:bodyPr wrap="none" lIns="0" tIns="0" rIns="0" bIns="0">
              <a:spAutoFit/>
            </a:bodyPr>
            <a:lstStyle/>
            <a:p>
              <a:r>
                <a:rPr lang="es-ES_tradnl" sz="1200" dirty="0">
                  <a:solidFill>
                    <a:srgbClr val="000000"/>
                  </a:solidFill>
                  <a:latin typeface="Tahoma" pitchFamily="34" charset="0"/>
                </a:rPr>
                <a:t>circulo de influencia</a:t>
              </a:r>
              <a:endParaRPr lang="es-ES_tradnl" dirty="0">
                <a:latin typeface="Tahoma" pitchFamily="34" charset="0"/>
              </a:endParaRPr>
            </a:p>
          </p:txBody>
        </p:sp>
      </p:grpSp>
      <p:grpSp>
        <p:nvGrpSpPr>
          <p:cNvPr id="44" name="43 Grupo"/>
          <p:cNvGrpSpPr/>
          <p:nvPr/>
        </p:nvGrpSpPr>
        <p:grpSpPr>
          <a:xfrm>
            <a:off x="4427984" y="2996952"/>
            <a:ext cx="2376264" cy="3168352"/>
            <a:chOff x="3779912" y="3004895"/>
            <a:chExt cx="2112818" cy="2860187"/>
          </a:xfrm>
        </p:grpSpPr>
        <p:sp>
          <p:nvSpPr>
            <p:cNvPr id="6" name="Oval 5"/>
            <p:cNvSpPr>
              <a:spLocks noChangeArrowheads="1"/>
            </p:cNvSpPr>
            <p:nvPr/>
          </p:nvSpPr>
          <p:spPr bwMode="auto">
            <a:xfrm>
              <a:off x="3779912" y="3004895"/>
              <a:ext cx="2004885" cy="2054092"/>
            </a:xfrm>
            <a:prstGeom prst="ellipse">
              <a:avLst/>
            </a:prstGeom>
            <a:solidFill>
              <a:srgbClr val="FCFEB9"/>
            </a:solidFill>
            <a:ln w="7938">
              <a:solidFill>
                <a:srgbClr val="000000"/>
              </a:solidFill>
              <a:round/>
              <a:headEnd/>
              <a:tailEnd/>
            </a:ln>
          </p:spPr>
          <p:txBody>
            <a:bodyPr/>
            <a:lstStyle/>
            <a:p>
              <a:endParaRPr lang="es-PA"/>
            </a:p>
          </p:txBody>
        </p:sp>
        <p:sp>
          <p:nvSpPr>
            <p:cNvPr id="7" name="Oval 6"/>
            <p:cNvSpPr>
              <a:spLocks noChangeArrowheads="1"/>
            </p:cNvSpPr>
            <p:nvPr/>
          </p:nvSpPr>
          <p:spPr bwMode="auto">
            <a:xfrm>
              <a:off x="4205728" y="3451371"/>
              <a:ext cx="1151774" cy="1179427"/>
            </a:xfrm>
            <a:prstGeom prst="ellipse">
              <a:avLst/>
            </a:prstGeom>
            <a:solidFill>
              <a:srgbClr val="618FFD"/>
            </a:solidFill>
            <a:ln w="7938">
              <a:solidFill>
                <a:srgbClr val="000000"/>
              </a:solidFill>
              <a:round/>
              <a:headEnd/>
              <a:tailEnd/>
            </a:ln>
          </p:spPr>
          <p:txBody>
            <a:bodyPr/>
            <a:lstStyle/>
            <a:p>
              <a:endParaRPr lang="es-PA"/>
            </a:p>
          </p:txBody>
        </p:sp>
        <p:sp>
          <p:nvSpPr>
            <p:cNvPr id="8" name="Rectangle 7"/>
            <p:cNvSpPr>
              <a:spLocks noChangeArrowheads="1"/>
            </p:cNvSpPr>
            <p:nvPr/>
          </p:nvSpPr>
          <p:spPr bwMode="auto">
            <a:xfrm>
              <a:off x="4368367" y="3138990"/>
              <a:ext cx="854590" cy="291048"/>
            </a:xfrm>
            <a:prstGeom prst="rect">
              <a:avLst/>
            </a:prstGeom>
            <a:noFill/>
            <a:ln w="9525">
              <a:noFill/>
              <a:miter lim="800000"/>
              <a:headEnd/>
              <a:tailEnd/>
            </a:ln>
          </p:spPr>
          <p:txBody>
            <a:bodyPr/>
            <a:lstStyle/>
            <a:p>
              <a:endParaRPr lang="es-PA"/>
            </a:p>
          </p:txBody>
        </p:sp>
        <p:sp>
          <p:nvSpPr>
            <p:cNvPr id="9" name="Rectangle 8"/>
            <p:cNvSpPr>
              <a:spLocks noChangeArrowheads="1"/>
            </p:cNvSpPr>
            <p:nvPr/>
          </p:nvSpPr>
          <p:spPr bwMode="auto">
            <a:xfrm>
              <a:off x="4504391" y="3170991"/>
              <a:ext cx="529313" cy="117333"/>
            </a:xfrm>
            <a:prstGeom prst="rect">
              <a:avLst/>
            </a:prstGeom>
            <a:noFill/>
            <a:ln w="9525">
              <a:noFill/>
              <a:miter lim="800000"/>
              <a:headEnd/>
              <a:tailEnd/>
            </a:ln>
          </p:spPr>
          <p:txBody>
            <a:bodyPr wrap="none" lIns="0" tIns="0" rIns="0" bIns="0">
              <a:spAutoFit/>
            </a:bodyPr>
            <a:lstStyle/>
            <a:p>
              <a:r>
                <a:rPr lang="es-ES_tradnl" sz="800">
                  <a:solidFill>
                    <a:srgbClr val="000000"/>
                  </a:solidFill>
                  <a:latin typeface="Tahoma" pitchFamily="34" charset="0"/>
                </a:rPr>
                <a:t>CIRCULO DE</a:t>
              </a:r>
              <a:endParaRPr lang="es-ES_tradnl">
                <a:latin typeface="Tahoma" pitchFamily="34" charset="0"/>
              </a:endParaRPr>
            </a:p>
          </p:txBody>
        </p:sp>
        <p:sp>
          <p:nvSpPr>
            <p:cNvPr id="10" name="Rectangle 9"/>
            <p:cNvSpPr>
              <a:spLocks noChangeArrowheads="1"/>
            </p:cNvSpPr>
            <p:nvPr/>
          </p:nvSpPr>
          <p:spPr bwMode="auto">
            <a:xfrm>
              <a:off x="4414200" y="3292895"/>
              <a:ext cx="678645" cy="117333"/>
            </a:xfrm>
            <a:prstGeom prst="rect">
              <a:avLst/>
            </a:prstGeom>
            <a:noFill/>
            <a:ln w="9525">
              <a:noFill/>
              <a:miter lim="800000"/>
              <a:headEnd/>
              <a:tailEnd/>
            </a:ln>
          </p:spPr>
          <p:txBody>
            <a:bodyPr wrap="none" lIns="0" tIns="0" rIns="0" bIns="0">
              <a:spAutoFit/>
            </a:bodyPr>
            <a:lstStyle/>
            <a:p>
              <a:r>
                <a:rPr lang="es-ES_tradnl" sz="800" dirty="0">
                  <a:solidFill>
                    <a:srgbClr val="000000"/>
                  </a:solidFill>
                  <a:latin typeface="Tahoma" pitchFamily="34" charset="0"/>
                </a:rPr>
                <a:t>PREOCUPACION</a:t>
              </a:r>
              <a:endParaRPr lang="es-ES_tradnl" dirty="0">
                <a:latin typeface="Tahoma" pitchFamily="34" charset="0"/>
              </a:endParaRPr>
            </a:p>
          </p:txBody>
        </p:sp>
        <p:sp>
          <p:nvSpPr>
            <p:cNvPr id="11" name="Rectangle 10"/>
            <p:cNvSpPr>
              <a:spLocks noChangeArrowheads="1"/>
            </p:cNvSpPr>
            <p:nvPr/>
          </p:nvSpPr>
          <p:spPr bwMode="auto">
            <a:xfrm>
              <a:off x="4402372" y="3864322"/>
              <a:ext cx="721522" cy="411428"/>
            </a:xfrm>
            <a:prstGeom prst="rect">
              <a:avLst/>
            </a:prstGeom>
            <a:solidFill>
              <a:srgbClr val="FFFFFF"/>
            </a:solidFill>
            <a:ln w="9525">
              <a:noFill/>
              <a:miter lim="800000"/>
              <a:headEnd/>
              <a:tailEnd/>
            </a:ln>
          </p:spPr>
          <p:txBody>
            <a:bodyPr/>
            <a:lstStyle/>
            <a:p>
              <a:endParaRPr lang="es-PA"/>
            </a:p>
          </p:txBody>
        </p:sp>
        <p:sp>
          <p:nvSpPr>
            <p:cNvPr id="12" name="Rectangle 11"/>
            <p:cNvSpPr>
              <a:spLocks noChangeArrowheads="1"/>
            </p:cNvSpPr>
            <p:nvPr/>
          </p:nvSpPr>
          <p:spPr bwMode="auto">
            <a:xfrm>
              <a:off x="4551704" y="3896323"/>
              <a:ext cx="382939" cy="117333"/>
            </a:xfrm>
            <a:prstGeom prst="rect">
              <a:avLst/>
            </a:prstGeom>
            <a:noFill/>
            <a:ln w="9525">
              <a:noFill/>
              <a:miter lim="800000"/>
              <a:headEnd/>
              <a:tailEnd/>
            </a:ln>
          </p:spPr>
          <p:txBody>
            <a:bodyPr wrap="none" lIns="0" tIns="0" rIns="0" bIns="0">
              <a:spAutoFit/>
            </a:bodyPr>
            <a:lstStyle/>
            <a:p>
              <a:r>
                <a:rPr lang="es-ES_tradnl" sz="800">
                  <a:solidFill>
                    <a:srgbClr val="000000"/>
                  </a:solidFill>
                  <a:latin typeface="Tahoma" pitchFamily="34" charset="0"/>
                </a:rPr>
                <a:t>CIRCULO</a:t>
              </a:r>
              <a:endParaRPr lang="es-ES_tradnl">
                <a:latin typeface="Tahoma" pitchFamily="34" charset="0"/>
              </a:endParaRPr>
            </a:p>
          </p:txBody>
        </p:sp>
        <p:sp>
          <p:nvSpPr>
            <p:cNvPr id="13" name="Rectangle 12"/>
            <p:cNvSpPr>
              <a:spLocks noChangeArrowheads="1"/>
            </p:cNvSpPr>
            <p:nvPr/>
          </p:nvSpPr>
          <p:spPr bwMode="auto">
            <a:xfrm>
              <a:off x="4696600" y="4018227"/>
              <a:ext cx="146374" cy="117333"/>
            </a:xfrm>
            <a:prstGeom prst="rect">
              <a:avLst/>
            </a:prstGeom>
            <a:noFill/>
            <a:ln w="9525">
              <a:noFill/>
              <a:miter lim="800000"/>
              <a:headEnd/>
              <a:tailEnd/>
            </a:ln>
          </p:spPr>
          <p:txBody>
            <a:bodyPr wrap="none" lIns="0" tIns="0" rIns="0" bIns="0">
              <a:spAutoFit/>
            </a:bodyPr>
            <a:lstStyle/>
            <a:p>
              <a:r>
                <a:rPr lang="es-ES_tradnl" sz="800">
                  <a:solidFill>
                    <a:srgbClr val="000000"/>
                  </a:solidFill>
                  <a:latin typeface="Tahoma" pitchFamily="34" charset="0"/>
                </a:rPr>
                <a:t>DE </a:t>
              </a:r>
              <a:endParaRPr lang="es-ES_tradnl">
                <a:latin typeface="Tahoma" pitchFamily="34" charset="0"/>
              </a:endParaRPr>
            </a:p>
          </p:txBody>
        </p:sp>
        <p:sp>
          <p:nvSpPr>
            <p:cNvPr id="14" name="Rectangle 13"/>
            <p:cNvSpPr>
              <a:spLocks noChangeArrowheads="1"/>
            </p:cNvSpPr>
            <p:nvPr/>
          </p:nvSpPr>
          <p:spPr bwMode="auto">
            <a:xfrm>
              <a:off x="4482213" y="4138608"/>
              <a:ext cx="521921" cy="117334"/>
            </a:xfrm>
            <a:prstGeom prst="rect">
              <a:avLst/>
            </a:prstGeom>
            <a:noFill/>
            <a:ln w="9525">
              <a:noFill/>
              <a:miter lim="800000"/>
              <a:headEnd/>
              <a:tailEnd/>
            </a:ln>
          </p:spPr>
          <p:txBody>
            <a:bodyPr wrap="none" lIns="0" tIns="0" rIns="0" bIns="0">
              <a:spAutoFit/>
            </a:bodyPr>
            <a:lstStyle/>
            <a:p>
              <a:r>
                <a:rPr lang="es-ES_tradnl" sz="800">
                  <a:solidFill>
                    <a:srgbClr val="000000"/>
                  </a:solidFill>
                  <a:latin typeface="Tahoma" pitchFamily="34" charset="0"/>
                </a:rPr>
                <a:t>INFLUENCIA</a:t>
              </a:r>
              <a:endParaRPr lang="es-ES_tradnl">
                <a:latin typeface="Tahoma" pitchFamily="34" charset="0"/>
              </a:endParaRPr>
            </a:p>
          </p:txBody>
        </p:sp>
        <p:sp>
          <p:nvSpPr>
            <p:cNvPr id="25" name="Freeform 24"/>
            <p:cNvSpPr>
              <a:spLocks/>
            </p:cNvSpPr>
            <p:nvPr/>
          </p:nvSpPr>
          <p:spPr bwMode="auto">
            <a:xfrm>
              <a:off x="3867145" y="3958798"/>
              <a:ext cx="251350" cy="131047"/>
            </a:xfrm>
            <a:custGeom>
              <a:avLst/>
              <a:gdLst/>
              <a:ahLst/>
              <a:cxnLst>
                <a:cxn ang="0">
                  <a:pos x="169" y="0"/>
                </a:cxn>
                <a:cxn ang="0">
                  <a:pos x="169" y="43"/>
                </a:cxn>
                <a:cxn ang="0">
                  <a:pos x="0" y="43"/>
                </a:cxn>
                <a:cxn ang="0">
                  <a:pos x="0" y="128"/>
                </a:cxn>
                <a:cxn ang="0">
                  <a:pos x="169" y="128"/>
                </a:cxn>
                <a:cxn ang="0">
                  <a:pos x="169" y="171"/>
                </a:cxn>
                <a:cxn ang="0">
                  <a:pos x="339" y="86"/>
                </a:cxn>
                <a:cxn ang="0">
                  <a:pos x="169" y="0"/>
                </a:cxn>
              </a:cxnLst>
              <a:rect l="0" t="0" r="r" b="b"/>
              <a:pathLst>
                <a:path w="339" h="171">
                  <a:moveTo>
                    <a:pt x="169" y="0"/>
                  </a:moveTo>
                  <a:lnTo>
                    <a:pt x="169" y="43"/>
                  </a:lnTo>
                  <a:lnTo>
                    <a:pt x="0" y="43"/>
                  </a:lnTo>
                  <a:lnTo>
                    <a:pt x="0" y="128"/>
                  </a:lnTo>
                  <a:lnTo>
                    <a:pt x="169" y="128"/>
                  </a:lnTo>
                  <a:lnTo>
                    <a:pt x="169" y="171"/>
                  </a:lnTo>
                  <a:lnTo>
                    <a:pt x="339" y="86"/>
                  </a:lnTo>
                  <a:lnTo>
                    <a:pt x="169" y="0"/>
                  </a:lnTo>
                  <a:close/>
                </a:path>
              </a:pathLst>
            </a:custGeom>
            <a:solidFill>
              <a:srgbClr val="618FFD"/>
            </a:solidFill>
            <a:ln w="7938">
              <a:solidFill>
                <a:srgbClr val="000000"/>
              </a:solidFill>
              <a:prstDash val="solid"/>
              <a:round/>
              <a:headEnd/>
              <a:tailEnd/>
            </a:ln>
          </p:spPr>
          <p:txBody>
            <a:bodyPr/>
            <a:lstStyle/>
            <a:p>
              <a:endParaRPr lang="es-PA"/>
            </a:p>
          </p:txBody>
        </p:sp>
        <p:sp>
          <p:nvSpPr>
            <p:cNvPr id="26" name="Freeform 25"/>
            <p:cNvSpPr>
              <a:spLocks/>
            </p:cNvSpPr>
            <p:nvPr/>
          </p:nvSpPr>
          <p:spPr bwMode="auto">
            <a:xfrm>
              <a:off x="5422557" y="3984704"/>
              <a:ext cx="297185" cy="131047"/>
            </a:xfrm>
            <a:custGeom>
              <a:avLst/>
              <a:gdLst/>
              <a:ahLst/>
              <a:cxnLst>
                <a:cxn ang="0">
                  <a:pos x="202" y="0"/>
                </a:cxn>
                <a:cxn ang="0">
                  <a:pos x="202" y="43"/>
                </a:cxn>
                <a:cxn ang="0">
                  <a:pos x="404" y="43"/>
                </a:cxn>
                <a:cxn ang="0">
                  <a:pos x="404" y="129"/>
                </a:cxn>
                <a:cxn ang="0">
                  <a:pos x="202" y="129"/>
                </a:cxn>
                <a:cxn ang="0">
                  <a:pos x="202" y="171"/>
                </a:cxn>
                <a:cxn ang="0">
                  <a:pos x="0" y="86"/>
                </a:cxn>
                <a:cxn ang="0">
                  <a:pos x="202" y="0"/>
                </a:cxn>
              </a:cxnLst>
              <a:rect l="0" t="0" r="r" b="b"/>
              <a:pathLst>
                <a:path w="404" h="171">
                  <a:moveTo>
                    <a:pt x="202" y="0"/>
                  </a:moveTo>
                  <a:lnTo>
                    <a:pt x="202" y="43"/>
                  </a:lnTo>
                  <a:lnTo>
                    <a:pt x="404" y="43"/>
                  </a:lnTo>
                  <a:lnTo>
                    <a:pt x="404" y="129"/>
                  </a:lnTo>
                  <a:lnTo>
                    <a:pt x="202" y="129"/>
                  </a:lnTo>
                  <a:lnTo>
                    <a:pt x="202" y="171"/>
                  </a:lnTo>
                  <a:lnTo>
                    <a:pt x="0" y="86"/>
                  </a:lnTo>
                  <a:lnTo>
                    <a:pt x="202" y="0"/>
                  </a:lnTo>
                  <a:close/>
                </a:path>
              </a:pathLst>
            </a:custGeom>
            <a:solidFill>
              <a:srgbClr val="618FFD"/>
            </a:solidFill>
            <a:ln w="7938">
              <a:solidFill>
                <a:srgbClr val="000000"/>
              </a:solidFill>
              <a:prstDash val="solid"/>
              <a:round/>
              <a:headEnd/>
              <a:tailEnd/>
            </a:ln>
          </p:spPr>
          <p:txBody>
            <a:bodyPr/>
            <a:lstStyle/>
            <a:p>
              <a:endParaRPr lang="es-PA"/>
            </a:p>
          </p:txBody>
        </p:sp>
        <p:sp>
          <p:nvSpPr>
            <p:cNvPr id="27" name="Freeform 26"/>
            <p:cNvSpPr>
              <a:spLocks/>
            </p:cNvSpPr>
            <p:nvPr/>
          </p:nvSpPr>
          <p:spPr bwMode="auto">
            <a:xfrm>
              <a:off x="4726171" y="4717654"/>
              <a:ext cx="134546" cy="243809"/>
            </a:xfrm>
            <a:custGeom>
              <a:avLst/>
              <a:gdLst/>
              <a:ahLst/>
              <a:cxnLst>
                <a:cxn ang="0">
                  <a:pos x="0" y="160"/>
                </a:cxn>
                <a:cxn ang="0">
                  <a:pos x="45" y="160"/>
                </a:cxn>
                <a:cxn ang="0">
                  <a:pos x="45" y="320"/>
                </a:cxn>
                <a:cxn ang="0">
                  <a:pos x="135" y="320"/>
                </a:cxn>
                <a:cxn ang="0">
                  <a:pos x="135" y="160"/>
                </a:cxn>
                <a:cxn ang="0">
                  <a:pos x="180" y="160"/>
                </a:cxn>
                <a:cxn ang="0">
                  <a:pos x="90" y="0"/>
                </a:cxn>
                <a:cxn ang="0">
                  <a:pos x="0" y="160"/>
                </a:cxn>
              </a:cxnLst>
              <a:rect l="0" t="0" r="r" b="b"/>
              <a:pathLst>
                <a:path w="180" h="320">
                  <a:moveTo>
                    <a:pt x="0" y="160"/>
                  </a:moveTo>
                  <a:lnTo>
                    <a:pt x="45" y="160"/>
                  </a:lnTo>
                  <a:lnTo>
                    <a:pt x="45" y="320"/>
                  </a:lnTo>
                  <a:lnTo>
                    <a:pt x="135" y="320"/>
                  </a:lnTo>
                  <a:lnTo>
                    <a:pt x="135" y="160"/>
                  </a:lnTo>
                  <a:lnTo>
                    <a:pt x="180" y="160"/>
                  </a:lnTo>
                  <a:lnTo>
                    <a:pt x="90" y="0"/>
                  </a:lnTo>
                  <a:lnTo>
                    <a:pt x="0" y="160"/>
                  </a:lnTo>
                  <a:close/>
                </a:path>
              </a:pathLst>
            </a:custGeom>
            <a:solidFill>
              <a:srgbClr val="618FFD"/>
            </a:solidFill>
            <a:ln w="7938">
              <a:solidFill>
                <a:srgbClr val="000000"/>
              </a:solidFill>
              <a:prstDash val="solid"/>
              <a:round/>
              <a:headEnd/>
              <a:tailEnd/>
            </a:ln>
          </p:spPr>
          <p:txBody>
            <a:bodyPr/>
            <a:lstStyle/>
            <a:p>
              <a:endParaRPr lang="es-PA"/>
            </a:p>
          </p:txBody>
        </p:sp>
        <p:sp>
          <p:nvSpPr>
            <p:cNvPr id="34" name="Rectangle 33"/>
            <p:cNvSpPr>
              <a:spLocks noChangeArrowheads="1"/>
            </p:cNvSpPr>
            <p:nvPr/>
          </p:nvSpPr>
          <p:spPr bwMode="auto">
            <a:xfrm>
              <a:off x="4242691" y="5231178"/>
              <a:ext cx="1159167" cy="222476"/>
            </a:xfrm>
            <a:prstGeom prst="rect">
              <a:avLst/>
            </a:prstGeom>
            <a:noFill/>
            <a:ln w="9525">
              <a:noFill/>
              <a:miter lim="800000"/>
              <a:headEnd/>
              <a:tailEnd/>
            </a:ln>
          </p:spPr>
          <p:txBody>
            <a:bodyPr/>
            <a:lstStyle/>
            <a:p>
              <a:endParaRPr lang="es-PA"/>
            </a:p>
          </p:txBody>
        </p:sp>
        <p:sp>
          <p:nvSpPr>
            <p:cNvPr id="35" name="Rectangle 34"/>
            <p:cNvSpPr>
              <a:spLocks noChangeArrowheads="1"/>
            </p:cNvSpPr>
            <p:nvPr/>
          </p:nvSpPr>
          <p:spPr bwMode="auto">
            <a:xfrm>
              <a:off x="4298875" y="5267749"/>
              <a:ext cx="1083762" cy="161524"/>
            </a:xfrm>
            <a:prstGeom prst="rect">
              <a:avLst/>
            </a:prstGeom>
            <a:noFill/>
            <a:ln w="9525">
              <a:noFill/>
              <a:miter lim="800000"/>
              <a:headEnd/>
              <a:tailEnd/>
            </a:ln>
          </p:spPr>
          <p:txBody>
            <a:bodyPr wrap="none" lIns="0" tIns="0" rIns="0" bIns="0">
              <a:spAutoFit/>
            </a:bodyPr>
            <a:lstStyle/>
            <a:p>
              <a:r>
                <a:rPr lang="es-ES_tradnl" sz="1100" b="1">
                  <a:solidFill>
                    <a:srgbClr val="000000"/>
                  </a:solidFill>
                  <a:latin typeface="Tahoma" pitchFamily="34" charset="0"/>
                </a:rPr>
                <a:t>FOCO REACTIVO</a:t>
              </a:r>
              <a:endParaRPr lang="es-ES_tradnl">
                <a:latin typeface="Tahoma" pitchFamily="34" charset="0"/>
              </a:endParaRPr>
            </a:p>
          </p:txBody>
        </p:sp>
        <p:sp>
          <p:nvSpPr>
            <p:cNvPr id="40" name="Rectangle 40"/>
            <p:cNvSpPr>
              <a:spLocks noChangeArrowheads="1"/>
            </p:cNvSpPr>
            <p:nvPr/>
          </p:nvSpPr>
          <p:spPr bwMode="auto">
            <a:xfrm>
              <a:off x="3911501" y="5439939"/>
              <a:ext cx="1981229" cy="425143"/>
            </a:xfrm>
            <a:prstGeom prst="rect">
              <a:avLst/>
            </a:prstGeom>
            <a:noFill/>
            <a:ln w="9525">
              <a:noFill/>
              <a:miter lim="800000"/>
              <a:headEnd/>
              <a:tailEnd/>
            </a:ln>
          </p:spPr>
          <p:txBody>
            <a:bodyPr/>
            <a:lstStyle/>
            <a:p>
              <a:endParaRPr lang="es-PA"/>
            </a:p>
          </p:txBody>
        </p:sp>
        <p:sp>
          <p:nvSpPr>
            <p:cNvPr id="41" name="Rectangle 41"/>
            <p:cNvSpPr>
              <a:spLocks noChangeArrowheads="1"/>
            </p:cNvSpPr>
            <p:nvPr/>
          </p:nvSpPr>
          <p:spPr bwMode="auto">
            <a:xfrm>
              <a:off x="3966207" y="5482605"/>
              <a:ext cx="1855553" cy="175238"/>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Tahoma" pitchFamily="34" charset="0"/>
                </a:rPr>
                <a:t>La energía negativa reduce el</a:t>
              </a:r>
              <a:endParaRPr lang="es-ES_tradnl">
                <a:latin typeface="Tahoma" pitchFamily="34" charset="0"/>
              </a:endParaRPr>
            </a:p>
          </p:txBody>
        </p:sp>
        <p:sp>
          <p:nvSpPr>
            <p:cNvPr id="42" name="Rectangle 42"/>
            <p:cNvSpPr>
              <a:spLocks noChangeArrowheads="1"/>
            </p:cNvSpPr>
            <p:nvPr/>
          </p:nvSpPr>
          <p:spPr bwMode="auto">
            <a:xfrm>
              <a:off x="4281133" y="5663939"/>
              <a:ext cx="1243443" cy="175237"/>
            </a:xfrm>
            <a:prstGeom prst="rect">
              <a:avLst/>
            </a:prstGeom>
            <a:noFill/>
            <a:ln w="9525">
              <a:noFill/>
              <a:miter lim="800000"/>
              <a:headEnd/>
              <a:tailEnd/>
            </a:ln>
          </p:spPr>
          <p:txBody>
            <a:bodyPr wrap="none" lIns="0" tIns="0" rIns="0" bIns="0">
              <a:spAutoFit/>
            </a:bodyPr>
            <a:lstStyle/>
            <a:p>
              <a:r>
                <a:rPr lang="es-ES_tradnl" sz="1200">
                  <a:solidFill>
                    <a:srgbClr val="000000"/>
                  </a:solidFill>
                  <a:latin typeface="Tahoma" pitchFamily="34" charset="0"/>
                </a:rPr>
                <a:t>circulo de influencia</a:t>
              </a:r>
              <a:endParaRPr lang="es-ES_tradnl">
                <a:latin typeface="Tahoma" pitchFamily="34"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4500"/>
                            </p:stCondLst>
                            <p:childTnLst>
                              <p:par>
                                <p:cTn id="26" presetID="39" presetClass="entr" presetSubtype="0" accel="10000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52"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Scale>
                                      <p:cBhvr>
                                        <p:cTn id="3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6"/>
                                        </p:tgtEl>
                                        <p:attrNameLst>
                                          <p:attrName>ppt_x</p:attrName>
                                          <p:attrName>ppt_y</p:attrName>
                                        </p:attrNameLst>
                                      </p:cBhvr>
                                    </p:animMotion>
                                    <p:animEffect transition="in" filter="fade">
                                      <p:cBhvr>
                                        <p:cTn id="37" dur="1000"/>
                                        <p:tgtEl>
                                          <p:spTgt spid="36"/>
                                        </p:tgtEl>
                                      </p:cBhvr>
                                    </p:animEffect>
                                  </p:childTnLst>
                                </p:cTn>
                              </p:par>
                            </p:childTnLst>
                          </p:cTn>
                        </p:par>
                        <p:par>
                          <p:cTn id="38" fill="hold">
                            <p:stCondLst>
                              <p:cond delay="6000"/>
                            </p:stCondLst>
                            <p:childTnLst>
                              <p:par>
                                <p:cTn id="39" presetID="52" presetClass="entr" presetSubtype="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Scale>
                                      <p:cBhvr>
                                        <p:cTn id="41"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4"/>
                                        </p:tgtEl>
                                        <p:attrNameLst>
                                          <p:attrName>ppt_x</p:attrName>
                                          <p:attrName>ppt_y</p:attrName>
                                        </p:attrNameLst>
                                      </p:cBhvr>
                                    </p:animMotion>
                                    <p:animEffect transition="in" filter="fade">
                                      <p:cBhvr>
                                        <p:cTn id="43" dur="1000"/>
                                        <p:tgtEl>
                                          <p:spTgt spid="44"/>
                                        </p:tgtEl>
                                      </p:cBhvr>
                                    </p:animEffect>
                                  </p:childTnLst>
                                </p:cTn>
                              </p:par>
                            </p:childTnLst>
                          </p:cTn>
                        </p:par>
                        <p:par>
                          <p:cTn id="44" fill="hold">
                            <p:stCondLst>
                              <p:cond delay="7000"/>
                            </p:stCondLst>
                            <p:childTnLst>
                              <p:par>
                                <p:cTn id="45" presetID="52" presetClass="entr" presetSubtype="0"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Scale>
                                      <p:cBhvr>
                                        <p:cTn id="4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43"/>
                                        </p:tgtEl>
                                        <p:attrNameLst>
                                          <p:attrName>ppt_x</p:attrName>
                                          <p:attrName>ppt_y</p:attrName>
                                        </p:attrNameLst>
                                      </p:cBhvr>
                                    </p:animMotion>
                                    <p:animEffect transition="in" filter="fade">
                                      <p:cBhvr>
                                        <p:cTn id="4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72816"/>
            <a:ext cx="5328592" cy="4932784"/>
          </a:xfrm>
        </p:spPr>
        <p:txBody>
          <a:bodyPr/>
          <a:lstStyle/>
          <a:p>
            <a:pPr algn="just"/>
            <a:r>
              <a:rPr lang="es-PA" sz="2000" dirty="0" smtClean="0">
                <a:solidFill>
                  <a:schemeClr val="tx1">
                    <a:lumMod val="50000"/>
                  </a:schemeClr>
                </a:solidFill>
                <a:latin typeface="+mn-lt"/>
                <a:ea typeface="+mn-ea"/>
                <a:cs typeface="+mn-cs"/>
              </a:rPr>
              <a:t>Este es el hábito del liderazgo personal</a:t>
            </a:r>
          </a:p>
          <a:p>
            <a:pPr algn="just"/>
            <a:endParaRPr lang="es-PA" sz="1600" dirty="0" smtClean="0">
              <a:solidFill>
                <a:schemeClr val="tx1">
                  <a:lumMod val="50000"/>
                </a:schemeClr>
              </a:solidFill>
              <a:latin typeface="+mn-lt"/>
              <a:ea typeface="+mn-ea"/>
              <a:cs typeface="+mn-cs"/>
            </a:endParaRPr>
          </a:p>
          <a:p>
            <a:pPr algn="just"/>
            <a:r>
              <a:rPr lang="es-PA" sz="2000" dirty="0" smtClean="0">
                <a:solidFill>
                  <a:schemeClr val="tx1">
                    <a:lumMod val="50000"/>
                  </a:schemeClr>
                </a:solidFill>
              </a:rPr>
              <a:t>I</a:t>
            </a:r>
            <a:r>
              <a:rPr lang="es-PA" sz="2000" dirty="0" smtClean="0">
                <a:solidFill>
                  <a:schemeClr val="tx1">
                    <a:lumMod val="50000"/>
                  </a:schemeClr>
                </a:solidFill>
                <a:latin typeface="+mn-lt"/>
                <a:ea typeface="+mn-ea"/>
                <a:cs typeface="+mn-cs"/>
              </a:rPr>
              <a:t>ndica la necesidad de comenzar cada día con un claro entendimiento de su dirección y destino deseados.</a:t>
            </a:r>
          </a:p>
          <a:p>
            <a:pPr algn="just"/>
            <a:endParaRPr lang="es-PA" sz="1600" dirty="0" smtClean="0">
              <a:solidFill>
                <a:schemeClr val="tx1">
                  <a:lumMod val="50000"/>
                </a:schemeClr>
              </a:solidFill>
              <a:latin typeface="+mn-lt"/>
              <a:ea typeface="+mn-ea"/>
              <a:cs typeface="+mn-cs"/>
            </a:endParaRPr>
          </a:p>
          <a:p>
            <a:pPr algn="just"/>
            <a:r>
              <a:rPr lang="es-PA" sz="2000" dirty="0" smtClean="0">
                <a:solidFill>
                  <a:schemeClr val="tx1">
                    <a:lumMod val="50000"/>
                  </a:schemeClr>
                </a:solidFill>
                <a:latin typeface="+mn-lt"/>
                <a:ea typeface="+mn-ea"/>
                <a:cs typeface="+mn-cs"/>
              </a:rPr>
              <a:t>Es necesario entender que todas las cosas son creadas dos veces. </a:t>
            </a:r>
          </a:p>
          <a:p>
            <a:pPr algn="just">
              <a:buNone/>
            </a:pPr>
            <a:endParaRPr lang="es-PA" sz="1600" dirty="0" smtClean="0">
              <a:solidFill>
                <a:schemeClr val="tx1">
                  <a:lumMod val="50000"/>
                </a:schemeClr>
              </a:solidFill>
            </a:endParaRPr>
          </a:p>
          <a:p>
            <a:pPr algn="just"/>
            <a:r>
              <a:rPr lang="es-PA" sz="2000" dirty="0">
                <a:solidFill>
                  <a:schemeClr val="tx1">
                    <a:lumMod val="50000"/>
                  </a:schemeClr>
                </a:solidFill>
                <a:latin typeface="+mn-lt"/>
                <a:ea typeface="+mn-ea"/>
                <a:cs typeface="+mn-cs"/>
              </a:rPr>
              <a:t>Hace posible que nuestra vida tenga razón de ser, pues la creación de una visión de lo que queremos lograr permite que nuestras acciones estén dirigidas a lo que verdaderamente es significativo en nuestras vidas.</a:t>
            </a:r>
          </a:p>
          <a:p>
            <a:endParaRPr lang="es-PA" dirty="0"/>
          </a:p>
        </p:txBody>
      </p:sp>
      <p:sp>
        <p:nvSpPr>
          <p:cNvPr id="5" name="4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SEGUNDO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Comience </a:t>
            </a:r>
            <a:r>
              <a:rPr lang="es-PA" sz="3200" b="1" cap="none" spc="50" dirty="0">
                <a:ln w="11430"/>
                <a:solidFill>
                  <a:schemeClr val="bg1"/>
                </a:solidFill>
                <a:effectLst>
                  <a:outerShdw blurRad="76200" dist="50800" dir="5400000" algn="tl" rotWithShape="0">
                    <a:srgbClr val="000000">
                      <a:alpha val="65000"/>
                    </a:srgbClr>
                  </a:outerShdw>
                </a:effectLst>
                <a:latin typeface="+mj-lt"/>
                <a:ea typeface="+mj-ea"/>
                <a:cs typeface="+mj-cs"/>
              </a:rPr>
              <a:t>con un fin en </a:t>
            </a:r>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mente</a:t>
            </a:r>
            <a:r>
              <a:rPr lang="es-PA" sz="3200" b="1" cap="none" spc="50" dirty="0" smtClean="0">
                <a:ln w="11430"/>
                <a:solidFill>
                  <a:schemeClr val="bg1"/>
                </a:solidFill>
                <a:effectLst>
                  <a:outerShdw blurRad="76200" dist="50800" dir="5400000" algn="tl" rotWithShape="0">
                    <a:srgbClr val="000000">
                      <a:alpha val="65000"/>
                    </a:srgbClr>
                  </a:outerShdw>
                </a:effectLst>
              </a:rPr>
              <a:t> </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pic>
        <p:nvPicPr>
          <p:cNvPr id="6" name="5 Imagen" descr="Imagen2.jpg"/>
          <p:cNvPicPr>
            <a:picLocks noChangeAspect="1"/>
          </p:cNvPicPr>
          <p:nvPr/>
        </p:nvPicPr>
        <p:blipFill>
          <a:blip r:embed="rId2" cstate="print"/>
          <a:srcRect t="15003"/>
          <a:stretch>
            <a:fillRect/>
          </a:stretch>
        </p:blipFill>
        <p:spPr>
          <a:xfrm rot="5400000">
            <a:off x="5614038" y="2674994"/>
            <a:ext cx="3388533" cy="316835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Scale>
                                      <p:cBhvr>
                                        <p:cTn id="2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gtEl>
                                        <p:attrNameLst>
                                          <p:attrName>ppt_x</p:attrName>
                                          <p:attrName>ppt_y</p:attrName>
                                        </p:attrNameLst>
                                      </p:cBhvr>
                                    </p:animMotion>
                                    <p:animEffect transition="in" filter="fade">
                                      <p:cBhvr>
                                        <p:cTn id="30" dur="1000"/>
                                        <p:tgtEl>
                                          <p:spTgt spid="6"/>
                                        </p:tgtEl>
                                      </p:cBhvr>
                                    </p:animEffect>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39" presetClass="entr" presetSubtype="0" accel="100000"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44824"/>
            <a:ext cx="4680520" cy="4392488"/>
          </a:xfrm>
        </p:spPr>
        <p:txBody>
          <a:bodyPr/>
          <a:lstStyle/>
          <a:p>
            <a:pPr marL="342900" lvl="1" indent="-342900" algn="just">
              <a:buFontTx/>
              <a:buChar char="•"/>
            </a:pPr>
            <a:r>
              <a:rPr lang="es-ES_tradnl" sz="2000" dirty="0" smtClean="0">
                <a:solidFill>
                  <a:schemeClr val="tx1">
                    <a:lumMod val="50000"/>
                  </a:schemeClr>
                </a:solidFill>
              </a:rPr>
              <a:t>Tenemos la responsabilidad de usar la imaginación y creatividad para escribir nuevos guiones, más eficaces, más congruentes con nuestros valores profundos y con los principios que apoyan a esos valores.</a:t>
            </a:r>
            <a:r>
              <a:rPr lang="es-ES" sz="2000" dirty="0" smtClean="0">
                <a:solidFill>
                  <a:schemeClr val="tx1">
                    <a:lumMod val="50000"/>
                  </a:schemeClr>
                </a:solidFill>
              </a:rPr>
              <a:t> </a:t>
            </a:r>
          </a:p>
          <a:p>
            <a:pPr marL="342900" lvl="1" indent="-342900">
              <a:buFontTx/>
              <a:buChar char="•"/>
            </a:pPr>
            <a:endParaRPr lang="es-ES" sz="1200" dirty="0" smtClean="0">
              <a:solidFill>
                <a:schemeClr val="tx1">
                  <a:lumMod val="50000"/>
                </a:schemeClr>
              </a:solidFill>
            </a:endParaRPr>
          </a:p>
          <a:p>
            <a:pPr marL="342900" lvl="1" indent="-342900" algn="just">
              <a:buFontTx/>
              <a:buChar char="•"/>
            </a:pPr>
            <a:r>
              <a:rPr lang="es-PA" sz="2000" dirty="0" smtClean="0">
                <a:solidFill>
                  <a:schemeClr val="tx1">
                    <a:lumMod val="50000"/>
                  </a:schemeClr>
                </a:solidFill>
                <a:latin typeface="+mn-lt"/>
              </a:rPr>
              <a:t>Cada parte de su comportamiento actual, su comportamiento de mañana, comportamiento de la semana próxima, del mes próximo se puede examinar en el contexto del conjunto, de lo qué realmente le importa más a usted. </a:t>
            </a:r>
          </a:p>
          <a:p>
            <a:pPr algn="just"/>
            <a:endParaRPr lang="es-PA" sz="2000" dirty="0">
              <a:solidFill>
                <a:schemeClr val="tx1">
                  <a:lumMod val="50000"/>
                </a:schemeClr>
              </a:solidFill>
            </a:endParaRPr>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SEGUNDO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Comience </a:t>
            </a:r>
            <a:r>
              <a:rPr lang="es-PA" sz="3200" b="1" cap="none" spc="50" dirty="0">
                <a:ln w="11430"/>
                <a:solidFill>
                  <a:schemeClr val="bg1"/>
                </a:solidFill>
                <a:effectLst>
                  <a:outerShdw blurRad="76200" dist="50800" dir="5400000" algn="tl" rotWithShape="0">
                    <a:srgbClr val="000000">
                      <a:alpha val="65000"/>
                    </a:srgbClr>
                  </a:outerShdw>
                </a:effectLst>
                <a:latin typeface="+mj-lt"/>
                <a:ea typeface="+mj-ea"/>
                <a:cs typeface="+mj-cs"/>
              </a:rPr>
              <a:t>con un fin en </a:t>
            </a:r>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mente</a:t>
            </a:r>
            <a:r>
              <a:rPr lang="es-PA" sz="3200" b="1" cap="none" spc="50" dirty="0" smtClean="0">
                <a:ln w="11430"/>
                <a:solidFill>
                  <a:schemeClr val="bg1"/>
                </a:solidFill>
                <a:effectLst>
                  <a:outerShdw blurRad="76200" dist="50800" dir="5400000" algn="tl" rotWithShape="0">
                    <a:srgbClr val="000000">
                      <a:alpha val="65000"/>
                    </a:srgbClr>
                  </a:outerShdw>
                </a:effectLst>
              </a:rPr>
              <a:t> </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graphicFrame>
        <p:nvGraphicFramePr>
          <p:cNvPr id="3074" name="Object 2"/>
          <p:cNvGraphicFramePr>
            <a:graphicFrameLocks noChangeAspect="1"/>
          </p:cNvGraphicFramePr>
          <p:nvPr/>
        </p:nvGraphicFramePr>
        <p:xfrm>
          <a:off x="5436096" y="2348880"/>
          <a:ext cx="2880320" cy="3615830"/>
        </p:xfrm>
        <a:graphic>
          <a:graphicData uri="http://schemas.openxmlformats.org/presentationml/2006/ole">
            <mc:AlternateContent xmlns:mc="http://schemas.openxmlformats.org/markup-compatibility/2006">
              <mc:Choice xmlns:v="urn:schemas-microsoft-com:vml" Requires="v">
                <p:oleObj spid="_x0000_s3076" name="Foto de Photo Editor" r:id="rId3" imgW="3448531" imgH="2257740" progId="">
                  <p:embed/>
                </p:oleObj>
              </mc:Choice>
              <mc:Fallback>
                <p:oleObj name="Foto de Photo Editor" r:id="rId3" imgW="3448531" imgH="22577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348880"/>
                        <a:ext cx="2880320" cy="361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Scale>
                                      <p:cBhvr>
                                        <p:cTn id="21"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074"/>
                                        </p:tgtEl>
                                        <p:attrNameLst>
                                          <p:attrName>ppt_x</p:attrName>
                                          <p:attrName>ppt_y</p:attrName>
                                        </p:attrNameLst>
                                      </p:cBhvr>
                                    </p:animMotion>
                                    <p:animEffect transition="in" filter="fade">
                                      <p:cBhvr>
                                        <p:cTn id="23" dur="1000"/>
                                        <p:tgtEl>
                                          <p:spTgt spid="3074"/>
                                        </p:tgtEl>
                                      </p:cBhvr>
                                    </p:animEffect>
                                  </p:childTnLst>
                                </p:cTn>
                              </p:par>
                            </p:childTnLst>
                          </p:cTn>
                        </p:par>
                        <p:par>
                          <p:cTn id="24" fill="hold">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00808"/>
            <a:ext cx="4968552" cy="4896544"/>
          </a:xfrm>
        </p:spPr>
        <p:txBody>
          <a:bodyPr/>
          <a:lstStyle/>
          <a:p>
            <a:pPr algn="just">
              <a:buFont typeface="Arial" pitchFamily="34" charset="0"/>
              <a:buChar char="•"/>
            </a:pPr>
            <a:r>
              <a:rPr lang="es-ES_tradnl" sz="2000" dirty="0" smtClean="0">
                <a:solidFill>
                  <a:schemeClr val="tx1">
                    <a:lumMod val="50000"/>
                  </a:schemeClr>
                </a:solidFill>
              </a:rPr>
              <a:t>El modo más eficaz de empezar pensando en un objetivo consiste en elaborar un enunciado de la misión, filosofía o credo personales. Se centra en lo que uno quiere ser (carácter) y lo que deseamos hacer (aportaciones y logros) así como en los valores o principios que dan fundamento al ser y hacer. </a:t>
            </a:r>
          </a:p>
          <a:p>
            <a:pPr algn="just">
              <a:buFont typeface="Arial" pitchFamily="34" charset="0"/>
              <a:buChar char="•"/>
            </a:pPr>
            <a:endParaRPr lang="es-ES_tradnl" sz="1200" dirty="0" smtClean="0">
              <a:solidFill>
                <a:schemeClr val="tx1">
                  <a:lumMod val="50000"/>
                </a:schemeClr>
              </a:solidFill>
            </a:endParaRPr>
          </a:p>
          <a:p>
            <a:pPr algn="just">
              <a:buFont typeface="Arial" pitchFamily="34" charset="0"/>
              <a:buChar char="•"/>
            </a:pPr>
            <a:r>
              <a:rPr lang="es-ES_tradnl" sz="2000" dirty="0" smtClean="0">
                <a:solidFill>
                  <a:schemeClr val="tx1">
                    <a:lumMod val="50000"/>
                  </a:schemeClr>
                </a:solidFill>
              </a:rPr>
              <a:t>Escribir la misión es un verdadero reto personal.</a:t>
            </a:r>
          </a:p>
          <a:p>
            <a:pPr algn="just">
              <a:buFont typeface="Arial" pitchFamily="34" charset="0"/>
              <a:buChar char="•"/>
            </a:pPr>
            <a:endParaRPr lang="es-ES_tradnl" sz="1200" dirty="0" smtClean="0">
              <a:solidFill>
                <a:schemeClr val="tx1">
                  <a:lumMod val="50000"/>
                </a:schemeClr>
              </a:solidFill>
            </a:endParaRPr>
          </a:p>
          <a:p>
            <a:pPr algn="just">
              <a:buFont typeface="Arial" pitchFamily="34" charset="0"/>
              <a:buChar char="•"/>
            </a:pPr>
            <a:r>
              <a:rPr lang="es-ES_tradnl" sz="2000" dirty="0" smtClean="0">
                <a:solidFill>
                  <a:schemeClr val="tx1">
                    <a:lumMod val="50000"/>
                  </a:schemeClr>
                </a:solidFill>
              </a:rPr>
              <a:t>Al enunciado de la misión personal se le puede denominar la "Constitución Personal". </a:t>
            </a:r>
            <a:endParaRPr lang="es-ES" sz="2000" dirty="0" smtClean="0">
              <a:solidFill>
                <a:schemeClr val="tx1">
                  <a:lumMod val="50000"/>
                </a:schemeClr>
              </a:solidFill>
            </a:endParaRPr>
          </a:p>
        </p:txBody>
      </p:sp>
      <p:sp>
        <p:nvSpPr>
          <p:cNvPr id="4" name="3 Rectángulo"/>
          <p:cNvSpPr/>
          <p:nvPr/>
        </p:nvSpPr>
        <p:spPr>
          <a:xfrm>
            <a:off x="395536" y="260648"/>
            <a:ext cx="648072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PA" sz="3200" b="1" u="sng" cap="none" spc="50" dirty="0" smtClean="0">
                <a:ln w="11430"/>
                <a:solidFill>
                  <a:schemeClr val="bg1"/>
                </a:solidFill>
                <a:effectLst>
                  <a:outerShdw blurRad="76200" dist="50800" dir="5400000" algn="tl" rotWithShape="0">
                    <a:srgbClr val="000000">
                      <a:alpha val="65000"/>
                    </a:srgbClr>
                  </a:outerShdw>
                </a:effectLst>
              </a:rPr>
              <a:t>SEGUNDO HÁBITO</a:t>
            </a:r>
            <a:r>
              <a:rPr lang="es-PA" sz="3200" b="1" cap="none" spc="50" dirty="0" smtClean="0">
                <a:ln w="11430"/>
                <a:solidFill>
                  <a:schemeClr val="bg1"/>
                </a:solidFill>
                <a:effectLst>
                  <a:outerShdw blurRad="76200" dist="50800" dir="5400000" algn="tl" rotWithShape="0">
                    <a:srgbClr val="000000">
                      <a:alpha val="65000"/>
                    </a:srgbClr>
                  </a:outerShdw>
                </a:effectLst>
              </a:rPr>
              <a:t>: </a:t>
            </a:r>
          </a:p>
          <a:p>
            <a:pPr algn="just"/>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Comience </a:t>
            </a:r>
            <a:r>
              <a:rPr lang="es-PA" sz="3200" b="1" cap="none" spc="50" dirty="0">
                <a:ln w="11430"/>
                <a:solidFill>
                  <a:schemeClr val="bg1"/>
                </a:solidFill>
                <a:effectLst>
                  <a:outerShdw blurRad="76200" dist="50800" dir="5400000" algn="tl" rotWithShape="0">
                    <a:srgbClr val="000000">
                      <a:alpha val="65000"/>
                    </a:srgbClr>
                  </a:outerShdw>
                </a:effectLst>
                <a:latin typeface="+mj-lt"/>
                <a:ea typeface="+mj-ea"/>
                <a:cs typeface="+mj-cs"/>
              </a:rPr>
              <a:t>con un fin en </a:t>
            </a:r>
            <a:r>
              <a:rPr lang="es-PA" sz="3200" b="1" cap="none" spc="50" dirty="0" smtClean="0">
                <a:ln w="11430"/>
                <a:solidFill>
                  <a:schemeClr val="bg1"/>
                </a:solidFill>
                <a:effectLst>
                  <a:outerShdw blurRad="76200" dist="50800" dir="5400000" algn="tl" rotWithShape="0">
                    <a:srgbClr val="000000">
                      <a:alpha val="65000"/>
                    </a:srgbClr>
                  </a:outerShdw>
                </a:effectLst>
                <a:latin typeface="+mj-lt"/>
                <a:ea typeface="+mj-ea"/>
                <a:cs typeface="+mj-cs"/>
              </a:rPr>
              <a:t>mente</a:t>
            </a:r>
            <a:r>
              <a:rPr lang="es-PA" sz="3200" b="1" cap="none" spc="50" dirty="0" smtClean="0">
                <a:ln w="11430"/>
                <a:solidFill>
                  <a:schemeClr val="bg1"/>
                </a:solidFill>
                <a:effectLst>
                  <a:outerShdw blurRad="76200" dist="50800" dir="5400000" algn="tl" rotWithShape="0">
                    <a:srgbClr val="000000">
                      <a:alpha val="65000"/>
                    </a:srgbClr>
                  </a:outerShdw>
                </a:effectLst>
              </a:rPr>
              <a:t> </a:t>
            </a:r>
            <a:endParaRPr lang="es-PA" sz="3200" b="1" cap="none" spc="50" dirty="0">
              <a:ln w="11430"/>
              <a:solidFill>
                <a:schemeClr val="bg1"/>
              </a:solidFill>
              <a:effectLst>
                <a:outerShdw blurRad="76200" dist="50800" dir="5400000" algn="tl" rotWithShape="0">
                  <a:srgbClr val="000000">
                    <a:alpha val="65000"/>
                  </a:srgbClr>
                </a:outerShdw>
              </a:effectLst>
            </a:endParaRPr>
          </a:p>
        </p:txBody>
      </p:sp>
      <p:pic>
        <p:nvPicPr>
          <p:cNvPr id="5" name="Picture 13" descr="j0149600"/>
          <p:cNvPicPr>
            <a:picLocks noChangeAspect="1" noChangeArrowheads="1"/>
          </p:cNvPicPr>
          <p:nvPr/>
        </p:nvPicPr>
        <p:blipFill>
          <a:blip r:embed="rId2" cstate="print"/>
          <a:srcRect r="24809"/>
          <a:stretch>
            <a:fillRect/>
          </a:stretch>
        </p:blipFill>
        <p:spPr>
          <a:xfrm>
            <a:off x="5508104" y="2564904"/>
            <a:ext cx="3240360" cy="3024336"/>
          </a:xfrm>
          <a:prstGeom prst="rect">
            <a:avLst/>
          </a:prstGeom>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par>
                          <p:cTn id="24" fill="hold">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39" presetClass="entr" presetSubtype="0" ac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theme/theme1.xml><?xml version="1.0" encoding="utf-8"?>
<a:theme xmlns:a="http://schemas.openxmlformats.org/drawingml/2006/main" name="powerpoint-template">
  <a:themeElements>
    <a:clrScheme name="powerpoint-template 15">
      <a:dk1>
        <a:srgbClr val="4D4D4D"/>
      </a:dk1>
      <a:lt1>
        <a:srgbClr val="FFFFFF"/>
      </a:lt1>
      <a:dk2>
        <a:srgbClr val="4D4D4D"/>
      </a:dk2>
      <a:lt2>
        <a:srgbClr val="3F1531"/>
      </a:lt2>
      <a:accent1>
        <a:srgbClr val="800428"/>
      </a:accent1>
      <a:accent2>
        <a:srgbClr val="BF4F73"/>
      </a:accent2>
      <a:accent3>
        <a:srgbClr val="FFFFFF"/>
      </a:accent3>
      <a:accent4>
        <a:srgbClr val="404040"/>
      </a:accent4>
      <a:accent5>
        <a:srgbClr val="C0AAAC"/>
      </a:accent5>
      <a:accent6>
        <a:srgbClr val="AD4768"/>
      </a:accent6>
      <a:hlink>
        <a:srgbClr val="122F46"/>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B92B2B"/>
        </a:lt2>
        <a:accent1>
          <a:srgbClr val="0095B7"/>
        </a:accent1>
        <a:accent2>
          <a:srgbClr val="FAAC8F"/>
        </a:accent2>
        <a:accent3>
          <a:srgbClr val="FFFFFF"/>
        </a:accent3>
        <a:accent4>
          <a:srgbClr val="404040"/>
        </a:accent4>
        <a:accent5>
          <a:srgbClr val="AAC8D8"/>
        </a:accent5>
        <a:accent6>
          <a:srgbClr val="E39B81"/>
        </a:accent6>
        <a:hlink>
          <a:srgbClr val="2D3289"/>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F6DF52"/>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6">
        <a:dk1>
          <a:srgbClr val="4D4D4D"/>
        </a:dk1>
        <a:lt1>
          <a:srgbClr val="FFFFFF"/>
        </a:lt1>
        <a:dk2>
          <a:srgbClr val="4D4D4D"/>
        </a:dk2>
        <a:lt2>
          <a:srgbClr val="17593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7">
        <a:dk1>
          <a:srgbClr val="4D4D4D"/>
        </a:dk1>
        <a:lt1>
          <a:srgbClr val="FFFFFF"/>
        </a:lt1>
        <a:dk2>
          <a:srgbClr val="4D4D4D"/>
        </a:dk2>
        <a:lt2>
          <a:srgbClr val="17593B"/>
        </a:lt2>
        <a:accent1>
          <a:srgbClr val="2167BF"/>
        </a:accent1>
        <a:accent2>
          <a:srgbClr val="5D5537"/>
        </a:accent2>
        <a:accent3>
          <a:srgbClr val="FFFFFF"/>
        </a:accent3>
        <a:accent4>
          <a:srgbClr val="404040"/>
        </a:accent4>
        <a:accent5>
          <a:srgbClr val="ABB8DC"/>
        </a:accent5>
        <a:accent6>
          <a:srgbClr val="534C31"/>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8">
        <a:dk1>
          <a:srgbClr val="4D4D4D"/>
        </a:dk1>
        <a:lt1>
          <a:srgbClr val="FFFFFF"/>
        </a:lt1>
        <a:dk2>
          <a:srgbClr val="4D4D4D"/>
        </a:dk2>
        <a:lt2>
          <a:srgbClr val="17593B"/>
        </a:lt2>
        <a:accent1>
          <a:srgbClr val="2167BF"/>
        </a:accent1>
        <a:accent2>
          <a:srgbClr val="7F7863"/>
        </a:accent2>
        <a:accent3>
          <a:srgbClr val="FFFFFF"/>
        </a:accent3>
        <a:accent4>
          <a:srgbClr val="404040"/>
        </a:accent4>
        <a:accent5>
          <a:srgbClr val="ABB8DC"/>
        </a:accent5>
        <a:accent6>
          <a:srgbClr val="726C59"/>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9">
        <a:dk1>
          <a:srgbClr val="4D4D4D"/>
        </a:dk1>
        <a:lt1>
          <a:srgbClr val="FFFFFF"/>
        </a:lt1>
        <a:dk2>
          <a:srgbClr val="4D4D4D"/>
        </a:dk2>
        <a:lt2>
          <a:srgbClr val="17593B"/>
        </a:lt2>
        <a:accent1>
          <a:srgbClr val="2167BF"/>
        </a:accent1>
        <a:accent2>
          <a:srgbClr val="7F7863"/>
        </a:accent2>
        <a:accent3>
          <a:srgbClr val="FFFFFF"/>
        </a:accent3>
        <a:accent4>
          <a:srgbClr val="404040"/>
        </a:accent4>
        <a:accent5>
          <a:srgbClr val="ABB8DC"/>
        </a:accent5>
        <a:accent6>
          <a:srgbClr val="726C59"/>
        </a:accent6>
        <a:hlink>
          <a:srgbClr val="45886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0">
        <a:dk1>
          <a:srgbClr val="4D4D4D"/>
        </a:dk1>
        <a:lt1>
          <a:srgbClr val="FFFFFF"/>
        </a:lt1>
        <a:dk2>
          <a:srgbClr val="4D4D4D"/>
        </a:dk2>
        <a:lt2>
          <a:srgbClr val="869BCC"/>
        </a:lt2>
        <a:accent1>
          <a:srgbClr val="00A2D9"/>
        </a:accent1>
        <a:accent2>
          <a:srgbClr val="B486B0"/>
        </a:accent2>
        <a:accent3>
          <a:srgbClr val="FFFFFF"/>
        </a:accent3>
        <a:accent4>
          <a:srgbClr val="404040"/>
        </a:accent4>
        <a:accent5>
          <a:srgbClr val="AACEE9"/>
        </a:accent5>
        <a:accent6>
          <a:srgbClr val="A3799F"/>
        </a:accent6>
        <a:hlink>
          <a:srgbClr val="3D5EA1"/>
        </a:hlink>
        <a:folHlink>
          <a:srgbClr val="DDDDDD"/>
        </a:folHlink>
      </a:clrScheme>
      <a:clrMap bg1="lt1" tx1="dk1" bg2="lt2" tx2="dk2" accent1="accent1" accent2="accent2" accent3="accent3" accent4="accent4" accent5="accent5" accent6="accent6" hlink="hlink" folHlink="folHlink"/>
    </a:extraClrScheme>
    <a:extraClrScheme>
      <a:clrScheme name="powerpoint-template 11">
        <a:dk1>
          <a:srgbClr val="4D4D4D"/>
        </a:dk1>
        <a:lt1>
          <a:srgbClr val="FFFFFF"/>
        </a:lt1>
        <a:dk2>
          <a:srgbClr val="4D4D4D"/>
        </a:dk2>
        <a:lt2>
          <a:srgbClr val="2C86AA"/>
        </a:lt2>
        <a:accent1>
          <a:srgbClr val="4B782A"/>
        </a:accent1>
        <a:accent2>
          <a:srgbClr val="38AFD0"/>
        </a:accent2>
        <a:accent3>
          <a:srgbClr val="FFFFFF"/>
        </a:accent3>
        <a:accent4>
          <a:srgbClr val="404040"/>
        </a:accent4>
        <a:accent5>
          <a:srgbClr val="B1BEAC"/>
        </a:accent5>
        <a:accent6>
          <a:srgbClr val="329EBC"/>
        </a:accent6>
        <a:hlink>
          <a:srgbClr val="9DBC2A"/>
        </a:hlink>
        <a:folHlink>
          <a:srgbClr val="DDDDDD"/>
        </a:folHlink>
      </a:clrScheme>
      <a:clrMap bg1="lt1" tx1="dk1" bg2="lt2" tx2="dk2" accent1="accent1" accent2="accent2" accent3="accent3" accent4="accent4" accent5="accent5" accent6="accent6" hlink="hlink" folHlink="folHlink"/>
    </a:extraClrScheme>
    <a:extraClrScheme>
      <a:clrScheme name="powerpoint-template 12">
        <a:dk1>
          <a:srgbClr val="4D4D4D"/>
        </a:dk1>
        <a:lt1>
          <a:srgbClr val="FFFFFF"/>
        </a:lt1>
        <a:dk2>
          <a:srgbClr val="4D4D4D"/>
        </a:dk2>
        <a:lt2>
          <a:srgbClr val="2A5CA3"/>
        </a:lt2>
        <a:accent1>
          <a:srgbClr val="45B0E1"/>
        </a:accent1>
        <a:accent2>
          <a:srgbClr val="2277C8"/>
        </a:accent2>
        <a:accent3>
          <a:srgbClr val="FFFFFF"/>
        </a:accent3>
        <a:accent4>
          <a:srgbClr val="404040"/>
        </a:accent4>
        <a:accent5>
          <a:srgbClr val="B0D4EE"/>
        </a:accent5>
        <a:accent6>
          <a:srgbClr val="1E6BB5"/>
        </a:accent6>
        <a:hlink>
          <a:srgbClr val="6BC5E6"/>
        </a:hlink>
        <a:folHlink>
          <a:srgbClr val="DDDDDD"/>
        </a:folHlink>
      </a:clrScheme>
      <a:clrMap bg1="lt1" tx1="dk1" bg2="lt2" tx2="dk2" accent1="accent1" accent2="accent2" accent3="accent3" accent4="accent4" accent5="accent5" accent6="accent6" hlink="hlink" folHlink="folHlink"/>
    </a:extraClrScheme>
    <a:extraClrScheme>
      <a:clrScheme name="powerpoint-template 13">
        <a:dk1>
          <a:srgbClr val="4D4D4D"/>
        </a:dk1>
        <a:lt1>
          <a:srgbClr val="FFFFFF"/>
        </a:lt1>
        <a:dk2>
          <a:srgbClr val="4D4D4D"/>
        </a:dk2>
        <a:lt2>
          <a:srgbClr val="234C89"/>
        </a:lt2>
        <a:accent1>
          <a:srgbClr val="33C3E5"/>
        </a:accent1>
        <a:accent2>
          <a:srgbClr val="2277C8"/>
        </a:accent2>
        <a:accent3>
          <a:srgbClr val="FFFFFF"/>
        </a:accent3>
        <a:accent4>
          <a:srgbClr val="404040"/>
        </a:accent4>
        <a:accent5>
          <a:srgbClr val="ADDEF0"/>
        </a:accent5>
        <a:accent6>
          <a:srgbClr val="1E6BB5"/>
        </a:accent6>
        <a:hlink>
          <a:srgbClr val="2BA6DD"/>
        </a:hlink>
        <a:folHlink>
          <a:srgbClr val="DDDDDD"/>
        </a:folHlink>
      </a:clrScheme>
      <a:clrMap bg1="lt1" tx1="dk1" bg2="lt2" tx2="dk2" accent1="accent1" accent2="accent2" accent3="accent3" accent4="accent4" accent5="accent5" accent6="accent6" hlink="hlink" folHlink="folHlink"/>
    </a:extraClrScheme>
    <a:extraClrScheme>
      <a:clrScheme name="powerpoint-template 14">
        <a:dk1>
          <a:srgbClr val="4D4D4D"/>
        </a:dk1>
        <a:lt1>
          <a:srgbClr val="FFFFFF"/>
        </a:lt1>
        <a:dk2>
          <a:srgbClr val="4D4D4D"/>
        </a:dk2>
        <a:lt2>
          <a:srgbClr val="31211B"/>
        </a:lt2>
        <a:accent1>
          <a:srgbClr val="9D8C83"/>
        </a:accent1>
        <a:accent2>
          <a:srgbClr val="7E6152"/>
        </a:accent2>
        <a:accent3>
          <a:srgbClr val="FFFFFF"/>
        </a:accent3>
        <a:accent4>
          <a:srgbClr val="404040"/>
        </a:accent4>
        <a:accent5>
          <a:srgbClr val="CCC5C1"/>
        </a:accent5>
        <a:accent6>
          <a:srgbClr val="725749"/>
        </a:accent6>
        <a:hlink>
          <a:srgbClr val="544A3E"/>
        </a:hlink>
        <a:folHlink>
          <a:srgbClr val="DDDDDD"/>
        </a:folHlink>
      </a:clrScheme>
      <a:clrMap bg1="lt1" tx1="dk1" bg2="lt2" tx2="dk2" accent1="accent1" accent2="accent2" accent3="accent3" accent4="accent4" accent5="accent5" accent6="accent6" hlink="hlink" folHlink="folHlink"/>
    </a:extraClrScheme>
    <a:extraClrScheme>
      <a:clrScheme name="powerpoint-template 15">
        <a:dk1>
          <a:srgbClr val="4D4D4D"/>
        </a:dk1>
        <a:lt1>
          <a:srgbClr val="FFFFFF"/>
        </a:lt1>
        <a:dk2>
          <a:srgbClr val="4D4D4D"/>
        </a:dk2>
        <a:lt2>
          <a:srgbClr val="3F1531"/>
        </a:lt2>
        <a:accent1>
          <a:srgbClr val="800428"/>
        </a:accent1>
        <a:accent2>
          <a:srgbClr val="BF4F73"/>
        </a:accent2>
        <a:accent3>
          <a:srgbClr val="FFFFFF"/>
        </a:accent3>
        <a:accent4>
          <a:srgbClr val="404040"/>
        </a:accent4>
        <a:accent5>
          <a:srgbClr val="C0AAAC"/>
        </a:accent5>
        <a:accent6>
          <a:srgbClr val="AD4768"/>
        </a:accent6>
        <a:hlink>
          <a:srgbClr val="122F46"/>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Case PowerPoint Template</Template>
  <TotalTime>417</TotalTime>
  <Words>2716</Words>
  <Application>Microsoft Macintosh PowerPoint</Application>
  <PresentationFormat>On-screen Show (4:3)</PresentationFormat>
  <Paragraphs>338</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powerpoint-template</vt:lpstr>
      <vt:lpstr>Foto de Photo Editor</vt:lpstr>
      <vt:lpstr>LOS SIETE HÁBITOS DE  LA GENTE ALTAMENTE EFECTIVA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MUCHAS GRACIAS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c:creator>
  <cp:lastModifiedBy>A</cp:lastModifiedBy>
  <cp:revision>50</cp:revision>
  <dcterms:created xsi:type="dcterms:W3CDTF">2010-10-24T02:37:36Z</dcterms:created>
  <dcterms:modified xsi:type="dcterms:W3CDTF">2013-02-16T05:13:05Z</dcterms:modified>
</cp:coreProperties>
</file>