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295D-E411-44E6-B5EB-847BF59476CE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6365-3AE6-407C-8E8C-90B53E10C7AD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F94E-4768-484B-A44F-434E5CBD0815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CEC5-F5BD-4E58-B68F-0D4A5C4561EE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47F6-D654-4479-8A51-297E1BB167EF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A40C-19D6-4F0F-B545-41BDFCFCCDA3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E484-91A1-4533-A68A-2ADE132FC770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DD2C-646F-4C56-AB95-5E65D7740B08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C696-0FC1-44E1-ADF0-13B36BD2DCAF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6ACE-F068-4B9C-80F3-44D383B26124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F3FC-5F10-4A93-9E32-592AE2FF9A47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MX" alt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CBFE1D9-57A9-48BC-8A30-A97316181EDE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8" r:id="rId9"/>
    <p:sldLayoutId id="2147483704" r:id="rId10"/>
    <p:sldLayoutId id="21474837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Documents and Settings\Latintechsa\Local Settings\Temporary Internet Files\Content.IE5\C0DA4I2V\MCBS00614_0000[1].wmf"/>
          <p:cNvPicPr>
            <a:picLocks noChangeAspect="1" noChangeArrowheads="1"/>
          </p:cNvPicPr>
          <p:nvPr/>
        </p:nvPicPr>
        <p:blipFill>
          <a:blip r:embed="rId2" cstate="print">
            <a:lum bright="-20000" contrast="-40000"/>
          </a:blip>
          <a:srcRect/>
          <a:stretch>
            <a:fillRect/>
          </a:stretch>
        </p:blipFill>
        <p:spPr bwMode="auto">
          <a:xfrm>
            <a:off x="2699792" y="3212976"/>
            <a:ext cx="3748088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428736"/>
            <a:ext cx="8042301" cy="1390639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400" dirty="0"/>
              <a:t>ASPECTOS BASICOS DE LA ADMINISTRACION DE VENTAS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23900"/>
          </a:xfrm>
        </p:spPr>
        <p:txBody>
          <a:bodyPr/>
          <a:lstStyle/>
          <a:p>
            <a:r>
              <a:rPr lang="es-PA" sz="3600" dirty="0" smtClean="0"/>
              <a:t>Proceso de planeación</a:t>
            </a:r>
            <a:endParaRPr lang="en-US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6543692" cy="2643206"/>
          </a:xfrm>
        </p:spPr>
        <p:txBody>
          <a:bodyPr numCol="1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Diagnostico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Pronostico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Objetivos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Estrategias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Tácticas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s-MX" dirty="0" smtClean="0"/>
              <a:t>Control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71736" y="4357694"/>
            <a:ext cx="5143536" cy="571504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Enfoque de la planeación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714612" y="5072074"/>
            <a:ext cx="5572164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PA" sz="2800" dirty="0">
                <a:latin typeface="+mn-lt"/>
              </a:rPr>
              <a:t>Planeación dialéctica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PA" sz="2800" dirty="0">
                <a:latin typeface="+mn-lt"/>
              </a:rPr>
              <a:t>Planeación de Contingencia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PA" sz="2800" dirty="0">
                <a:latin typeface="+mn-lt"/>
              </a:rPr>
              <a:t>Auditorias de las Ventas</a:t>
            </a:r>
            <a:endParaRPr lang="en-US" sz="2800" dirty="0">
              <a:latin typeface="+mn-lt"/>
            </a:endParaRPr>
          </a:p>
        </p:txBody>
      </p:sp>
      <p:pic>
        <p:nvPicPr>
          <p:cNvPr id="7" name="Picture 5" descr="C:\Documents and Settings\Latintechsa\Local Settings\Temporary Internet Files\Content.IE5\GFGW2KCN\MCj02372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2"/>
            <a:ext cx="2643206" cy="259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smtClean="0"/>
              <a:t>DESARROLLO DE LA PLANEACION DE VENTAS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208087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MX" sz="2400" smtClean="0"/>
              <a:t>Objetivos de la fuerza de ventas: se basan en el carácter de los mercados principales de la compañía y en la posición que desea ésta en estos mercados.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7188" y="3357563"/>
            <a:ext cx="8229600" cy="500062"/>
          </a:xfrm>
          <a:prstGeom prst="rect">
            <a:avLst/>
          </a:prstGeom>
        </p:spPr>
        <p:txBody>
          <a:bodyPr lIns="0" rIns="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s-PA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Reclutamiento de la Fuerza de Venta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0063" y="3929063"/>
            <a:ext cx="8229600" cy="2714625"/>
          </a:xfrm>
          <a:prstGeom prst="rect">
            <a:avLst/>
          </a:prstGeom>
        </p:spPr>
        <p:txBody>
          <a:bodyPr/>
          <a:lstStyle/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s-MX" sz="2200" dirty="0">
                <a:latin typeface="+mn-lt"/>
              </a:rPr>
              <a:t>Un reclutamiento debe: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200" dirty="0">
                <a:latin typeface="+mn-lt"/>
              </a:rPr>
              <a:t>Ser un sistema bien planeado y operado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200" dirty="0">
                <a:latin typeface="+mn-lt"/>
              </a:rPr>
              <a:t>debe ser continuo para combatir la alta rotación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MX" sz="1000" dirty="0">
              <a:latin typeface="+mn-lt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s-MX" sz="2200" dirty="0">
                <a:latin typeface="+mn-lt"/>
              </a:rPr>
              <a:t>El reclutamiento consiste en encontrar candidatos potenciales a un puesto, comentarles acerca de la empresa y lograr que presenten una hoja solicitud de empleo.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633413"/>
          </a:xfrm>
        </p:spPr>
        <p:txBody>
          <a:bodyPr/>
          <a:lstStyle/>
          <a:p>
            <a:r>
              <a:rPr lang="es-MX" sz="3600" b="1" smtClean="0"/>
              <a:t>El Proceso de Selección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1922463"/>
          </a:xfrm>
        </p:spPr>
        <p:txBody>
          <a:bodyPr/>
          <a:lstStyle/>
          <a:p>
            <a:r>
              <a:rPr lang="es-MX" sz="2400" smtClean="0"/>
              <a:t>Ninguna de ésta debe utilizarse sola</a:t>
            </a:r>
            <a:endParaRPr lang="en-US" sz="2400" smtClean="0"/>
          </a:p>
          <a:p>
            <a:r>
              <a:rPr lang="es-MX" sz="2400" smtClean="0"/>
              <a:t>Las herramientas y técnicas de selección sólo son ayudas para el sólido juicio ejecutivo</a:t>
            </a:r>
            <a:endParaRPr lang="en-US" sz="2400" smtClean="0"/>
          </a:p>
          <a:p>
            <a:r>
              <a:rPr lang="es-MX" sz="2400" smtClean="0"/>
              <a:t>Entrevistas Iniciales de Selección</a:t>
            </a:r>
            <a:endParaRPr lang="en-US" sz="2400" smtClean="0"/>
          </a:p>
          <a:p>
            <a:endParaRPr lang="en-US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7188" y="3571875"/>
            <a:ext cx="8229600" cy="633413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s-MX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Guía de entrevista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63" y="4357688"/>
            <a:ext cx="8229600" cy="2214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/>
              <a:t>Planee la entrevista.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/>
              <a:t>Prepárese, Interésese.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/>
              <a:t>Aliente al Solicitante a que hable sobre sí mismo.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/>
              <a:t>Describa con predicción las oportunidades.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/>
              <a:t>Recuerde escuchar con atención y en forma critica. </a:t>
            </a:r>
            <a:endParaRPr lang="en-US" sz="2400" dirty="0">
              <a:latin typeface="+mn-lt"/>
            </a:endParaRPr>
          </a:p>
        </p:txBody>
      </p:sp>
      <p:pic>
        <p:nvPicPr>
          <p:cNvPr id="25602" name="Picture 2" descr="C:\Documents and Settings\Latintechsa\Local Settings\Temporary Internet Files\Content.IE5\SWY58LBO\MCj03983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2786063"/>
            <a:ext cx="321468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704850"/>
          </a:xfrm>
        </p:spPr>
        <p:txBody>
          <a:bodyPr/>
          <a:lstStyle/>
          <a:p>
            <a:r>
              <a:rPr lang="es-MX" sz="3600" smtClean="0"/>
              <a:t>Capacitación De La Fuerza De Venta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b="1" smtClean="0"/>
              <a:t>Importancia De La Fuerza De Venta: </a:t>
            </a:r>
            <a:r>
              <a:rPr lang="es-MX" sz="2400" smtClean="0"/>
              <a:t>comprenden personal de compras mejor capacitado que interactúan con vendedores</a:t>
            </a:r>
          </a:p>
          <a:p>
            <a:pPr algn="just"/>
            <a:r>
              <a:rPr lang="es-MX" sz="2400" b="1" smtClean="0"/>
              <a:t>Evolución De Los Programas De Capacitación: </a:t>
            </a:r>
            <a:r>
              <a:rPr lang="es-MX" sz="2400" smtClean="0"/>
              <a:t>sistema de compadrazgo, en donde se asigna un aprendiz a un jefe de ventas para aprender por observación e imitación</a:t>
            </a:r>
          </a:p>
          <a:p>
            <a:pPr algn="just"/>
            <a:r>
              <a:rPr lang="es-MX" sz="2400" b="1" smtClean="0"/>
              <a:t>Responsabilidad Por La Capacitación: </a:t>
            </a:r>
            <a:r>
              <a:rPr lang="es-MX" sz="2400" smtClean="0"/>
              <a:t>se delega a los ejecutivos de línea, Capacitadotes Staff y Especialistas externos.</a:t>
            </a:r>
          </a:p>
          <a:p>
            <a:pPr algn="just"/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652463"/>
          </a:xfrm>
        </p:spPr>
        <p:txBody>
          <a:bodyPr/>
          <a:lstStyle/>
          <a:p>
            <a:r>
              <a:rPr lang="es-MX" sz="3600" b="1" smtClean="0"/>
              <a:t>Desempeño de la Fuerza de Venta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1357313"/>
          </a:xfrm>
        </p:spPr>
        <p:txBody>
          <a:bodyPr/>
          <a:lstStyle/>
          <a:p>
            <a:r>
              <a:rPr lang="es-PA" smtClean="0"/>
              <a:t>Factores internos e individuales (motivación)</a:t>
            </a:r>
          </a:p>
          <a:p>
            <a:r>
              <a:rPr lang="es-PA" smtClean="0"/>
              <a:t>Factores externos</a:t>
            </a:r>
          </a:p>
          <a:p>
            <a:pPr>
              <a:buFont typeface="Wingdings 2" pitchFamily="18" charset="2"/>
              <a:buNone/>
            </a:pPr>
            <a:endParaRPr lang="es-PA" smtClean="0"/>
          </a:p>
          <a:p>
            <a:pPr>
              <a:buFont typeface="Wingdings 2" pitchFamily="18" charset="2"/>
              <a:buNone/>
            </a:pPr>
            <a:endParaRPr lang="es-PA" smtClean="0"/>
          </a:p>
          <a:p>
            <a:pPr>
              <a:buFont typeface="Wingdings 2" pitchFamily="18" charset="2"/>
              <a:buNone/>
            </a:pPr>
            <a:endParaRPr lang="es-PA" smtClean="0"/>
          </a:p>
          <a:p>
            <a:endParaRPr lang="en-US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7188" y="2928938"/>
            <a:ext cx="8229600" cy="500062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s-MX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Administración del tiempo y territorio</a:t>
            </a:r>
            <a:endParaRPr 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625" y="3500438"/>
            <a:ext cx="8229600" cy="3143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PA" sz="2600" dirty="0">
                <a:latin typeface="+mn-lt"/>
              </a:rPr>
              <a:t>La Ruta: </a:t>
            </a:r>
            <a:r>
              <a:rPr lang="es-PA" sz="1900" dirty="0">
                <a:latin typeface="+mn-lt"/>
              </a:rPr>
              <a:t>es </a:t>
            </a:r>
            <a:r>
              <a:rPr lang="es-MX" sz="2200" dirty="0">
                <a:latin typeface="+mn-lt"/>
              </a:rPr>
              <a:t>establecer formalmente un patrón par que le vendedor lo use cuando hace visitas</a:t>
            </a:r>
            <a:endParaRPr lang="es-PA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PA" sz="2600" dirty="0">
                <a:latin typeface="+mn-lt"/>
              </a:rPr>
              <a:t>Territorio. </a:t>
            </a:r>
            <a:r>
              <a:rPr lang="es-PA" sz="2200" dirty="0">
                <a:latin typeface="+mn-lt"/>
              </a:rPr>
              <a:t>Estos deben : </a:t>
            </a:r>
            <a:endParaRPr lang="es-PA" sz="2600" dirty="0">
              <a:latin typeface="+mn-lt"/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lphaLcPeriod"/>
              <a:defRPr/>
            </a:pPr>
            <a:r>
              <a:rPr lang="es-MX" sz="2000" dirty="0">
                <a:latin typeface="+mn-lt"/>
              </a:rPr>
              <a:t>Seleccionar una unidad geográfica de control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lphaLcPeriod"/>
              <a:defRPr/>
            </a:pPr>
            <a:r>
              <a:rPr lang="es-MX" sz="2000" dirty="0">
                <a:latin typeface="+mn-lt"/>
              </a:rPr>
              <a:t>Hacer un análisis de la cuenta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lphaLcPeriod"/>
              <a:defRPr/>
            </a:pPr>
            <a:r>
              <a:rPr lang="es-MX" sz="2000" dirty="0">
                <a:latin typeface="+mn-lt"/>
              </a:rPr>
              <a:t>Desarrollar un análisis de la carga de trabajo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lphaLcPeriod"/>
              <a:defRPr/>
            </a:pPr>
            <a:r>
              <a:rPr lang="es-MX" sz="2000" dirty="0">
                <a:latin typeface="+mn-lt"/>
              </a:rPr>
              <a:t>Combatir las unidades geográficas de control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lphaLcPeriod"/>
              <a:defRPr/>
            </a:pPr>
            <a:r>
              <a:rPr lang="es-MX" sz="2000" dirty="0">
                <a:latin typeface="+mn-lt"/>
              </a:rPr>
              <a:t>Asignar personal de venta.</a:t>
            </a:r>
            <a:endParaRPr lang="es-PA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PA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42976" y="2143116"/>
            <a:ext cx="7016900" cy="25717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PA" sz="6600" dirty="0" smtClean="0"/>
              <a:t>Muchas </a:t>
            </a:r>
            <a:br>
              <a:rPr lang="es-PA" sz="6600" dirty="0" smtClean="0"/>
            </a:br>
            <a:r>
              <a:rPr lang="es-PA" sz="6600" dirty="0" smtClean="0"/>
              <a:t>Gracias </a:t>
            </a:r>
            <a:br>
              <a:rPr lang="es-PA" sz="6600" dirty="0" smtClean="0"/>
            </a:br>
            <a:r>
              <a:rPr lang="es-PA" sz="6600" dirty="0" smtClean="0"/>
              <a:t>por su atención</a:t>
            </a:r>
            <a:endParaRPr sz="8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r>
              <a:rPr lang="es-MX" sz="3600" u="sng" smtClean="0"/>
              <a:t>Concepto de Administración de Ventas</a:t>
            </a:r>
            <a:endParaRPr lang="en-US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5829300" cy="15716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sz="2400" dirty="0" smtClean="0"/>
              <a:t>Es el proceso personal o impersonal de ayudar, persuadir a un cliente potencial para que adquiera un producto o servicio.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7412" name="Picture 4" descr="C:\Documents and Settings\Latintechsa\Local Settings\Temporary Internet Files\Content.IE5\JTKYVUIL\MCPE02408_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388" y="1571612"/>
            <a:ext cx="2174533" cy="1571636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625" y="3143250"/>
            <a:ext cx="8229600" cy="795338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s-MX" sz="36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Origen de Administración de Ventas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1500" y="4143375"/>
            <a:ext cx="8072438" cy="250031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s-MX" sz="2600" dirty="0">
                <a:latin typeface="+mn-lt"/>
              </a:rPr>
              <a:t>Existían 4,000 A.C., cuando los árabes viajaban en caravana para comercializar sus productos en la mesopotámica y Egipto.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s-MX" sz="1400" dirty="0">
              <a:latin typeface="+mn-lt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s-MX" sz="2600" dirty="0">
                <a:latin typeface="+mn-lt"/>
              </a:rPr>
              <a:t>El modo de las ventas evolucionó durante la edad media, cuando se reconoció que las ganancias podían esta justificadas mediante la prestación de servicios, de espacio o tiempo.</a:t>
            </a:r>
            <a:endParaRPr lang="en-US" sz="2600" dirty="0">
              <a:latin typeface="+mn-lt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r>
              <a:rPr lang="es-MX" sz="3600" smtClean="0"/>
              <a:t>Esencia de la Administración de Ventas</a:t>
            </a:r>
            <a:endParaRPr lang="en-US" sz="3600" smtClean="0"/>
          </a:p>
        </p:txBody>
      </p:sp>
      <p:pic>
        <p:nvPicPr>
          <p:cNvPr id="18434" name="Picture 2" descr="C:\Documents and Settings\Latintechsa\Local Settings\Temporary Internet Files\Content.IE5\6B4VYCDP\MCj02405350000[1].wmf"/>
          <p:cNvPicPr>
            <a:picLocks noChangeAspect="1" noChangeArrowheads="1"/>
          </p:cNvPicPr>
          <p:nvPr/>
        </p:nvPicPr>
        <p:blipFill>
          <a:blip r:embed="rId2" cstate="print"/>
          <a:srcRect l="8572" b="7500"/>
          <a:stretch>
            <a:fillRect/>
          </a:stretch>
        </p:blipFill>
        <p:spPr bwMode="auto">
          <a:xfrm>
            <a:off x="6357938" y="2643188"/>
            <a:ext cx="22860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00063" y="1785938"/>
            <a:ext cx="5643562" cy="4429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MX" sz="2400" dirty="0">
                <a:latin typeface="+mn-lt"/>
              </a:rPr>
              <a:t>Consiste en el aspecto de la dirección del personal de ventas de las operaciones de mercadotecnia de una compañía. </a:t>
            </a:r>
            <a:endParaRPr lang="en-US" sz="2400" dirty="0">
              <a:latin typeface="+mn-lt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MX" sz="1200" dirty="0">
              <a:latin typeface="+mn-lt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s-MX" sz="2400" dirty="0">
                <a:latin typeface="+mn-lt"/>
              </a:rPr>
              <a:t>Las operaciones de mercadotecnia consiste en:</a:t>
            </a:r>
            <a:endParaRPr lang="en-US" sz="2400" dirty="0">
              <a:latin typeface="+mn-lt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Desde el reclutamiento, Entrenamiento, motivación</a:t>
            </a:r>
            <a:endParaRPr lang="en-US" sz="2400" dirty="0">
              <a:latin typeface="+mn-lt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Hasta evaluación de su desempeño y el uso de medidas correctivas</a:t>
            </a:r>
            <a:endParaRPr lang="en-US" sz="2400" dirty="0">
              <a:latin typeface="+mn-lt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s-MX" sz="26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38" y="1000125"/>
            <a:ext cx="7929562" cy="1143000"/>
          </a:xfrm>
        </p:spPr>
        <p:txBody>
          <a:bodyPr/>
          <a:lstStyle/>
          <a:p>
            <a:pPr algn="just"/>
            <a:r>
              <a:rPr lang="es-PA" sz="3600" smtClean="0"/>
              <a:t>Funciones Generales de la Administración de Ventas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75" y="2571750"/>
            <a:ext cx="5857875" cy="3500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El gerente posee las siguientes 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funciones:</a:t>
            </a:r>
          </a:p>
          <a:p>
            <a:r>
              <a:rPr lang="es-MX" smtClean="0"/>
              <a:t>Planeación</a:t>
            </a:r>
            <a:endParaRPr lang="en-US" smtClean="0"/>
          </a:p>
          <a:p>
            <a:r>
              <a:rPr lang="es-MX" smtClean="0"/>
              <a:t>Organización</a:t>
            </a:r>
            <a:endParaRPr lang="en-US" smtClean="0"/>
          </a:p>
          <a:p>
            <a:r>
              <a:rPr lang="es-MX" smtClean="0"/>
              <a:t>Personal</a:t>
            </a:r>
            <a:endParaRPr lang="en-US" smtClean="0"/>
          </a:p>
          <a:p>
            <a:r>
              <a:rPr lang="es-MX" smtClean="0"/>
              <a:t>Dirección</a:t>
            </a:r>
            <a:endParaRPr lang="en-US" smtClean="0"/>
          </a:p>
          <a:p>
            <a:r>
              <a:rPr lang="es-MX" smtClean="0"/>
              <a:t>Control</a:t>
            </a:r>
            <a:endParaRPr lang="en-US" smtClean="0"/>
          </a:p>
          <a:p>
            <a:endParaRPr lang="en-US" smtClean="0"/>
          </a:p>
        </p:txBody>
      </p:sp>
      <p:pic>
        <p:nvPicPr>
          <p:cNvPr id="19459" name="Picture 3" descr="C:\Documents and Settings\Latintechsa\Local Settings\Temporary Internet Files\Content.IE5\6B4VYCDP\MCj023303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357438"/>
            <a:ext cx="2154238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652463"/>
          </a:xfrm>
        </p:spPr>
        <p:txBody>
          <a:bodyPr/>
          <a:lstStyle/>
          <a:p>
            <a:r>
              <a:rPr lang="es-MX" sz="3600" smtClean="0"/>
              <a:t>Diferencias con Otros Puestos</a:t>
            </a:r>
            <a:endParaRPr lang="en-US" sz="48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422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La imagen de la Compañía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Independencia del Trabajo de Ventas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Costos de las Ventas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5" y="3500438"/>
            <a:ext cx="8229600" cy="714375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s-MX" sz="3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Importancia de la Función de Ventas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57188" y="4572000"/>
            <a:ext cx="8229600" cy="1422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600" dirty="0">
                <a:latin typeface="+mn-lt"/>
              </a:rPr>
              <a:t>La imagen de la Compañía</a:t>
            </a:r>
            <a:endParaRPr lang="en-US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600" dirty="0">
                <a:latin typeface="+mn-lt"/>
              </a:rPr>
              <a:t>Independencia del Trabajo de Ventas</a:t>
            </a:r>
            <a:endParaRPr lang="en-US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600" dirty="0">
                <a:latin typeface="+mn-lt"/>
              </a:rPr>
              <a:t>Costos de las Ventas</a:t>
            </a:r>
            <a:endParaRPr lang="en-US" sz="26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2600" dirty="0">
              <a:latin typeface="+mn-lt"/>
            </a:endParaRPr>
          </a:p>
        </p:txBody>
      </p:sp>
      <p:pic>
        <p:nvPicPr>
          <p:cNvPr id="21506" name="Picture 2" descr="C:\Documents and Settings\Latintechsa\Local Settings\Temporary Internet Files\Content.IE5\8LBUOBQS\MCj035700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4572000"/>
            <a:ext cx="15351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Documents and Settings\Latintechsa\Local Settings\Temporary Internet Files\Content.IE5\Q44IEHN2\MCj02056000000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500063" y="1571625"/>
            <a:ext cx="578643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652463"/>
          </a:xfrm>
        </p:spPr>
        <p:txBody>
          <a:bodyPr/>
          <a:lstStyle/>
          <a:p>
            <a:r>
              <a:rPr lang="es-MX" sz="3600" smtClean="0"/>
              <a:t>Responsabilidades y Funciones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25" y="1714500"/>
            <a:ext cx="7472363" cy="4286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PA" smtClean="0"/>
              <a:t>Entre algunas de ellas mencionamos:</a:t>
            </a:r>
          </a:p>
          <a:p>
            <a:r>
              <a:rPr lang="es-MX" smtClean="0"/>
              <a:t>Planeación y presupuesto</a:t>
            </a:r>
          </a:p>
          <a:p>
            <a:r>
              <a:rPr lang="es-MX" smtClean="0"/>
              <a:t>Determinación del tamaño y estructura de la organización de ventas.</a:t>
            </a:r>
          </a:p>
          <a:p>
            <a:r>
              <a:rPr lang="es-MX" smtClean="0"/>
              <a:t>Reclutamiento, selección y entrenamiento</a:t>
            </a:r>
          </a:p>
          <a:p>
            <a:r>
              <a:rPr lang="es-MX" smtClean="0"/>
              <a:t>Análisis del volumen de ventas, costos y utilidades.</a:t>
            </a:r>
          </a:p>
          <a:p>
            <a:r>
              <a:rPr lang="es-MX" smtClean="0"/>
              <a:t>evaluación del desempeño de ventas.</a:t>
            </a:r>
            <a:br>
              <a:rPr lang="es-MX" smtClean="0"/>
            </a:br>
            <a:endParaRPr lang="en-US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smtClean="0"/>
              <a:t>Integración de la fuerza de ventas y El Marketing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163"/>
            <a:ext cx="7758113" cy="47085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PA" dirty="0" smtClean="0"/>
              <a:t>Incluye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Publicidad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Promoción de Ventas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Ayudas de Ventas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Exposiciones.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Propaganda.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Investigación de Mercados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Planeación del Marketing de Ventas.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Pronósticos.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Desarrollo y planeación de productos.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Desarrollo de mercado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Relaciones Públicas.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4" name="Picture 2" descr="C:\Documents and Settings\Latintechsa\Local Settings\Temporary Internet Files\Content.IE5\8LBUOBQS\MPj040909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4500563"/>
            <a:ext cx="2143125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C:\Documents and Settings\Latintechsa\Local Settings\Temporary Internet Files\Content.IE5\NMGTYRY0\MCj04130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428750"/>
            <a:ext cx="27860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r>
              <a:rPr lang="es-MX" sz="3600" smtClean="0"/>
              <a:t>Mega tendencia que Afectan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17145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Competencia extranjera.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Expectativas cada vez mayores de los clientes.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Mayor pericia del comprador.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/>
              <a:t>Énfasis creciente en el control de costos.</a:t>
            </a:r>
            <a:endParaRPr lang="en-US" dirty="0"/>
          </a:p>
        </p:txBody>
      </p:sp>
      <p:pic>
        <p:nvPicPr>
          <p:cNvPr id="23554" name="Picture 2" descr="C:\Documents and Settings\Latintechsa\Local Settings\Temporary Internet Files\Content.IE5\B8F12FDX\MCj030803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714375"/>
            <a:ext cx="18303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28625" y="3500438"/>
            <a:ext cx="8229600" cy="7239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Las Ventas Personales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57188" y="4429125"/>
            <a:ext cx="6143625" cy="1500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b="1" dirty="0">
                <a:latin typeface="+mn-lt"/>
              </a:rPr>
              <a:t>Ventajas: </a:t>
            </a:r>
            <a:r>
              <a:rPr lang="es-MX" sz="2400" dirty="0">
                <a:latin typeface="+mn-lt"/>
              </a:rPr>
              <a:t>se centra en los compradores potenciales y Busca realizar una venta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b="1" dirty="0">
                <a:latin typeface="+mn-lt"/>
              </a:rPr>
              <a:t>Limitaciones: </a:t>
            </a:r>
            <a:r>
              <a:rPr lang="es-MX" sz="2400" dirty="0">
                <a:latin typeface="+mn-lt"/>
              </a:rPr>
              <a:t>Elevado costo</a:t>
            </a:r>
            <a:endParaRPr lang="en-US" sz="2400" dirty="0">
              <a:latin typeface="+mn-lt"/>
            </a:endParaRPr>
          </a:p>
        </p:txBody>
      </p:sp>
      <p:pic>
        <p:nvPicPr>
          <p:cNvPr id="23555" name="Picture 3" descr="C:\Documents and Settings\Latintechsa\Local Settings\Temporary Internet Files\Content.IE5\U30OJAE5\MCj028608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572000"/>
            <a:ext cx="2482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smtClean="0"/>
              <a:t>PLANEACION Y ORGANIZACIÓN DE LA FUERZA DE VENTAS</a:t>
            </a:r>
            <a:endParaRPr lang="en-US" sz="36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2071688"/>
            <a:ext cx="8229600" cy="8509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MX" sz="2400" dirty="0" smtClean="0"/>
              <a:t>Diseño usado como herramienta principal para la toma de decisiones rápidas y acertadas.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MX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625" y="3857625"/>
            <a:ext cx="7572375" cy="25003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Reuniones y transmisión de datos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Acumulación de datos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Categorización de los datos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Análisis de los Datos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Circulación del análisis de los datos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MX" sz="2400" dirty="0">
                <a:latin typeface="+mn-lt"/>
              </a:rPr>
              <a:t>Desarrollo del escenario</a:t>
            </a: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625" y="3143250"/>
            <a:ext cx="8229600" cy="571500"/>
          </a:xfrm>
          <a:prstGeom prst="rect">
            <a:avLst/>
          </a:prstGeom>
        </p:spPr>
        <p:txBody>
          <a:bodyPr l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es-PA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Tareas en el manejo de datos en ventas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578" name="Picture 2" descr="C:\Documents and Settings\Latintechsa\Local Settings\Temporary Internet Files\Content.IE5\A9MC0YFT\MCj023859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4071938"/>
            <a:ext cx="22145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706</Words>
  <Application>Microsoft Office PowerPoint</Application>
  <PresentationFormat>Presentación en pantalla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Flujo</vt:lpstr>
      <vt:lpstr>ASPECTOS BASICOS DE LA ADMINISTRACION DE VENTAS</vt:lpstr>
      <vt:lpstr>Concepto de Administración de Ventas</vt:lpstr>
      <vt:lpstr>Esencia de la Administración de Ventas</vt:lpstr>
      <vt:lpstr>Funciones Generales de la Administración de Ventas</vt:lpstr>
      <vt:lpstr>Diferencias con Otros Puestos</vt:lpstr>
      <vt:lpstr>Responsabilidades y Funciones</vt:lpstr>
      <vt:lpstr>Integración de la fuerza de ventas y El Marketing</vt:lpstr>
      <vt:lpstr>Mega tendencia que Afectan</vt:lpstr>
      <vt:lpstr>PLANEACION Y ORGANIZACIÓN DE LA FUERZA DE VENTAS</vt:lpstr>
      <vt:lpstr>Proceso de planeación</vt:lpstr>
      <vt:lpstr>DESARROLLO DE LA PLANEACION DE VENTAS</vt:lpstr>
      <vt:lpstr>El Proceso de Selección</vt:lpstr>
      <vt:lpstr>Capacitación De La Fuerza De Venta</vt:lpstr>
      <vt:lpstr>Desempeño de la Fuerza de Venta</vt:lpstr>
      <vt:lpstr>Muchas  Gracias  por su atención</vt:lpstr>
    </vt:vector>
  </TitlesOfParts>
  <Company>latintech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BASICOS DE LA ADMINISTRACION DE VENTAS</dc:title>
  <dc:creator>Latintech &amp; Services, S.A.</dc:creator>
  <cp:lastModifiedBy> </cp:lastModifiedBy>
  <cp:revision>21</cp:revision>
  <dcterms:created xsi:type="dcterms:W3CDTF">2007-06-09T23:06:10Z</dcterms:created>
  <dcterms:modified xsi:type="dcterms:W3CDTF">2011-04-16T06:20:20Z</dcterms:modified>
</cp:coreProperties>
</file>