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33495-D64F-4136-BD02-700A197BDAB9}" type="datetimeFigureOut">
              <a:rPr lang="es-ES" smtClean="0"/>
              <a:pPr/>
              <a:t>27/04/2011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D95FF-F955-4860-820A-22A6B4A401F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8153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El Sistema de Valorización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 </a:t>
            </a:r>
            <a:br>
              <a:rPr lang="es-ES" dirty="0" smtClean="0"/>
            </a:br>
            <a:r>
              <a:rPr lang="es-ES" dirty="0" smtClean="0"/>
              <a:t>Mercancías </a:t>
            </a:r>
            <a:r>
              <a:rPr lang="es-ES" dirty="0" smtClean="0"/>
              <a:t>en Aduanas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Cuarta forma de valorar (Art. 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PA" sz="2000" dirty="0" smtClean="0"/>
              <a:t>Con las siguientes deducciones:</a:t>
            </a:r>
          </a:p>
          <a:p>
            <a:pPr>
              <a:buNone/>
            </a:pPr>
            <a:endParaRPr lang="es-PA" sz="2000" dirty="0" smtClean="0"/>
          </a:p>
          <a:p>
            <a:pPr marL="571500" indent="-571500">
              <a:buFont typeface="+mj-lt"/>
              <a:buAutoNum type="romanLcPeriod"/>
            </a:pPr>
            <a:r>
              <a:rPr lang="es-PA" sz="1800" dirty="0" smtClean="0"/>
              <a:t>Las comisiones pagadas o convenidas</a:t>
            </a:r>
          </a:p>
          <a:p>
            <a:pPr marL="571500" indent="-571500">
              <a:buFont typeface="+mj-lt"/>
              <a:buAutoNum type="romanLcPeriod"/>
            </a:pPr>
            <a:r>
              <a:rPr lang="es-PA" sz="1800" dirty="0" smtClean="0"/>
              <a:t>Los gastos habituales de </a:t>
            </a:r>
            <a:r>
              <a:rPr lang="es-PA" sz="1800" dirty="0" err="1" smtClean="0"/>
              <a:t>trasnporte</a:t>
            </a:r>
            <a:r>
              <a:rPr lang="es-PA" sz="1800" dirty="0" smtClean="0"/>
              <a:t>/</a:t>
            </a:r>
            <a:r>
              <a:rPr lang="es-PA" sz="1800" dirty="0" err="1" smtClean="0"/>
              <a:t>seg</a:t>
            </a:r>
            <a:r>
              <a:rPr lang="es-PA" sz="1800" dirty="0" smtClean="0"/>
              <a:t>.</a:t>
            </a:r>
          </a:p>
          <a:p>
            <a:pPr marL="571500" indent="-571500">
              <a:buFont typeface="+mj-lt"/>
              <a:buAutoNum type="romanLcPeriod"/>
            </a:pPr>
            <a:r>
              <a:rPr lang="es-PA" sz="1800" dirty="0" smtClean="0"/>
              <a:t>Los derechos de aduana y otros gravámenes nacionales pagados en el país importador por la </a:t>
            </a:r>
            <a:r>
              <a:rPr lang="es-PA" sz="1800" dirty="0" err="1" smtClean="0"/>
              <a:t>import</a:t>
            </a:r>
            <a:r>
              <a:rPr lang="es-PA" sz="1800" dirty="0" smtClean="0"/>
              <a:t>.</a:t>
            </a:r>
          </a:p>
          <a:p>
            <a:pPr marL="571500" indent="-571500">
              <a:buFont typeface="+mj-lt"/>
              <a:buAutoNum type="romanLcPeriod"/>
            </a:pPr>
            <a:endParaRPr lang="es-PA" sz="2000" dirty="0" smtClean="0"/>
          </a:p>
          <a:p>
            <a:pPr marL="571500" indent="-571500">
              <a:buFont typeface="+mj-lt"/>
              <a:buAutoNum type="arabicPeriod" startAt="3"/>
            </a:pPr>
            <a:r>
              <a:rPr lang="es-PA" sz="2000" dirty="0" smtClean="0"/>
              <a:t>Si no hay venta ni importación de mercancía idéntica igual se determina el valor por el de importaciones dentro de los 90 días posteriores</a:t>
            </a:r>
          </a:p>
          <a:p>
            <a:pPr marL="571500" indent="-571500">
              <a:buFont typeface="+mj-lt"/>
              <a:buAutoNum type="arabicPeriod" startAt="3"/>
            </a:pPr>
            <a:endParaRPr lang="es-PA" sz="2000" dirty="0" smtClean="0"/>
          </a:p>
          <a:p>
            <a:pPr marL="571500" indent="-571500">
              <a:buFont typeface="+mj-lt"/>
              <a:buAutoNum type="arabicPeriod" startAt="3"/>
            </a:pPr>
            <a:r>
              <a:rPr lang="es-PA" sz="2000" dirty="0" smtClean="0"/>
              <a:t>Si hay venta y hay transformación después de su importación igual se puede valorar al precio unitario de ellas, si el interesado lo pide.</a:t>
            </a:r>
            <a:endParaRPr lang="es-ES" sz="2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Quinta forma de Valorar (Art. 8)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PA" sz="2000" dirty="0" smtClean="0"/>
              <a:t>Usando el valor reconstruido, que resulta sumando:</a:t>
            </a:r>
          </a:p>
          <a:p>
            <a:pPr>
              <a:buNone/>
            </a:pPr>
            <a:endParaRPr lang="es-PA" sz="2000" dirty="0" smtClean="0"/>
          </a:p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Usando mercancías importadas desde el país de exportación.</a:t>
            </a:r>
          </a:p>
          <a:p>
            <a:pPr marL="514350" indent="-514350">
              <a:buFont typeface="+mj-lt"/>
              <a:buAutoNum type="alphaLcPeriod"/>
            </a:pPr>
            <a:endParaRPr lang="es-PA" sz="2000" dirty="0" smtClean="0"/>
          </a:p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Una cantidad por beneficios + gastos generales añadidos por los productores del país de </a:t>
            </a:r>
            <a:r>
              <a:rPr lang="es-PA" sz="2000" dirty="0" err="1" smtClean="0"/>
              <a:t>export</a:t>
            </a:r>
            <a:r>
              <a:rPr lang="es-PA" sz="2000" dirty="0" smtClean="0"/>
              <a:t>. en exportaciones en Panamá</a:t>
            </a:r>
          </a:p>
          <a:p>
            <a:pPr marL="514350" indent="-514350">
              <a:buFont typeface="+mj-lt"/>
              <a:buAutoNum type="alphaLcPeriod"/>
            </a:pPr>
            <a:endParaRPr lang="es-PA" sz="2000" dirty="0" smtClean="0"/>
          </a:p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El costo los demás gastos que corresponden al párrafo 2 del Art. 9</a:t>
            </a:r>
            <a:endParaRPr lang="es-ES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Sexta forma de Valorar (Art. 8)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s-PA" sz="2000" b="1" dirty="0" smtClean="0"/>
              <a:t>Último Recurso</a:t>
            </a:r>
          </a:p>
          <a:p>
            <a:pPr marL="354013" indent="-354013">
              <a:buFont typeface="+mj-lt"/>
              <a:buAutoNum type="arabicPeriod"/>
            </a:pPr>
            <a:r>
              <a:rPr lang="es-PA" sz="2000" dirty="0" smtClean="0"/>
              <a:t>Si no se puede determinar el valor por las 5 formas anteriores, se hará:</a:t>
            </a:r>
          </a:p>
          <a:p>
            <a:pPr marL="722313" lvl="1" indent="-369888" defTabSz="811213">
              <a:buFont typeface="+mj-lt"/>
              <a:buAutoNum type="alphaLcPeriod"/>
            </a:pPr>
            <a:r>
              <a:rPr lang="es-PA" sz="1800" dirty="0" smtClean="0"/>
              <a:t>Según criterios razonables</a:t>
            </a:r>
          </a:p>
          <a:p>
            <a:pPr marL="722313" lvl="1" indent="-369888" defTabSz="811213">
              <a:buFont typeface="+mj-lt"/>
              <a:buAutoNum type="alphaLcPeriod"/>
            </a:pPr>
            <a:r>
              <a:rPr lang="es-PA" sz="1800" dirty="0" smtClean="0"/>
              <a:t>Compatibles con los principios y disposiciones del Art. VII - GATT 1994</a:t>
            </a:r>
          </a:p>
          <a:p>
            <a:pPr marL="722313" lvl="1" indent="-369888" defTabSz="811213">
              <a:buFont typeface="+mj-lt"/>
              <a:buAutoNum type="alphaLcPeriod"/>
            </a:pPr>
            <a:r>
              <a:rPr lang="es-PA" sz="1800" dirty="0" smtClean="0"/>
              <a:t>Sobre la base de los datos disponibles en el país de importación</a:t>
            </a:r>
          </a:p>
          <a:p>
            <a:pPr marL="879475" lvl="1" indent="-349250">
              <a:buNone/>
            </a:pPr>
            <a:endParaRPr lang="es-ES" sz="1200" dirty="0" smtClean="0"/>
          </a:p>
          <a:p>
            <a:pPr marL="265113" indent="-265113">
              <a:buFont typeface="+mj-lt"/>
              <a:buAutoNum type="arabicPeriod"/>
              <a:tabLst>
                <a:tab pos="4926013" algn="l"/>
              </a:tabLst>
            </a:pPr>
            <a:r>
              <a:rPr lang="es-PA" sz="2000" dirty="0" smtClean="0"/>
              <a:t>No se basará en:</a:t>
            </a:r>
          </a:p>
          <a:p>
            <a:pPr marL="628650" lvl="1" indent="-349250">
              <a:buFont typeface="+mj-lt"/>
              <a:buAutoNum type="alphaLcPeriod"/>
              <a:tabLst>
                <a:tab pos="4926013" algn="l"/>
              </a:tabLst>
            </a:pPr>
            <a:r>
              <a:rPr lang="es-PA" sz="1800" dirty="0" smtClean="0"/>
              <a:t>El precio de la mercancía nacionales producidas en el país de importación</a:t>
            </a:r>
          </a:p>
          <a:p>
            <a:pPr marL="628650" lvl="1" indent="-349250">
              <a:buFont typeface="+mj-lt"/>
              <a:buAutoNum type="alphaLcPeriod"/>
              <a:tabLst>
                <a:tab pos="4926013" algn="l"/>
              </a:tabLst>
            </a:pPr>
            <a:r>
              <a:rPr lang="es-PA" sz="1800" dirty="0" smtClean="0"/>
              <a:t>Un sistema que use el más alto de dos valores posibles</a:t>
            </a:r>
          </a:p>
          <a:p>
            <a:pPr marL="628650" lvl="1" indent="-349250">
              <a:buFont typeface="+mj-lt"/>
              <a:buAutoNum type="alphaLcPeriod"/>
              <a:tabLst>
                <a:tab pos="4926013" algn="l"/>
              </a:tabLst>
            </a:pPr>
            <a:r>
              <a:rPr lang="es-PA" sz="1800" dirty="0" smtClean="0"/>
              <a:t>El precio interno del país exportador</a:t>
            </a:r>
          </a:p>
          <a:p>
            <a:pPr marL="628650" lvl="1" indent="-349250">
              <a:buFont typeface="+mj-lt"/>
              <a:buAutoNum type="alphaLcPeriod"/>
              <a:tabLst>
                <a:tab pos="4926013" algn="l"/>
              </a:tabLst>
            </a:pPr>
            <a:r>
              <a:rPr lang="es-PA" sz="1800" dirty="0" smtClean="0"/>
              <a:t>Un costo de producción distinto del precio reconstruido según el Art. 6</a:t>
            </a:r>
          </a:p>
          <a:p>
            <a:pPr marL="628650" lvl="1" indent="-349250">
              <a:buFont typeface="+mj-lt"/>
              <a:buAutoNum type="alphaLcPeriod"/>
              <a:tabLst>
                <a:tab pos="4926013" algn="l"/>
              </a:tabLst>
            </a:pPr>
            <a:r>
              <a:rPr lang="es-PA" sz="1800" dirty="0" smtClean="0"/>
              <a:t>El precio de exportaciones a otro país distinto del que valora</a:t>
            </a:r>
          </a:p>
          <a:p>
            <a:pPr marL="628650" lvl="1" indent="-349250">
              <a:buFont typeface="+mj-lt"/>
              <a:buAutoNum type="alphaLcPeriod"/>
              <a:tabLst>
                <a:tab pos="4926013" algn="l"/>
              </a:tabLst>
            </a:pPr>
            <a:r>
              <a:rPr lang="es-PA" sz="1800" dirty="0" smtClean="0"/>
              <a:t>Valores mínimos, arbitrarios o ficticios.</a:t>
            </a:r>
          </a:p>
          <a:p>
            <a:pPr marL="879475" lvl="1" indent="-349250">
              <a:buFont typeface="+mj-lt"/>
              <a:buAutoNum type="alphaLcPeriod"/>
              <a:tabLst>
                <a:tab pos="4926013" algn="l"/>
              </a:tabLst>
            </a:pPr>
            <a:endParaRPr lang="es-PA" sz="1200" dirty="0" smtClean="0"/>
          </a:p>
          <a:p>
            <a:pPr marL="349250" lvl="1" indent="-349250">
              <a:buFont typeface="+mj-lt"/>
              <a:buAutoNum type="arabicPeriod" startAt="3"/>
              <a:tabLst>
                <a:tab pos="4926013" algn="l"/>
              </a:tabLst>
            </a:pPr>
            <a:r>
              <a:rPr lang="es-PA" sz="1800" dirty="0" smtClean="0"/>
              <a:t>Si lo pide, el importador será informado por escrito del valor determinado conforme al presente artículo y del método que se utilizó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Ajustes al Art. 2 según el Art. 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PA" sz="2000" dirty="0" smtClean="0"/>
              <a:t>Si no están incluidos en el precio pagado o por pagar:</a:t>
            </a:r>
          </a:p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Los gastos por:</a:t>
            </a:r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Comisiones de venta y corretajes</a:t>
            </a:r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El costo de los envases o embalajes</a:t>
            </a:r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Los gastos de embalaje (mano de obra + materiales)</a:t>
            </a:r>
          </a:p>
          <a:p>
            <a:pPr marL="880110" lvl="1" indent="-514350">
              <a:buNone/>
            </a:pPr>
            <a:endParaRPr lang="es-PA" sz="1600" dirty="0" smtClean="0"/>
          </a:p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El valor de los bienes y servicios, adecuadamente repartidos, si el comprador los hay dado a precios reducidos o gratis:</a:t>
            </a:r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Materiales, piezas, elementos, partes incorporadas, </a:t>
            </a:r>
            <a:r>
              <a:rPr lang="es-PA" sz="1800" dirty="0" err="1" smtClean="0"/>
              <a:t>etc</a:t>
            </a:r>
            <a:endParaRPr lang="es-PA" sz="1800" dirty="0" smtClean="0"/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Herramientas, matrices, etc. usados para su producción</a:t>
            </a:r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Materiales consumidos en su producción</a:t>
            </a:r>
          </a:p>
          <a:p>
            <a:pPr marL="880110" lvl="1" indent="-514350">
              <a:buFont typeface="+mj-lt"/>
              <a:buAutoNum type="romanLcPeriod"/>
            </a:pPr>
            <a:r>
              <a:rPr lang="es-PA" sz="1800" dirty="0" smtClean="0"/>
              <a:t>Ingeniería, creación y perfeccionamiento, los trabajos artísticos, diseños, planos / croquis hechos fuera del país de </a:t>
            </a:r>
            <a:r>
              <a:rPr lang="es-PA" sz="1800" dirty="0" err="1" smtClean="0"/>
              <a:t>import</a:t>
            </a:r>
            <a:r>
              <a:rPr lang="es-PA" sz="1800" dirty="0" smtClean="0"/>
              <a:t>. Y necesarios para producir las mercancías de importación.</a:t>
            </a:r>
            <a:endParaRPr lang="es-ES" sz="1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Ajustes al Art. 2 según el Art. 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610112"/>
          </a:xfrm>
        </p:spPr>
        <p:txBody>
          <a:bodyPr numCol="2">
            <a:normAutofit/>
          </a:bodyPr>
          <a:lstStyle/>
          <a:p>
            <a:pPr marL="514350" indent="-514350" algn="just">
              <a:buFont typeface="+mj-lt"/>
              <a:buAutoNum type="alphaLcPeriod" startAt="3"/>
            </a:pPr>
            <a:r>
              <a:rPr lang="es-PA" sz="1800" dirty="0" smtClean="0"/>
              <a:t>Los </a:t>
            </a:r>
            <a:r>
              <a:rPr lang="es-PA" sz="1800" dirty="0" err="1" smtClean="0"/>
              <a:t>Canónes</a:t>
            </a:r>
            <a:r>
              <a:rPr lang="es-PA" sz="1800" dirty="0" smtClean="0"/>
              <a:t> y derechos de licencia que corresponden a las mercancías que se valoran siempre que no estén incluidos en el precio realmente pagado o por pagar</a:t>
            </a:r>
          </a:p>
          <a:p>
            <a:pPr marL="514350" indent="-514350" algn="just">
              <a:buFont typeface="+mj-lt"/>
              <a:buAutoNum type="alphaLcPeriod" startAt="3"/>
            </a:pPr>
            <a:r>
              <a:rPr lang="es-PA" sz="1800" dirty="0" smtClean="0"/>
              <a:t>El valor de cualquier parte del producto de la reventa, cesión o utilización posterior de las mercancías importadas que reciba el vendedor.</a:t>
            </a:r>
          </a:p>
          <a:p>
            <a:pPr marL="514350" indent="-514350">
              <a:buNone/>
            </a:pPr>
            <a:endParaRPr lang="es-PA" sz="1800" dirty="0" smtClean="0"/>
          </a:p>
          <a:p>
            <a:pPr marL="514350" indent="-514350">
              <a:buNone/>
            </a:pPr>
            <a:r>
              <a:rPr lang="es-PA" sz="1800" dirty="0" smtClean="0"/>
              <a:t>Se pueden incluir:</a:t>
            </a:r>
          </a:p>
          <a:p>
            <a:pPr marL="514350" indent="-514350"/>
            <a:r>
              <a:rPr lang="es-PA" sz="1800" dirty="0" smtClean="0"/>
              <a:t>Los gastos de transporte </a:t>
            </a:r>
          </a:p>
          <a:p>
            <a:pPr marL="514350" indent="-514350"/>
            <a:r>
              <a:rPr lang="es-PA" sz="1800" dirty="0" smtClean="0"/>
              <a:t>Gastos de carga</a:t>
            </a:r>
          </a:p>
          <a:p>
            <a:pPr marL="514350" indent="-514350"/>
            <a:r>
              <a:rPr lang="es-PA" sz="1800" dirty="0" smtClean="0"/>
              <a:t>El costo del seguro</a:t>
            </a:r>
          </a:p>
          <a:p>
            <a:pPr marL="809625" indent="-338138">
              <a:buNone/>
            </a:pPr>
            <a:r>
              <a:rPr lang="es-PA" sz="1800" b="1" dirty="0" smtClean="0"/>
              <a:t>El tipo de Cambio (Art. 10)</a:t>
            </a:r>
          </a:p>
          <a:p>
            <a:pPr marL="809625" indent="-338138" algn="just"/>
            <a:r>
              <a:rPr lang="es-PA" sz="1800" dirty="0" smtClean="0"/>
              <a:t>Par convertir una moneda a la del país de importación las autoridades  competentes del país de importación, para el período de la exportación o de la importación.</a:t>
            </a:r>
          </a:p>
          <a:p>
            <a:pPr marL="809625" indent="-338138" algn="just"/>
            <a:endParaRPr lang="es-PA" sz="1800" dirty="0" smtClean="0"/>
          </a:p>
          <a:p>
            <a:pPr marL="809625" indent="-338138" algn="just">
              <a:buNone/>
            </a:pPr>
            <a:r>
              <a:rPr lang="es-PA" sz="1800" b="1" dirty="0" smtClean="0"/>
              <a:t>El recurso (Art. 12)</a:t>
            </a:r>
          </a:p>
          <a:p>
            <a:pPr marL="809625" indent="-338138" algn="just"/>
            <a:r>
              <a:rPr lang="es-PA" sz="1800" dirty="0" err="1" smtClean="0"/>
              <a:t>Recurir</a:t>
            </a:r>
            <a:r>
              <a:rPr lang="es-PA" sz="1800" dirty="0" smtClean="0"/>
              <a:t> sin penalización</a:t>
            </a:r>
          </a:p>
          <a:p>
            <a:pPr marL="809625" indent="-338138" algn="just"/>
            <a:r>
              <a:rPr lang="es-PA" sz="1800" dirty="0" smtClean="0"/>
              <a:t>Razones del fallo y resultado</a:t>
            </a:r>
          </a:p>
          <a:p>
            <a:pPr marL="809625" indent="-338138" algn="just"/>
            <a:r>
              <a:rPr lang="es-PA" sz="1800" dirty="0" smtClean="0"/>
              <a:t>Si hay derecho a apelación.</a:t>
            </a:r>
            <a:endParaRPr lang="es-ES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Definiciones (Art. 14)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 numCol="2">
            <a:normAutofit/>
          </a:bodyPr>
          <a:lstStyle/>
          <a:p>
            <a:r>
              <a:rPr lang="es-PA" sz="1800" dirty="0" smtClean="0"/>
              <a:t>Valor en Aduana</a:t>
            </a:r>
          </a:p>
          <a:p>
            <a:r>
              <a:rPr lang="es-PA" sz="1800" dirty="0" smtClean="0"/>
              <a:t>País de Importación</a:t>
            </a:r>
          </a:p>
          <a:p>
            <a:r>
              <a:rPr lang="es-PA" sz="1800" dirty="0" smtClean="0"/>
              <a:t>Pr0ducidas</a:t>
            </a:r>
          </a:p>
          <a:p>
            <a:r>
              <a:rPr lang="es-PA" sz="1800" dirty="0" smtClean="0"/>
              <a:t>Mercancías idénticas</a:t>
            </a:r>
          </a:p>
          <a:p>
            <a:r>
              <a:rPr lang="es-PA" sz="1800" dirty="0" smtClean="0"/>
              <a:t>Mercancías similares</a:t>
            </a:r>
          </a:p>
          <a:p>
            <a:r>
              <a:rPr lang="es-PA" sz="1800" dirty="0" smtClean="0"/>
              <a:t>Mercancías idénticas y similares</a:t>
            </a:r>
          </a:p>
          <a:p>
            <a:r>
              <a:rPr lang="es-PA" sz="1800" dirty="0" smtClean="0"/>
              <a:t>Mercancías idénticas o similares</a:t>
            </a:r>
          </a:p>
          <a:p>
            <a:r>
              <a:rPr lang="es-PA" sz="1800" dirty="0" smtClean="0"/>
              <a:t>Cuando no exista mercancías idénticas o similares</a:t>
            </a:r>
          </a:p>
          <a:p>
            <a:r>
              <a:rPr lang="es-PA" sz="1800" dirty="0" smtClean="0"/>
              <a:t>Mercancía de la misma especie o clase</a:t>
            </a:r>
          </a:p>
          <a:p>
            <a:endParaRPr lang="es-PA" sz="1800" dirty="0" smtClean="0"/>
          </a:p>
          <a:p>
            <a:pPr>
              <a:buNone/>
            </a:pPr>
            <a:r>
              <a:rPr lang="es-PA" sz="1800" b="1" dirty="0" smtClean="0"/>
              <a:t>La Vinculación (Art. 15)</a:t>
            </a:r>
          </a:p>
          <a:p>
            <a:pPr>
              <a:buNone/>
            </a:pPr>
            <a:r>
              <a:rPr lang="es-PA" sz="1800" dirty="0" smtClean="0"/>
              <a:t>Existe vinculación si:</a:t>
            </a:r>
          </a:p>
          <a:p>
            <a:r>
              <a:rPr lang="es-PA" sz="1800" dirty="0" smtClean="0"/>
              <a:t>Uno ocupa responsabilidad o dirección en empresa del otro</a:t>
            </a:r>
          </a:p>
          <a:p>
            <a:r>
              <a:rPr lang="es-PA" sz="1800" dirty="0" smtClean="0"/>
              <a:t>Si están legalmente reconocidas</a:t>
            </a:r>
          </a:p>
          <a:p>
            <a:r>
              <a:rPr lang="es-PA" sz="1800" dirty="0" smtClean="0"/>
              <a:t>Si están en relación de empleador y empleado</a:t>
            </a:r>
          </a:p>
          <a:p>
            <a:r>
              <a:rPr lang="es-PA" sz="1800" dirty="0" smtClean="0"/>
              <a:t>Si alguien tiene la propiedad, control del 5% de las acciones</a:t>
            </a:r>
          </a:p>
          <a:p>
            <a:r>
              <a:rPr lang="es-PA" sz="1800" dirty="0" smtClean="0"/>
              <a:t>Si una de ellas controla a la otra</a:t>
            </a:r>
          </a:p>
          <a:p>
            <a:r>
              <a:rPr lang="es-PA" sz="1800" dirty="0" smtClean="0"/>
              <a:t>Si ambas están controladas por un tercero</a:t>
            </a:r>
          </a:p>
          <a:p>
            <a:r>
              <a:rPr lang="es-PA" sz="1800" dirty="0" smtClean="0"/>
              <a:t>Si juntos controlan a una tercera persona</a:t>
            </a:r>
          </a:p>
          <a:p>
            <a:r>
              <a:rPr lang="es-PA" sz="1800" dirty="0" smtClean="0"/>
              <a:t>Si son de la misma familia</a:t>
            </a:r>
          </a:p>
          <a:p>
            <a:pPr>
              <a:buNone/>
            </a:pPr>
            <a:endParaRPr lang="es-PA" sz="1200" dirty="0" smtClean="0"/>
          </a:p>
          <a:p>
            <a:pPr marL="0" indent="0">
              <a:buNone/>
            </a:pPr>
            <a:r>
              <a:rPr lang="es-PA" sz="1800" dirty="0" smtClean="0"/>
              <a:t>Personas asociadas en el negocio: agente, distribuidor o concesionario exclusivo.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5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5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8500"/>
                            </p:stCondLst>
                            <p:childTnLst>
                              <p:par>
                                <p:cTn id="8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s-PA" dirty="0" smtClean="0"/>
              <a:t>La confidencialidad (Art.11)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sz="2000" dirty="0" smtClean="0"/>
              <a:t>Toda información que por su naturaleza sea confidencial será considerada como estrictamente confidencial.</a:t>
            </a:r>
          </a:p>
          <a:p>
            <a:pPr marL="0" indent="0">
              <a:buNone/>
            </a:pPr>
            <a:r>
              <a:rPr lang="es-PA" sz="2000" dirty="0" smtClean="0"/>
              <a:t>No se revelará sin autorización expresa de la persona o gobierno con  excepción:</a:t>
            </a:r>
          </a:p>
          <a:p>
            <a:pPr marL="514350" indent="-514350">
              <a:buFont typeface="+mj-lt"/>
              <a:buAutoNum type="arabicPeriod"/>
            </a:pPr>
            <a:r>
              <a:rPr lang="es-PA" sz="2000" dirty="0" smtClean="0"/>
              <a:t>En un procedimiento judicial</a:t>
            </a:r>
          </a:p>
          <a:p>
            <a:pPr marL="514350" indent="-514350">
              <a:buFont typeface="+mj-lt"/>
              <a:buAutoNum type="arabicPeriod"/>
            </a:pPr>
            <a:r>
              <a:rPr lang="es-PA" sz="2000" dirty="0" smtClean="0"/>
              <a:t>Cuando se haya procesado la respectiva declaración</a:t>
            </a:r>
          </a:p>
          <a:p>
            <a:pPr marL="514350" indent="-514350">
              <a:buFont typeface="+mj-lt"/>
              <a:buAutoNum type="arabicPeriod"/>
            </a:pPr>
            <a:endParaRPr lang="es-PA" sz="2000" dirty="0" smtClean="0"/>
          </a:p>
          <a:p>
            <a:pPr marL="0" indent="0">
              <a:buNone/>
            </a:pPr>
            <a:r>
              <a:rPr lang="es-PA" sz="2000" b="1" dirty="0" smtClean="0"/>
              <a:t>Garantía para retirar antes de la determinación del valor definitivo (Art. 13)</a:t>
            </a:r>
          </a:p>
          <a:p>
            <a:pPr marL="0" indent="0">
              <a:buNone/>
            </a:pPr>
            <a:endParaRPr lang="es-PA" sz="1400" dirty="0" smtClean="0"/>
          </a:p>
          <a:p>
            <a:pPr marL="0" indent="0" algn="just">
              <a:buNone/>
            </a:pPr>
            <a:r>
              <a:rPr lang="es-PA" sz="2000" dirty="0" smtClean="0"/>
              <a:t>Si en la determinación resultase necesario demorar su cálculo definitivo, se podrá retirar de la Aduana, si así lo exija, presta una garantía por los tributos que pudieran corresponderles.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Explicación escrita (Art. 16)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PA" sz="2000" dirty="0" smtClean="0"/>
              <a:t>Previa solicitud por escrito, donde el importador recibe el derecho de la </a:t>
            </a:r>
            <a:r>
              <a:rPr lang="es-PA" sz="2000" dirty="0" err="1" smtClean="0"/>
              <a:t>Adm</a:t>
            </a:r>
            <a:r>
              <a:rPr lang="es-PA" sz="2000" dirty="0" smtClean="0"/>
              <a:t>. de Aduana del país de importación la explicación del método por el cual se ha valorado sus mercancías.</a:t>
            </a:r>
          </a:p>
          <a:p>
            <a:pPr marL="0" indent="0" algn="just">
              <a:buNone/>
            </a:pPr>
            <a:endParaRPr lang="es-PA" sz="1500" dirty="0" smtClean="0"/>
          </a:p>
          <a:p>
            <a:pPr marL="0" indent="0" algn="just">
              <a:buNone/>
            </a:pPr>
            <a:r>
              <a:rPr lang="es-PA" sz="2000" b="1" dirty="0" smtClean="0"/>
              <a:t>Derecho a comprobar los datos (Art. 17): </a:t>
            </a:r>
            <a:r>
              <a:rPr lang="es-PA" sz="2000" dirty="0" smtClean="0"/>
              <a:t>La Aduana, en todo momento tendrá el derecho a comprobar la veracidad de toda información, documento o declaración en cualquier parte del país.</a:t>
            </a:r>
          </a:p>
          <a:p>
            <a:pPr marL="0" indent="0" algn="just">
              <a:buNone/>
            </a:pPr>
            <a:endParaRPr lang="es-PA" sz="1300" dirty="0" smtClean="0"/>
          </a:p>
          <a:p>
            <a:pPr marL="0" indent="0" algn="just">
              <a:buNone/>
            </a:pPr>
            <a:r>
              <a:rPr lang="es-PA" sz="2000" b="1" dirty="0" smtClean="0"/>
              <a:t>La aduana propone reglamento (Art. 18): </a:t>
            </a:r>
            <a:r>
              <a:rPr lang="es-PA" sz="2000" dirty="0" smtClean="0"/>
              <a:t>El Ministerio de Hacienda y Tesoros dictará los reglamentos necesarios para establecer procedimientos de aplicación a la valoración.</a:t>
            </a:r>
          </a:p>
          <a:p>
            <a:pPr marL="0" indent="0" algn="just">
              <a:buNone/>
            </a:pPr>
            <a:endParaRPr lang="es-PA" sz="1300" dirty="0" smtClean="0"/>
          </a:p>
          <a:p>
            <a:pPr marL="0" indent="0" algn="just">
              <a:buNone/>
            </a:pPr>
            <a:r>
              <a:rPr lang="es-PA" sz="2000" b="1" dirty="0" smtClean="0"/>
              <a:t>Derogación total (Art. 19): </a:t>
            </a:r>
            <a:r>
              <a:rPr lang="es-PA" sz="2000" dirty="0" err="1" smtClean="0"/>
              <a:t>Dejénse</a:t>
            </a:r>
            <a:r>
              <a:rPr lang="es-PA" sz="2000" dirty="0" smtClean="0"/>
              <a:t> sin efectos todas las normas sobre valoración de mercancía en Aduanas y remítase copia autenticada del presente decreto en cumplimiento del numeral 7° del Art. 195 de la constitución. </a:t>
            </a:r>
            <a:endParaRPr lang="es-ES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8000" dirty="0" smtClean="0"/>
              <a:t>Muchas Gracias </a:t>
            </a:r>
            <a:endParaRPr lang="es-ES" sz="8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s-PA" dirty="0" smtClean="0"/>
          </a:p>
          <a:p>
            <a:pPr algn="ctr"/>
            <a:r>
              <a:rPr lang="es-PA" sz="4400" dirty="0" smtClean="0">
                <a:solidFill>
                  <a:schemeClr val="bg1"/>
                </a:solidFill>
              </a:rPr>
              <a:t>Por su atención...</a:t>
            </a:r>
            <a:endParaRPr lang="es-E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Valor de Transacción: </a:t>
            </a:r>
            <a:br>
              <a:rPr lang="es-PA" dirty="0" smtClean="0"/>
            </a:br>
            <a:r>
              <a:rPr lang="es-PA" sz="3200" b="1" dirty="0" smtClean="0">
                <a:solidFill>
                  <a:schemeClr val="tx1"/>
                </a:solidFill>
              </a:rPr>
              <a:t>Decreto de Valoración con base al Convenio del </a:t>
            </a:r>
            <a:r>
              <a:rPr lang="es-PA" sz="3200" b="1" dirty="0" err="1" smtClean="0">
                <a:solidFill>
                  <a:schemeClr val="tx1"/>
                </a:solidFill>
              </a:rPr>
              <a:t>Gatt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A" sz="2000" b="1" dirty="0" smtClean="0"/>
              <a:t>Artículo 2. </a:t>
            </a:r>
            <a:r>
              <a:rPr lang="es-PA" sz="2000" dirty="0" smtClean="0"/>
              <a:t>El valor en aduanas de las mercancías importadas será el valor de transacción, es decir:</a:t>
            </a:r>
          </a:p>
          <a:p>
            <a:pPr marL="0" indent="0" algn="just">
              <a:buNone/>
            </a:pPr>
            <a:endParaRPr lang="es-PA" sz="1050" dirty="0" smtClean="0"/>
          </a:p>
          <a:p>
            <a:pPr marL="354013" indent="-354013" algn="just"/>
            <a:r>
              <a:rPr lang="es-PA" sz="2000" dirty="0" smtClean="0"/>
              <a:t>El precio realmente pagado o por pagar.</a:t>
            </a:r>
          </a:p>
          <a:p>
            <a:pPr marL="354013" indent="-354013" algn="just"/>
            <a:endParaRPr lang="es-PA" sz="2000" dirty="0" smtClean="0"/>
          </a:p>
          <a:p>
            <a:pPr marL="354013" indent="-354013" algn="just"/>
            <a:r>
              <a:rPr lang="es-PA" sz="2000" dirty="0" smtClean="0"/>
              <a:t>Por las mercancías cuando éstas se venden para su exportación </a:t>
            </a:r>
          </a:p>
          <a:p>
            <a:pPr marL="354013" indent="-354013" algn="just"/>
            <a:endParaRPr lang="es-PA" sz="2000" dirty="0" smtClean="0"/>
          </a:p>
          <a:p>
            <a:pPr marL="354013" indent="-354013" algn="just"/>
            <a:r>
              <a:rPr lang="es-PA" sz="2000" dirty="0" smtClean="0"/>
              <a:t>Al país de exportación</a:t>
            </a:r>
          </a:p>
          <a:p>
            <a:pPr marL="354013" indent="-354013" algn="just"/>
            <a:endParaRPr lang="es-PA" sz="2000" dirty="0" smtClean="0"/>
          </a:p>
          <a:p>
            <a:pPr marL="354013" indent="-354013" algn="just"/>
            <a:r>
              <a:rPr lang="es-PA" sz="2000" dirty="0" smtClean="0"/>
              <a:t>Ajustado de conformidad con lo dispuesto en el artículo 8 y siempre que concurra las circunstancias.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es-PA" sz="3200" dirty="0" smtClean="0"/>
              <a:t>Circunstancias básicas para aceptar la factura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Que el vendedor no restrinja cesión o uso de las mercancías, solo cuando:</a:t>
            </a:r>
          </a:p>
          <a:p>
            <a:pPr marL="514350" indent="-514350">
              <a:buFont typeface="+mj-lt"/>
              <a:buAutoNum type="alphaLcPeriod"/>
            </a:pPr>
            <a:endParaRPr lang="es-PA" sz="2000" dirty="0" smtClean="0"/>
          </a:p>
          <a:p>
            <a:pPr marL="1079500" lvl="2" indent="-514350">
              <a:buFont typeface="+mj-lt"/>
              <a:buAutoNum type="romanLcPeriod"/>
            </a:pPr>
            <a:r>
              <a:rPr lang="es-PA" sz="1800" dirty="0" smtClean="0"/>
              <a:t>Lo imponga la ley o las autoridades del país de importación.</a:t>
            </a:r>
          </a:p>
          <a:p>
            <a:pPr marL="1079500" lvl="2" indent="-514350">
              <a:buFont typeface="+mj-lt"/>
              <a:buAutoNum type="romanLcPeriod"/>
            </a:pPr>
            <a:r>
              <a:rPr lang="es-PA" sz="1800" dirty="0" smtClean="0"/>
              <a:t>Límite el territorio de venta</a:t>
            </a:r>
          </a:p>
          <a:p>
            <a:pPr marL="1079500" lvl="2" indent="-514350">
              <a:buFont typeface="+mj-lt"/>
              <a:buAutoNum type="romanLcPeriod"/>
            </a:pPr>
            <a:r>
              <a:rPr lang="es-PA" sz="1800" dirty="0" smtClean="0"/>
              <a:t>No afecte sustancialmente al valor</a:t>
            </a:r>
          </a:p>
          <a:p>
            <a:pPr marL="1079500" lvl="2" indent="-514350">
              <a:buFont typeface="+mj-lt"/>
              <a:buAutoNum type="romanLcPeriod"/>
            </a:pPr>
            <a:endParaRPr lang="es-PA" sz="1800" dirty="0" smtClean="0"/>
          </a:p>
          <a:p>
            <a:pPr marL="1079500" lvl="2" indent="-514350">
              <a:buNone/>
            </a:pPr>
            <a:endParaRPr lang="es-ES" sz="100" dirty="0" smtClean="0"/>
          </a:p>
          <a:p>
            <a:pPr marL="439420" indent="-514350">
              <a:buFont typeface="+mj-lt"/>
              <a:buAutoNum type="alphaLcPeriod"/>
            </a:pPr>
            <a:r>
              <a:rPr lang="es-PA" sz="2000" dirty="0" smtClean="0"/>
              <a:t>Que la venta o el precio no dependan de ninguna condición cuyo valor no pueda determinarse para las mercancías a valorar</a:t>
            </a:r>
          </a:p>
          <a:p>
            <a:pPr marL="439420" indent="-514350">
              <a:buFont typeface="+mj-lt"/>
              <a:buAutoNum type="alphaLcPeriod"/>
            </a:pPr>
            <a:endParaRPr lang="es-PA" sz="2000" dirty="0" smtClean="0"/>
          </a:p>
          <a:p>
            <a:pPr marL="439420" indent="-514350">
              <a:buFont typeface="+mj-lt"/>
              <a:buAutoNum type="alphaLcPeriod"/>
            </a:pPr>
            <a:r>
              <a:rPr lang="es-PA" sz="2000" dirty="0" smtClean="0"/>
              <a:t>Que no revierta directa e indirectamente al vendedor del producto.</a:t>
            </a:r>
          </a:p>
          <a:p>
            <a:pPr marL="439420" indent="-514350">
              <a:buFont typeface="+mj-lt"/>
              <a:buAutoNum type="alphaLcPeriod"/>
            </a:pPr>
            <a:endParaRPr lang="es-PA" sz="2000" dirty="0" smtClean="0"/>
          </a:p>
          <a:p>
            <a:pPr marL="439420" indent="-514350">
              <a:buFont typeface="+mj-lt"/>
              <a:buAutoNum type="alphaLcPeriod"/>
            </a:pPr>
            <a:r>
              <a:rPr lang="es-PA" sz="2000" dirty="0" smtClean="0"/>
              <a:t>Que no exista vinculación entre comprador y vendedor.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primera forma de valorar (Art. 2)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 numCol="2">
            <a:normAutofit/>
          </a:bodyPr>
          <a:lstStyle/>
          <a:p>
            <a:r>
              <a:rPr lang="es-PA" sz="2000" dirty="0" smtClean="0"/>
              <a:t>Verificar que los datos del documento de transporte sean iguales a los de la declaración</a:t>
            </a:r>
          </a:p>
          <a:p>
            <a:r>
              <a:rPr lang="es-PA" sz="2000" dirty="0" smtClean="0"/>
              <a:t>Los datos declarados deben coincidir con:</a:t>
            </a:r>
          </a:p>
          <a:p>
            <a:pPr marL="633413" lvl="1" indent="-241300">
              <a:buFont typeface="+mj-lt"/>
              <a:buAutoNum type="romanLcPeriod"/>
            </a:pPr>
            <a:r>
              <a:rPr lang="es-PA" sz="1800" dirty="0" smtClean="0"/>
              <a:t>Flete declarado</a:t>
            </a:r>
          </a:p>
          <a:p>
            <a:pPr marL="633413" lvl="1" indent="-241300">
              <a:buFont typeface="+mj-lt"/>
              <a:buAutoNum type="romanLcPeriod"/>
            </a:pPr>
            <a:r>
              <a:rPr lang="es-PA" sz="1800" dirty="0" smtClean="0"/>
              <a:t>Lugar de embarque real y declarado</a:t>
            </a:r>
          </a:p>
          <a:p>
            <a:pPr marL="633413" lvl="1" indent="-241300">
              <a:buFont typeface="+mj-lt"/>
              <a:buAutoNum type="romanLcPeriod"/>
            </a:pPr>
            <a:r>
              <a:rPr lang="es-PA" sz="1800" dirty="0" smtClean="0"/>
              <a:t>Con la mercancía declarada</a:t>
            </a:r>
          </a:p>
          <a:p>
            <a:pPr marL="265113" indent="-265113"/>
            <a:r>
              <a:rPr lang="es-PA" sz="2000" dirty="0" smtClean="0"/>
              <a:t>La factura debe:</a:t>
            </a:r>
          </a:p>
          <a:p>
            <a:pPr marL="722313" lvl="1" indent="-330200">
              <a:buFont typeface="+mj-lt"/>
              <a:buAutoNum type="romanLcPeriod"/>
            </a:pPr>
            <a:r>
              <a:rPr lang="es-PA" sz="1800" dirty="0" smtClean="0"/>
              <a:t>Comprender toda la mercancía declarada</a:t>
            </a:r>
          </a:p>
          <a:p>
            <a:pPr marL="722313" lvl="1" indent="-330200">
              <a:buFont typeface="+mj-lt"/>
              <a:buAutoNum type="romanLcPeriod"/>
            </a:pPr>
            <a:r>
              <a:rPr lang="es-PA" sz="1800" dirty="0" smtClean="0"/>
              <a:t>Corresponder a una venta real</a:t>
            </a:r>
          </a:p>
          <a:p>
            <a:pPr marL="722313" lvl="1" indent="-330200">
              <a:buFont typeface="+mj-lt"/>
              <a:buAutoNum type="romanLcPeriod"/>
            </a:pPr>
            <a:r>
              <a:rPr lang="es-PA" sz="1800" dirty="0" smtClean="0"/>
              <a:t>La venta debe ser para la exportación a Panamá</a:t>
            </a:r>
            <a:endParaRPr lang="es-ES" sz="1800" dirty="0" smtClean="0"/>
          </a:p>
          <a:p>
            <a:pPr marL="900113" indent="-546100">
              <a:buNone/>
            </a:pPr>
            <a:r>
              <a:rPr lang="es-PA" sz="2000" dirty="0" smtClean="0"/>
              <a:t>No Hay venta:     </a:t>
            </a:r>
          </a:p>
          <a:p>
            <a:pPr marL="900113" indent="-546100"/>
            <a:r>
              <a:rPr lang="es-PA" sz="2000" dirty="0" smtClean="0"/>
              <a:t>Suministros gratuitos</a:t>
            </a:r>
          </a:p>
          <a:p>
            <a:pPr marL="900113" indent="-546100"/>
            <a:r>
              <a:rPr lang="es-PA" sz="2000" dirty="0" smtClean="0"/>
              <a:t>Consignación</a:t>
            </a:r>
          </a:p>
          <a:p>
            <a:pPr marL="900113" indent="-546100"/>
            <a:r>
              <a:rPr lang="es-PA" sz="2000" dirty="0" smtClean="0"/>
              <a:t>Imp. Sucursales</a:t>
            </a:r>
          </a:p>
          <a:p>
            <a:pPr marL="900113" indent="-546100"/>
            <a:r>
              <a:rPr lang="es-PA" sz="2000" dirty="0" smtClean="0"/>
              <a:t>Leasing</a:t>
            </a:r>
          </a:p>
          <a:p>
            <a:pPr marL="900113" indent="-546100"/>
            <a:r>
              <a:rPr lang="es-PA" sz="2000" dirty="0" smtClean="0"/>
              <a:t>Merc. En préstamo</a:t>
            </a:r>
          </a:p>
          <a:p>
            <a:pPr marL="900113" indent="-546100"/>
            <a:r>
              <a:rPr lang="es-PA" sz="2000" dirty="0" smtClean="0"/>
              <a:t>Residuos para destruir</a:t>
            </a:r>
          </a:p>
          <a:p>
            <a:pPr marL="598932" indent="-571500">
              <a:buNone/>
            </a:pPr>
            <a:endParaRPr lang="es-PA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es-PA" sz="4400" dirty="0" smtClean="0"/>
              <a:t>La Segunda forma de valorar (Art. 3)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Si el valor no puede determinarse conforme al Art. 2 será el valor de transacción de:</a:t>
            </a:r>
          </a:p>
          <a:p>
            <a:pPr marL="880110" lvl="1" indent="-514350"/>
            <a:r>
              <a:rPr lang="es-PA" sz="1800" dirty="0" smtClean="0"/>
              <a:t>Mercancías idénticas</a:t>
            </a:r>
          </a:p>
          <a:p>
            <a:pPr marL="880110" lvl="1" indent="-514350">
              <a:buNone/>
            </a:pPr>
            <a:endParaRPr lang="es-PA" sz="1800" dirty="0" smtClean="0"/>
          </a:p>
          <a:p>
            <a:pPr marL="880110" lvl="1" indent="-514350"/>
            <a:r>
              <a:rPr lang="es-PA" sz="1800" dirty="0" smtClean="0"/>
              <a:t>Vendidas para la exportación</a:t>
            </a:r>
          </a:p>
          <a:p>
            <a:pPr marL="880110" lvl="1" indent="-514350">
              <a:buNone/>
            </a:pPr>
            <a:endParaRPr lang="es-PA" sz="1800" dirty="0" smtClean="0"/>
          </a:p>
          <a:p>
            <a:pPr marL="880110" lvl="1" indent="-514350"/>
            <a:r>
              <a:rPr lang="es-PA" sz="1800" dirty="0" smtClean="0"/>
              <a:t>Vendida al mismo nivel comercial y en similares cantidades</a:t>
            </a:r>
          </a:p>
          <a:p>
            <a:pPr marL="880110" lvl="1" indent="-514350"/>
            <a:endParaRPr lang="es-PA" sz="1800" dirty="0" smtClean="0"/>
          </a:p>
          <a:p>
            <a:pPr marL="880110" lvl="1" indent="-514350"/>
            <a:r>
              <a:rPr lang="es-PA" sz="1800" dirty="0" smtClean="0"/>
              <a:t>Al mismo país de importación</a:t>
            </a:r>
          </a:p>
          <a:p>
            <a:pPr marL="880110" lvl="1" indent="-514350"/>
            <a:endParaRPr lang="es-PA" sz="1800" dirty="0" smtClean="0"/>
          </a:p>
          <a:p>
            <a:pPr marL="880110" lvl="1" indent="-514350"/>
            <a:r>
              <a:rPr lang="es-PA" sz="1800" dirty="0" smtClean="0"/>
              <a:t>Exportadas en el mismo momento o en uno aproximado, en que se exportaron las mercancías que se valoraron.</a:t>
            </a:r>
            <a:endParaRPr lang="es-ES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es-PA" sz="4400" dirty="0" smtClean="0"/>
              <a:t>La segunda forma de valorar (Art. 3)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93850"/>
          </a:xfrm>
        </p:spPr>
        <p:txBody>
          <a:bodyPr numCol="2"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PA" sz="2000" dirty="0" smtClean="0"/>
              <a:t>Cuando no exista una venta de este tipo, se utilizará el valor de transacción de mercancías idénticas:</a:t>
            </a:r>
          </a:p>
          <a:p>
            <a:pPr marL="514350" indent="-514350" algn="just">
              <a:buFont typeface="+mj-lt"/>
              <a:buAutoNum type="arabicPeriod"/>
            </a:pPr>
            <a:endParaRPr lang="es-PA" sz="2000" dirty="0" smtClean="0"/>
          </a:p>
          <a:p>
            <a:pPr lvl="1" algn="just"/>
            <a:r>
              <a:rPr lang="es-PA" sz="1800" dirty="0" smtClean="0"/>
              <a:t>Vendidas a nivel comercial diferentes</a:t>
            </a:r>
          </a:p>
          <a:p>
            <a:pPr lvl="1" algn="just"/>
            <a:r>
              <a:rPr lang="es-PA" sz="1800" dirty="0" smtClean="0"/>
              <a:t>Vendidas en cantidades diferentes</a:t>
            </a:r>
            <a:endParaRPr lang="es-ES" sz="1800" dirty="0" smtClean="0"/>
          </a:p>
          <a:p>
            <a:pPr marL="0" lvl="1" indent="0" algn="just">
              <a:buNone/>
            </a:pPr>
            <a:endParaRPr lang="es-PA" sz="1800" dirty="0" smtClean="0"/>
          </a:p>
          <a:p>
            <a:pPr marL="0" lvl="1" indent="0" algn="just">
              <a:buNone/>
            </a:pPr>
            <a:r>
              <a:rPr lang="es-PA" sz="1800" dirty="0" smtClean="0"/>
              <a:t>Ajustando las diferencias por nivel comercial y/o cantidad </a:t>
            </a:r>
          </a:p>
          <a:p>
            <a:pPr marL="0" lvl="1" indent="0">
              <a:buNone/>
            </a:pPr>
            <a:endParaRPr lang="es-PA" sz="1800" dirty="0" smtClean="0"/>
          </a:p>
          <a:p>
            <a:pPr marL="0" lvl="1" indent="0">
              <a:buNone/>
            </a:pPr>
            <a:endParaRPr lang="es-PA" sz="1800" dirty="0" smtClean="0"/>
          </a:p>
          <a:p>
            <a:pPr marL="633413" lvl="1" indent="0" algn="just">
              <a:buNone/>
            </a:pPr>
            <a:r>
              <a:rPr lang="es-PA" sz="1800" dirty="0" smtClean="0"/>
              <a:t>Si no hay venta: </a:t>
            </a:r>
          </a:p>
          <a:p>
            <a:pPr marL="987425" lvl="1" indent="-354013" algn="just"/>
            <a:r>
              <a:rPr lang="es-PA" sz="1800" dirty="0" smtClean="0"/>
              <a:t>Mercancías idénticas, </a:t>
            </a:r>
          </a:p>
          <a:p>
            <a:pPr marL="987425" lvl="1" indent="-354013" algn="just"/>
            <a:r>
              <a:rPr lang="es-PA" sz="1800" dirty="0" smtClean="0"/>
              <a:t>Otro nivel, </a:t>
            </a:r>
          </a:p>
          <a:p>
            <a:pPr marL="987425" lvl="1" indent="-354013" algn="just"/>
            <a:r>
              <a:rPr lang="es-PA" sz="1800" dirty="0" smtClean="0"/>
              <a:t>Otra cantidad</a:t>
            </a:r>
          </a:p>
          <a:p>
            <a:pPr marL="633413" lvl="1" indent="0" algn="just"/>
            <a:endParaRPr lang="es-PA" sz="1800" dirty="0" smtClean="0"/>
          </a:p>
          <a:p>
            <a:pPr marL="633413" lvl="1" indent="0" algn="just">
              <a:buNone/>
            </a:pPr>
            <a:r>
              <a:rPr lang="es-PA" sz="1800" dirty="0" smtClean="0"/>
              <a:t>Si hay venta</a:t>
            </a:r>
          </a:p>
          <a:p>
            <a:pPr marL="900113" lvl="1" indent="-266700" algn="just"/>
            <a:r>
              <a:rPr lang="es-PA" sz="1800" dirty="0" smtClean="0"/>
              <a:t>Mercancías idénticas</a:t>
            </a:r>
          </a:p>
          <a:p>
            <a:pPr marL="900113" lvl="1" indent="-266700" algn="just"/>
            <a:r>
              <a:rPr lang="es-PA" sz="1800" dirty="0" smtClean="0"/>
              <a:t>Venta igual nivel</a:t>
            </a:r>
          </a:p>
          <a:p>
            <a:pPr marL="900113" lvl="1" indent="-266700" algn="just"/>
            <a:r>
              <a:rPr lang="es-PA" sz="1800" dirty="0" smtClean="0"/>
              <a:t>Igual cantidad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/>
          </a:bodyPr>
          <a:lstStyle/>
          <a:p>
            <a:r>
              <a:rPr lang="es-PA" sz="4400" dirty="0" smtClean="0"/>
              <a:t>La segunda forma de valorar (Art. 3)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PA" sz="2000" dirty="0" smtClean="0"/>
              <a:t>Cuando no estén incluidos en el valor de transacción, hay que ajustar o sumar: </a:t>
            </a:r>
          </a:p>
          <a:p>
            <a:pPr marL="514350" indent="-514350">
              <a:buFont typeface="+mj-lt"/>
              <a:buAutoNum type="arabicPeriod" startAt="2"/>
            </a:pPr>
            <a:endParaRPr lang="es-PA" sz="2000" dirty="0" smtClean="0"/>
          </a:p>
          <a:p>
            <a:pPr marL="514350" indent="-514350" algn="ctr">
              <a:buNone/>
            </a:pPr>
            <a:r>
              <a:rPr lang="es-PA" sz="2000" dirty="0" smtClean="0"/>
              <a:t>Flete + Seguro +  gastos de carga y descarga</a:t>
            </a:r>
          </a:p>
          <a:p>
            <a:pPr marL="514350" indent="-514350" algn="ctr">
              <a:buNone/>
            </a:pPr>
            <a:endParaRPr lang="es-PA" sz="2000" dirty="0" smtClean="0"/>
          </a:p>
          <a:p>
            <a:pPr marL="514350" indent="-514350" algn="ctr">
              <a:buNone/>
            </a:pPr>
            <a:endParaRPr lang="es-PA" sz="2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s-PA" sz="2000" dirty="0" smtClean="0"/>
              <a:t>Cuando existe más de un valor de transacción de mercancías idénticas, para determinar el valor de las mercancías que se importa se utilizará el más bajo.</a:t>
            </a:r>
            <a:endParaRPr lang="es-E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tercera forma de valorar (Art. 4)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s-PA" sz="2000" dirty="0" smtClean="0"/>
              <a:t>Si el valor no puede determinarse conforme al Art. 2 y al Art. 3 se usará el valor de transacción de mercancías similares:</a:t>
            </a:r>
          </a:p>
          <a:p>
            <a:pPr marL="514350" indent="-514350">
              <a:buNone/>
            </a:pPr>
            <a:endParaRPr lang="es-PA" sz="20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s-PA" sz="1800" dirty="0" smtClean="0"/>
              <a:t>Vendidas para la exportación al mismo país</a:t>
            </a:r>
          </a:p>
          <a:p>
            <a:pPr marL="880110" lvl="1" indent="-514350">
              <a:buFont typeface="+mj-lt"/>
              <a:buAutoNum type="arabicPeriod"/>
            </a:pPr>
            <a:endParaRPr lang="es-PA" sz="18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s-PA" sz="1800" dirty="0" smtClean="0"/>
              <a:t>Exportadas en el mismo momento</a:t>
            </a:r>
          </a:p>
          <a:p>
            <a:pPr marL="880110" lvl="1" indent="-514350">
              <a:buNone/>
            </a:pPr>
            <a:endParaRPr lang="es-PA" sz="1800" dirty="0" smtClean="0"/>
          </a:p>
          <a:p>
            <a:pPr marL="514350" indent="-514350">
              <a:buFont typeface="+mj-lt"/>
              <a:buAutoNum type="alphaLcPeriod" startAt="2"/>
            </a:pPr>
            <a:r>
              <a:rPr lang="es-PA" sz="2000" dirty="0" smtClean="0"/>
              <a:t>Este artículo utiliza el valor de transacción de mercancías similares, vendidas al mismo nivel comercial y en similares cantidades.</a:t>
            </a:r>
          </a:p>
          <a:p>
            <a:pPr marL="514350" indent="-514350">
              <a:buNone/>
            </a:pPr>
            <a:endParaRPr lang="es-PA" sz="2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s-PA" sz="2000" dirty="0" smtClean="0"/>
              <a:t>Si los costos y gastos de carga y descarga, flete y seguro no estén incluidos en el valor de transacción, se efectuará un ajuste de ellos.</a:t>
            </a:r>
            <a:endParaRPr lang="es-ES" sz="2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r>
              <a:rPr lang="es-PA" sz="4000" dirty="0" smtClean="0"/>
              <a:t>El Art. 5 del Decreto de Valoración </a:t>
            </a:r>
            <a:r>
              <a:rPr lang="es-PA" sz="4000" dirty="0" err="1" smtClean="0"/>
              <a:t>Gatt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22016"/>
          </a:xfrm>
        </p:spPr>
        <p:txBody>
          <a:bodyPr/>
          <a:lstStyle/>
          <a:p>
            <a:pPr marL="0" indent="0">
              <a:buNone/>
            </a:pPr>
            <a:r>
              <a:rPr lang="es-PA" sz="2000" dirty="0" smtClean="0"/>
              <a:t>Este artículo ordena determinar el valor por los métodos del Art. 6 y Art. 7, en el mismo orden, a menos que la Aduana decida cambiarlo.</a:t>
            </a:r>
          </a:p>
          <a:p>
            <a:pPr>
              <a:buNone/>
            </a:pPr>
            <a:endParaRPr lang="es-PA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00034" y="2857496"/>
            <a:ext cx="8229600" cy="79608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s-PA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s-P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uarta forma</a:t>
            </a:r>
            <a:r>
              <a:rPr kumimoji="0" lang="es-PA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Valorar (Art. 6)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71472" y="4071942"/>
            <a:ext cx="8229600" cy="24288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P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Llamado</a:t>
            </a:r>
            <a:r>
              <a:rPr kumimoji="0" lang="es-P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valor deductivo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lang="es-PA" sz="2000" dirty="0" smtClean="0"/>
              <a:t>Las mercancías se valorarán, si hay venta:</a:t>
            </a:r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lphaLcPeriod"/>
            </a:pPr>
            <a:r>
              <a:rPr kumimoji="0" lang="es-P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precio unitario que se vende en el mercado local, la mayor cantidad de mercancías idénticas o similares</a:t>
            </a:r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lphaLcPeriod"/>
            </a:pPr>
            <a:r>
              <a:rPr lang="es-PA" sz="2000" dirty="0" smtClean="0"/>
              <a:t>Importadas en el momento más cercano a la valoración</a:t>
            </a:r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lphaLcPeriod"/>
            </a:pPr>
            <a:r>
              <a:rPr kumimoji="0" lang="es-P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 personas no vinculadas al vendedor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P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1560</Words>
  <Application>Microsoft Office PowerPoint</Application>
  <PresentationFormat>Presentación en pantalla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Flujo</vt:lpstr>
      <vt:lpstr>El Sistema de Valorización  de  Mercancías en Aduanas</vt:lpstr>
      <vt:lpstr>Valor de Transacción:  Decreto de Valoración con base al Convenio del Gatt</vt:lpstr>
      <vt:lpstr>Circunstancias básicas para aceptar la factura</vt:lpstr>
      <vt:lpstr>La primera forma de valorar (Art. 2)</vt:lpstr>
      <vt:lpstr>La Segunda forma de valorar (Art. 3)</vt:lpstr>
      <vt:lpstr>La segunda forma de valorar (Art. 3)</vt:lpstr>
      <vt:lpstr>La segunda forma de valorar (Art. 3)</vt:lpstr>
      <vt:lpstr>La tercera forma de valorar (Art. 4)</vt:lpstr>
      <vt:lpstr>El Art. 5 del Decreto de Valoración Gatt</vt:lpstr>
      <vt:lpstr>La Cuarta forma de valorar (Art. 6)</vt:lpstr>
      <vt:lpstr>La Quinta forma de Valorar (Art. 8)</vt:lpstr>
      <vt:lpstr>La Sexta forma de Valorar (Art. 8)</vt:lpstr>
      <vt:lpstr>Ajustes al Art. 2 según el Art. 9</vt:lpstr>
      <vt:lpstr>Ajustes al Art. 2 según el Art. 9</vt:lpstr>
      <vt:lpstr>Definiciones (Art. 14)</vt:lpstr>
      <vt:lpstr>La confidencialidad (Art.11)</vt:lpstr>
      <vt:lpstr>Explicación escrita (Art. 16)</vt:lpstr>
      <vt:lpstr>Muchas Gracias </vt:lpstr>
    </vt:vector>
  </TitlesOfParts>
  <Company>Latintechsa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de Valorización de Mercancías en Aduanas</dc:title>
  <dc:creator>Latintech</dc:creator>
  <cp:lastModifiedBy> </cp:lastModifiedBy>
  <cp:revision>20</cp:revision>
  <dcterms:created xsi:type="dcterms:W3CDTF">2007-10-10T06:17:04Z</dcterms:created>
  <dcterms:modified xsi:type="dcterms:W3CDTF">2011-04-27T23:46:25Z</dcterms:modified>
</cp:coreProperties>
</file>