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66" r:id="rId14"/>
    <p:sldId id="269" r:id="rId15"/>
    <p:sldId id="267" r:id="rId16"/>
  </p:sldIdLst>
  <p:sldSz cx="9144000" cy="6858000" type="screen4x3"/>
  <p:notesSz cx="6858000" cy="9144000"/>
  <p:defaultTextStyle>
    <a:defPPr>
      <a:defRPr lang="es-P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029200"/>
            <a:ext cx="7772400" cy="704850"/>
          </a:xfrm>
        </p:spPr>
        <p:txBody>
          <a:bodyPr/>
          <a:lstStyle>
            <a:lvl1pPr>
              <a:defRPr sz="3600">
                <a:solidFill>
                  <a:srgbClr val="096713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578475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96713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676400"/>
            <a:ext cx="182880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76400"/>
            <a:ext cx="53340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676400"/>
            <a:ext cx="7315200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ages.google.com/imgres?imgurl=http://www.anam.gob.pa/proyectosmdl/images/anam%2520logo.jpg&amp;imgrefurl=http://www.anam.gob.pa/proyectosmdl/Captacion%2520de%2520metano.asp&amp;h=372&amp;w=376&amp;sz=48&amp;hl=es&amp;start=1&amp;um=1&amp;usg=__JuMDPw-HehPMIEkpA0MwQLzxyww=&amp;tbnid=1e57xJiLXmNpwM:&amp;tbnh=121&amp;tbnw=122&amp;prev=/images%3Fq%3DANAM%26um%3D1%26hl%3Des%26lr%3D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con.org/index.php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.google.com/imgres?imgurl=http://www.paginasamarillasdepanama.net/user_media/logo/thumb/1211.jpg&amp;imgrefurl=http://www.paginasamarillasdepanama.net/index.php%3Fid%3D334&amp;h=99&amp;w=120&amp;sz=5&amp;hl=es&amp;start=1&amp;um=1&amp;usg=__DJGsqcrKlp90MAHSOfH00mCQiZc=&amp;tbnid=-IdiOAxxcTrm9M:&amp;tbnh=73&amp;tbnw=88&amp;prev=/images%3Fq%3Dfundacion%2BNATURA%2Bpanama%26um%3D1%26hl%3Des%26lr%3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LOS RECURSOS NATURALES</a:t>
            </a:r>
            <a:endParaRPr lang="es-P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813" y="1643063"/>
            <a:ext cx="7600950" cy="857250"/>
          </a:xfrm>
        </p:spPr>
        <p:txBody>
          <a:bodyPr/>
          <a:lstStyle/>
          <a:p>
            <a:pPr algn="ctr"/>
            <a:r>
              <a:rPr lang="es-PA" sz="3200" b="1" smtClean="0"/>
              <a:t>IMPORTANCIA DE CONSERVAR LOS RECURSOS NATURALES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50" y="2786063"/>
            <a:ext cx="3714750" cy="3429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PA" sz="2400" smtClean="0"/>
              <a:t>La conservación de los recursos naturales es de fundamental importancia para mantener la base productiva del país y los procesos ecológicos esenciales que garanticen la vida.</a:t>
            </a:r>
          </a:p>
          <a:p>
            <a:pPr marL="0" indent="0" algn="just">
              <a:buFontTx/>
              <a:buNone/>
            </a:pPr>
            <a:endParaRPr lang="es-PA" smtClean="0"/>
          </a:p>
        </p:txBody>
      </p:sp>
      <p:pic>
        <p:nvPicPr>
          <p:cNvPr id="31746" name="Picture 2" descr="http://www.juntadeandalucia.es/averroes/ceip_san_rafael/la%20tierra/DI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643188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files.acdsystems.com/english/newsletters/november2003/terry-whitaker-girl-rain-splashing.JPG"/>
          <p:cNvPicPr>
            <a:picLocks noChangeAspect="1" noChangeArrowheads="1"/>
          </p:cNvPicPr>
          <p:nvPr/>
        </p:nvPicPr>
        <p:blipFill>
          <a:blip r:embed="rId3" cstate="print"/>
          <a:srcRect l="12289" t="20023" r="8923" b="13283"/>
          <a:stretch>
            <a:fillRect/>
          </a:stretch>
        </p:blipFill>
        <p:spPr bwMode="auto">
          <a:xfrm>
            <a:off x="4857750" y="4429125"/>
            <a:ext cx="18923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63" y="1643063"/>
            <a:ext cx="7315200" cy="715962"/>
          </a:xfrm>
        </p:spPr>
        <p:txBody>
          <a:bodyPr/>
          <a:lstStyle/>
          <a:p>
            <a:pPr algn="ctr"/>
            <a:r>
              <a:rPr lang="es-PA" sz="3200" b="1" smtClean="0"/>
              <a:t>RECURSOS NATURALES QUE POSEE NUESTRA REPÚBLICA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75" y="2571750"/>
            <a:ext cx="4433888" cy="41338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PA" sz="2400" smtClean="0"/>
              <a:t>Panamá está explotando con lentitud sus recursos naturales, que son básicamente agrícolas. Los ricos bosques tropicales no han sido explotados de forma extensiva y su subsuelo contiene algunos depósitos de manganeso, oro, plata y cobre, aunque sólo se obtienen cantidades significativas de cal y sal.</a:t>
            </a:r>
          </a:p>
        </p:txBody>
      </p:sp>
      <p:pic>
        <p:nvPicPr>
          <p:cNvPr id="8194" name="Picture 2" descr="http://www.fao.org/forestry/webview/media?mediaId=13115&amp;langId=3"/>
          <p:cNvPicPr>
            <a:picLocks noChangeAspect="1" noChangeArrowheads="1"/>
          </p:cNvPicPr>
          <p:nvPr/>
        </p:nvPicPr>
        <p:blipFill>
          <a:blip r:embed="rId2" cstate="print"/>
          <a:srcRect l="21477" t="26471"/>
          <a:stretch>
            <a:fillRect/>
          </a:stretch>
        </p:blipFill>
        <p:spPr bwMode="auto">
          <a:xfrm>
            <a:off x="5429250" y="4143375"/>
            <a:ext cx="33956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mensual.prensa.com/mensual/contenido/2002/04/29/hoy/nacionales/102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643188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86750" cy="820737"/>
          </a:xfrm>
        </p:spPr>
        <p:txBody>
          <a:bodyPr/>
          <a:lstStyle/>
          <a:p>
            <a:pPr algn="ctr"/>
            <a:r>
              <a:rPr lang="es-ES" sz="3200" b="1" smtClean="0"/>
              <a:t>INSTITUCIONES PANAMEÑAS QUE CONSERVAN LOS RECURSOS NATURALES</a:t>
            </a:r>
            <a:r>
              <a:rPr lang="es-PA" sz="2800" smtClean="0"/>
              <a:t/>
            </a:r>
            <a:br>
              <a:rPr lang="es-PA" sz="2800" smtClean="0"/>
            </a:br>
            <a:endParaRPr lang="es-PA" sz="280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2571750"/>
            <a:ext cx="7315200" cy="4133850"/>
          </a:xfrm>
        </p:spPr>
        <p:txBody>
          <a:bodyPr/>
          <a:lstStyle/>
          <a:p>
            <a:r>
              <a:rPr lang="es-PA" smtClean="0"/>
              <a:t>ANAM (Autoridad Nacional del Ambiente)</a:t>
            </a:r>
          </a:p>
          <a:p>
            <a:r>
              <a:rPr lang="es-PA" smtClean="0"/>
              <a:t>ANCON</a:t>
            </a:r>
          </a:p>
          <a:p>
            <a:r>
              <a:rPr lang="es-PA" smtClean="0"/>
              <a:t>Fundación NATURA</a:t>
            </a:r>
          </a:p>
          <a:p>
            <a:r>
              <a:rPr lang="es-PA" smtClean="0"/>
              <a:t>Asociación de Nacional de Reforestadores de Panamá</a:t>
            </a:r>
          </a:p>
          <a:p>
            <a:r>
              <a:rPr lang="es-PA" smtClean="0"/>
              <a:t>Entre otras.</a:t>
            </a:r>
          </a:p>
          <a:p>
            <a:endParaRPr lang="es-PA" smtClean="0"/>
          </a:p>
        </p:txBody>
      </p:sp>
      <p:pic>
        <p:nvPicPr>
          <p:cNvPr id="7170" name="Picture 2" descr="http://tbn0.google.com/images?q=tbn:1e57xJiLXmNpwM:http://www.anam.gob.pa/proyectosmdl/images/anam%2520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3714750"/>
            <a:ext cx="1162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tbn0.google.com/images?q=tbn:-IdiOAxxcTrm9M:http://www.paginasamarillasdepanama.net/user_media/logo/thumb/12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5286375"/>
            <a:ext cx="12144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AN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36562"/>
          <a:stretch>
            <a:fillRect/>
          </a:stretch>
        </p:blipFill>
        <p:spPr bwMode="auto">
          <a:xfrm>
            <a:off x="4643438" y="3429000"/>
            <a:ext cx="25003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am.gob.pa/proyectosmdl/images/anam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857500"/>
            <a:ext cx="3305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5" y="1676400"/>
            <a:ext cx="7667625" cy="715963"/>
          </a:xfrm>
        </p:spPr>
        <p:txBody>
          <a:bodyPr/>
          <a:lstStyle/>
          <a:p>
            <a:pPr algn="ctr"/>
            <a:r>
              <a:rPr lang="es-PA" sz="3200" b="1" smtClean="0"/>
              <a:t>EL PAPEL DE LA ANAM EN CUANTO A LOS RECURSOS NATURALES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38" y="2786063"/>
            <a:ext cx="4643437" cy="357187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La Ley 41 de 1 de julio de 1998, le confiere al ANAM, la responsabilidad de conservar los recursos naturales y el medio ambiente, promover el uso racional de éstos, asegurando la integridad de los ecosistemas y la calidad de vida de las generaciones actuales y futuras.</a:t>
            </a:r>
          </a:p>
          <a:p>
            <a:pPr>
              <a:buFontTx/>
              <a:buNone/>
              <a:defRPr/>
            </a:pPr>
            <a:endParaRPr lang="es-P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luventicus.org/mapas/panama1979-1996/colon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CCFF"/>
              </a:clrFrom>
              <a:clrTo>
                <a:srgbClr val="00CCFF">
                  <a:alpha val="0"/>
                </a:srgbClr>
              </a:clrTo>
            </a:clrChange>
            <a:lum bright="84000" contrast="-100000"/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813" y="1676400"/>
            <a:ext cx="7596187" cy="715963"/>
          </a:xfrm>
        </p:spPr>
        <p:txBody>
          <a:bodyPr/>
          <a:lstStyle/>
          <a:p>
            <a:pPr algn="ctr"/>
            <a:r>
              <a:rPr lang="es-PA" sz="3200" b="1" smtClean="0"/>
              <a:t>RECURSOS NATURALES DE LA PROVINCIA DE COLÓN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813" y="2643188"/>
            <a:ext cx="7596187" cy="3919537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PA" sz="2400" dirty="0" smtClean="0"/>
              <a:t>Colón está cubierta en un 48% por bosques, siendo la tercera con mayor porcentaje de cobertura boscosa (INRENARE, 1995). </a:t>
            </a:r>
          </a:p>
          <a:p>
            <a:pPr marL="0" indent="0" algn="just">
              <a:buFontTx/>
              <a:buNone/>
              <a:defRPr/>
            </a:pPr>
            <a:r>
              <a:rPr lang="es-PA" sz="2400" dirty="0" smtClean="0"/>
              <a:t>Se han registrado 1,700 especies de plantas en esta provincia, es decir, el 19% de la flora de Panamá (ANCON-BDC, 2001). </a:t>
            </a:r>
          </a:p>
          <a:p>
            <a:pPr marL="0" indent="0" algn="just">
              <a:buFontTx/>
              <a:buNone/>
              <a:defRPr/>
            </a:pPr>
            <a:r>
              <a:rPr lang="es-PA" sz="2400" dirty="0" smtClean="0"/>
              <a:t>Esta provincia se caracteriza por poseer áreas boscosas con una amplia diversidad florística, gran variedad de hábitat y ecosistemas.</a:t>
            </a:r>
          </a:p>
          <a:p>
            <a:pPr>
              <a:defRPr/>
            </a:pPr>
            <a:endParaRPr lang="es-P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urica.files.wordpress.com/2007/05/deforestacion-en-santa-isabel-colon.jpg"/>
          <p:cNvPicPr>
            <a:picLocks noChangeAspect="1" noChangeArrowheads="1"/>
          </p:cNvPicPr>
          <p:nvPr/>
        </p:nvPicPr>
        <p:blipFill>
          <a:blip r:embed="rId2" cstate="print">
            <a:lum bright="52000" contrast="-40000"/>
          </a:blip>
          <a:srcRect/>
          <a:stretch>
            <a:fillRect/>
          </a:stretch>
        </p:blipFill>
        <p:spPr bwMode="auto">
          <a:xfrm>
            <a:off x="0" y="1643063"/>
            <a:ext cx="91440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sz="3200" b="1" smtClean="0"/>
              <a:t>PELIGROS QUE PRESENTAN NUESTROS RECURSOS NATURALES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63" y="2643188"/>
            <a:ext cx="7315200" cy="399097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En las áreas rurales de las subregiones de Costa Abajo y Costa Arriba, el impacto de la ganadería extensiva se manifiesta en problemas de erosión y deforestación. </a:t>
            </a:r>
          </a:p>
          <a:p>
            <a:pPr marL="0" indent="0" algn="just">
              <a:buFontTx/>
              <a:buNone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Los </a:t>
            </a:r>
            <a:r>
              <a:rPr lang="es-PA" sz="2400" dirty="0" err="1" smtClean="0">
                <a:solidFill>
                  <a:schemeClr val="accent4">
                    <a:lumMod val="50000"/>
                  </a:schemeClr>
                </a:solidFill>
              </a:rPr>
              <a:t>megaproyectos</a:t>
            </a: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 actuales conllevan la destrucción de ecosistemas costeros, particularmente en el área de la ciudad de Colón. </a:t>
            </a:r>
          </a:p>
          <a:p>
            <a:pPr marL="0" indent="0" algn="just">
              <a:buFontTx/>
              <a:buNone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Estos procesos de deterioro ambiental afectan los ecosistemas marino-costeros, donde se acumulan los suelos lavados por las fuertes precipitaciones.</a:t>
            </a:r>
            <a:endParaRPr lang="es-P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5" y="1676400"/>
            <a:ext cx="7667625" cy="715963"/>
          </a:xfrm>
        </p:spPr>
        <p:txBody>
          <a:bodyPr/>
          <a:lstStyle/>
          <a:p>
            <a:pPr algn="ctr"/>
            <a:r>
              <a:rPr lang="es-PA" sz="3200" b="1" smtClean="0"/>
              <a:t>¿QUÉ SON LOS RECURSOS NATURALES?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75" y="2571750"/>
            <a:ext cx="4148138" cy="391953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s-ES" sz="2400" dirty="0" smtClean="0"/>
              <a:t>Son aquellos bienes materiales y servicios que proporciona la naturaleza sin alteración por parte del hombre; y que son valiosos para las sociedades humanas por contribuir a su bienestar y desarrollo de manera directa o indirecta.</a:t>
            </a:r>
            <a:endParaRPr lang="es-PA" sz="2400" dirty="0" smtClean="0"/>
          </a:p>
          <a:p>
            <a:pPr>
              <a:defRPr/>
            </a:pPr>
            <a:endParaRPr lang="es-PA" dirty="0"/>
          </a:p>
        </p:txBody>
      </p:sp>
      <p:pic>
        <p:nvPicPr>
          <p:cNvPr id="15362" name="Picture 2" descr="http://images.google.com/url?q=http://marcela-jimenez-cci27.nireblog.com/blogs/marcela-jimenez-cci27/files/forestal1.jpg&amp;usg=AFQjCNHj4ldmeZGBZnDVHfE2yevd2DDq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643188"/>
            <a:ext cx="35004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1676400"/>
            <a:ext cx="8501062" cy="715963"/>
          </a:xfrm>
        </p:spPr>
        <p:txBody>
          <a:bodyPr/>
          <a:lstStyle/>
          <a:p>
            <a:pPr algn="ctr"/>
            <a:r>
              <a:rPr lang="es-PA" sz="3200" b="1" smtClean="0"/>
              <a:t>CLASIFICACIÓN DE LOS RECURSOS NATURALES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75" y="2786063"/>
            <a:ext cx="4357688" cy="3429000"/>
          </a:xfrm>
        </p:spPr>
        <p:txBody>
          <a:bodyPr/>
          <a:lstStyle/>
          <a:p>
            <a:pPr>
              <a:buFontTx/>
              <a:buNone/>
            </a:pPr>
            <a:r>
              <a:rPr lang="es-ES" sz="2400" smtClean="0"/>
              <a:t>Los recursos naturales se </a:t>
            </a:r>
          </a:p>
          <a:p>
            <a:pPr>
              <a:buFontTx/>
              <a:buNone/>
            </a:pPr>
            <a:r>
              <a:rPr lang="es-ES" sz="2400" smtClean="0"/>
              <a:t>dividen en:</a:t>
            </a:r>
          </a:p>
          <a:p>
            <a:pPr>
              <a:buFontTx/>
              <a:buNone/>
            </a:pPr>
            <a:endParaRPr lang="es-PA" sz="2400" smtClean="0"/>
          </a:p>
          <a:p>
            <a:r>
              <a:rPr lang="es-ES" sz="2400" smtClean="0"/>
              <a:t>Renovables </a:t>
            </a:r>
          </a:p>
          <a:p>
            <a:endParaRPr lang="es-PA" sz="2400" smtClean="0"/>
          </a:p>
          <a:p>
            <a:r>
              <a:rPr lang="es-ES" sz="2400" smtClean="0"/>
              <a:t>No renovables</a:t>
            </a:r>
          </a:p>
          <a:p>
            <a:endParaRPr lang="es-PA" sz="2400" smtClean="0"/>
          </a:p>
          <a:p>
            <a:r>
              <a:rPr lang="es-ES" sz="2400" smtClean="0"/>
              <a:t>Inagotables</a:t>
            </a:r>
            <a:endParaRPr lang="es-PA" sz="2400" smtClean="0"/>
          </a:p>
          <a:p>
            <a:endParaRPr lang="es-PA" smtClean="0"/>
          </a:p>
        </p:txBody>
      </p:sp>
      <p:pic>
        <p:nvPicPr>
          <p:cNvPr id="14338" name="Picture 2" descr="http://www.ciens.ula.ve/~lopez/petrol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2500313"/>
            <a:ext cx="1489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www.sierradegata.org/patrimonio/florayfauna/fauna-y-flor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26431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tecnositio.com/energia/energia-panel-sola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15"/>
          <a:stretch>
            <a:fillRect/>
          </a:stretch>
        </p:blipFill>
        <p:spPr bwMode="auto">
          <a:xfrm>
            <a:off x="6000750" y="4876800"/>
            <a:ext cx="1905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50" y="1676400"/>
            <a:ext cx="7524750" cy="715963"/>
          </a:xfrm>
        </p:spPr>
        <p:txBody>
          <a:bodyPr/>
          <a:lstStyle/>
          <a:p>
            <a:r>
              <a:rPr lang="es-PA" sz="3200" b="1" i="1" smtClean="0"/>
              <a:t>RECURSOS NATURALES RENOVABLES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50" y="2438400"/>
            <a:ext cx="4000500" cy="36337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PA" sz="2400" smtClean="0"/>
              <a:t>Los recursos renovables son recursos bióticos,  con ciclos de regeneración por encima de su extracción, pero que con su uso excesivo pueden llegar a ser un recurso extinto. </a:t>
            </a:r>
          </a:p>
          <a:p>
            <a:pPr marL="0" indent="0" algn="just">
              <a:buFontTx/>
              <a:buNone/>
            </a:pPr>
            <a:r>
              <a:rPr lang="es-PA" sz="2400" smtClean="0"/>
              <a:t>Por ejemplo </a:t>
            </a:r>
            <a:r>
              <a:rPr lang="es-PA" sz="2400" b="1" smtClean="0"/>
              <a:t>flora y fauna.</a:t>
            </a:r>
          </a:p>
        </p:txBody>
      </p:sp>
      <p:pic>
        <p:nvPicPr>
          <p:cNvPr id="13314" name="Picture 2" descr="http://wiki.sumaqperu.com/es/images/e/e0/Flora_y_Fauna_del_Parque_Cordillera_Azu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2643188"/>
            <a:ext cx="3721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" y="1571625"/>
            <a:ext cx="7743825" cy="715963"/>
          </a:xfrm>
        </p:spPr>
        <p:txBody>
          <a:bodyPr/>
          <a:lstStyle/>
          <a:p>
            <a:r>
              <a:rPr lang="es-PA" sz="3000" b="1" i="1" smtClean="0"/>
              <a:t>RECURSOS NATURALES NO RENOVABLES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75" y="2286000"/>
            <a:ext cx="3643313" cy="37861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PA" sz="2400" smtClean="0"/>
              <a:t>Los principales recursos no renovales son aquellos que nos brinda el planeta Tierra en forma de materias primas, fuente de materiales, combustibles fósiles o cualquier tipo de fuente de energía.</a:t>
            </a:r>
          </a:p>
          <a:p>
            <a:pPr marL="0" indent="0" algn="just">
              <a:buFontTx/>
              <a:buNone/>
            </a:pPr>
            <a:r>
              <a:rPr lang="es-PA" sz="2400" smtClean="0"/>
              <a:t>Por ejemplo minerales, metales, gas petróleo.</a:t>
            </a:r>
          </a:p>
        </p:txBody>
      </p:sp>
      <p:pic>
        <p:nvPicPr>
          <p:cNvPr id="12292" name="Picture 4" descr="http://www.educaciontecnologica.cl/imagenes_fuentes_energia/derivados.jpeg"/>
          <p:cNvPicPr>
            <a:picLocks noChangeAspect="1" noChangeArrowheads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4643438" y="2643188"/>
            <a:ext cx="4071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5" y="1676400"/>
            <a:ext cx="7667625" cy="715963"/>
          </a:xfrm>
        </p:spPr>
        <p:txBody>
          <a:bodyPr/>
          <a:lstStyle/>
          <a:p>
            <a:r>
              <a:rPr lang="es-PA" sz="3200" b="1" i="1" smtClean="0"/>
              <a:t>RECURSOS INAGOTABLES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75" y="2714625"/>
            <a:ext cx="4714875" cy="32051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ES" sz="2400" smtClean="0"/>
              <a:t>Los recursos naturales permanentes o inagotables, son aquellos que no se agotan, sin importar la cantidad de actividades productivas que el ser humano realice con ellos.</a:t>
            </a:r>
          </a:p>
          <a:p>
            <a:pPr marL="0" indent="0" algn="just">
              <a:buFontTx/>
              <a:buNone/>
            </a:pPr>
            <a:r>
              <a:rPr lang="es-ES" sz="2400" smtClean="0"/>
              <a:t>Por ejemplo viento, sol.</a:t>
            </a:r>
            <a:endParaRPr lang="es-PA" sz="2400" smtClean="0"/>
          </a:p>
        </p:txBody>
      </p:sp>
      <p:pic>
        <p:nvPicPr>
          <p:cNvPr id="11266" name="Picture 2" descr="http://www.climasa.net/IMAGENES/energia-solar-TER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1785938"/>
            <a:ext cx="21526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gstriatum.com/energiasolar/articulosenergia/imagenes/181-energia-eolica.jpg"/>
          <p:cNvPicPr>
            <a:picLocks noChangeAspect="1" noChangeArrowheads="1"/>
          </p:cNvPicPr>
          <p:nvPr/>
        </p:nvPicPr>
        <p:blipFill>
          <a:blip r:embed="rId3" cstate="print"/>
          <a:srcRect l="13824" t="6686" r="11526" b="9731"/>
          <a:stretch>
            <a:fillRect/>
          </a:stretch>
        </p:blipFill>
        <p:spPr bwMode="auto">
          <a:xfrm>
            <a:off x="5715000" y="4572000"/>
            <a:ext cx="1928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1676400"/>
            <a:ext cx="7810500" cy="715963"/>
          </a:xfrm>
        </p:spPr>
        <p:txBody>
          <a:bodyPr/>
          <a:lstStyle/>
          <a:p>
            <a:pPr algn="ctr"/>
            <a:r>
              <a:rPr lang="es-PA" sz="3200" b="1" smtClean="0"/>
              <a:t>SU IMPORTANCIA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75" y="2438400"/>
            <a:ext cx="4071938" cy="4267200"/>
          </a:xfrm>
        </p:spPr>
        <p:txBody>
          <a:bodyPr/>
          <a:lstStyle/>
          <a:p>
            <a:pPr algn="just"/>
            <a:r>
              <a:rPr lang="es-MX" sz="2400" smtClean="0"/>
              <a:t>Los recursos naturales son los que sostienen la vida, nada menos, de allí su importancia. </a:t>
            </a:r>
          </a:p>
          <a:p>
            <a:pPr algn="just"/>
            <a:endParaRPr lang="es-MX" sz="2400" smtClean="0"/>
          </a:p>
          <a:p>
            <a:pPr algn="just"/>
            <a:r>
              <a:rPr lang="es-MX" sz="2400" smtClean="0"/>
              <a:t>Todo lo que existe funciona o tiene una base en un recurso natural, en elementos de la naturaleza. </a:t>
            </a:r>
            <a:endParaRPr lang="es-PA" sz="2400" smtClean="0"/>
          </a:p>
          <a:p>
            <a:endParaRPr lang="es-PA" smtClean="0"/>
          </a:p>
        </p:txBody>
      </p:sp>
      <p:pic>
        <p:nvPicPr>
          <p:cNvPr id="10242" name="Picture 2" descr="http://www.blogmayma.es/wp-content/uploads/2007/11/mundo-unid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357438"/>
            <a:ext cx="4000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" y="1676400"/>
            <a:ext cx="7739062" cy="715963"/>
          </a:xfrm>
        </p:spPr>
        <p:txBody>
          <a:bodyPr/>
          <a:lstStyle/>
          <a:p>
            <a:pPr algn="ctr"/>
            <a:r>
              <a:rPr lang="es-PA" sz="3200" b="1" smtClean="0"/>
              <a:t>SU CONSERVACIÓN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38" y="2438400"/>
            <a:ext cx="4714875" cy="4267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En los recursos no Renovables o agotables se debe:</a:t>
            </a:r>
          </a:p>
          <a:p>
            <a:pPr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Evitar el despilfarro, reservar recursos suficientes para el futuro. </a:t>
            </a:r>
          </a:p>
          <a:p>
            <a:pPr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 Evitar que su uso tenga consecuencias negativas para el medio ambiente y el hombre.</a:t>
            </a:r>
          </a:p>
          <a:p>
            <a:pPr>
              <a:defRPr/>
            </a:pPr>
            <a:endParaRPr lang="es-PA" dirty="0"/>
          </a:p>
        </p:txBody>
      </p:sp>
      <p:pic>
        <p:nvPicPr>
          <p:cNvPr id="9218" name="Picture 2" descr="http://images.google.com/url?q=http://educasitios.educ.ar/grupo013/files/Escanear0093.jpg&amp;usg=AFQjCNEnYRde3avOQC88laOvUFI6ge3rD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32"/>
          <a:stretch>
            <a:fillRect/>
          </a:stretch>
        </p:blipFill>
        <p:spPr bwMode="auto">
          <a:xfrm>
            <a:off x="4643438" y="2143125"/>
            <a:ext cx="3714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iara.gov.ve/ambiental/imagen/ag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3571875" y="2143125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1571625"/>
            <a:ext cx="7815263" cy="715963"/>
          </a:xfrm>
        </p:spPr>
        <p:txBody>
          <a:bodyPr/>
          <a:lstStyle/>
          <a:p>
            <a:pPr algn="ctr"/>
            <a:r>
              <a:rPr lang="es-PA" sz="3200" b="1" smtClean="0"/>
              <a:t>SU CONSERVACIÓN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" y="2286000"/>
            <a:ext cx="828675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En lo referente a los recursos naturales renovables, se debe: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Manejar los recursos marinos e </a:t>
            </a:r>
            <a:r>
              <a:rPr lang="es-PA" sz="2400" dirty="0" err="1" smtClean="0">
                <a:solidFill>
                  <a:schemeClr val="accent4">
                    <a:lumMod val="50000"/>
                  </a:schemeClr>
                </a:solidFill>
              </a:rPr>
              <a:t>hidrobiológicos</a:t>
            </a: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 de las aguas continentales.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La conservación de las tierras agrícolas y el agua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La conservación de la cobertura vegetal en la costa y la sierra es no menos urgente.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El ordenamiento o zonificación del espacio en la selva alta y en la selva baja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PA" sz="2400" dirty="0" smtClean="0">
                <a:solidFill>
                  <a:schemeClr val="accent4">
                    <a:lumMod val="50000"/>
                  </a:schemeClr>
                </a:solidFill>
              </a:rPr>
              <a:t>La conservación de la diversidad biológica de las especies</a:t>
            </a:r>
            <a:endParaRPr lang="es-P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owerpoint-template-24">
  <a:themeElements>
    <a:clrScheme name="powerpoint-template-24 5">
      <a:dk1>
        <a:srgbClr val="4D4D4D"/>
      </a:dk1>
      <a:lt1>
        <a:srgbClr val="FFFFFF"/>
      </a:lt1>
      <a:dk2>
        <a:srgbClr val="4D4D4D"/>
      </a:dk2>
      <a:lt2>
        <a:srgbClr val="E1E14F"/>
      </a:lt2>
      <a:accent1>
        <a:srgbClr val="33B642"/>
      </a:accent1>
      <a:accent2>
        <a:srgbClr val="5ED05F"/>
      </a:accent2>
      <a:accent3>
        <a:srgbClr val="FFFFFF"/>
      </a:accent3>
      <a:accent4>
        <a:srgbClr val="404040"/>
      </a:accent4>
      <a:accent5>
        <a:srgbClr val="ADD7B0"/>
      </a:accent5>
      <a:accent6>
        <a:srgbClr val="54BC55"/>
      </a:accent6>
      <a:hlink>
        <a:srgbClr val="66D15F"/>
      </a:hlink>
      <a:folHlink>
        <a:srgbClr val="DDDDDD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Swirl PowerPoint Template</Template>
  <TotalTime>160</TotalTime>
  <Words>630</Words>
  <Application>Microsoft Office PowerPoint</Application>
  <PresentationFormat>Presentación en pantalla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Georgia</vt:lpstr>
      <vt:lpstr>Arial</vt:lpstr>
      <vt:lpstr>Trebuchet MS</vt:lpstr>
      <vt:lpstr>Calibri</vt:lpstr>
      <vt:lpstr>Microsoft Sans Serif</vt:lpstr>
      <vt:lpstr>powerpoint-template-24</vt:lpstr>
      <vt:lpstr>LOS RECURSOS NATURALES</vt:lpstr>
      <vt:lpstr>¿QUÉ SON LOS RECURSOS NATURALES?</vt:lpstr>
      <vt:lpstr>CLASIFICACIÓN DE LOS RECURSOS NATURALES</vt:lpstr>
      <vt:lpstr>RECURSOS NATURALES RENOVABLES</vt:lpstr>
      <vt:lpstr>RECURSOS NATURALES NO RENOVABLES</vt:lpstr>
      <vt:lpstr>RECURSOS INAGOTABLES</vt:lpstr>
      <vt:lpstr>SU IMPORTANCIA</vt:lpstr>
      <vt:lpstr>SU CONSERVACIÓN</vt:lpstr>
      <vt:lpstr>SU CONSERVACIÓN</vt:lpstr>
      <vt:lpstr>IMPORTANCIA DE CONSERVAR LOS RECURSOS NATURALES</vt:lpstr>
      <vt:lpstr>RECURSOS NATURALES QUE POSEE NUESTRA REPÚBLICA</vt:lpstr>
      <vt:lpstr>INSTITUCIONES PANAMEÑAS QUE CONSERVAN LOS RECURSOS NATURALES </vt:lpstr>
      <vt:lpstr>EL PAPEL DE LA ANAM EN CUANTO A LOS RECURSOS NATURALES</vt:lpstr>
      <vt:lpstr>RECURSOS NATURALES DE LA PROVINCIA DE COLÓN</vt:lpstr>
      <vt:lpstr>PELIGROS QUE PRESENTAN NUESTROS RECURSOS NATURALES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RECURSOS NATURALES</dc:title>
  <dc:creator> </dc:creator>
  <cp:lastModifiedBy> </cp:lastModifiedBy>
  <cp:revision>27</cp:revision>
  <dcterms:created xsi:type="dcterms:W3CDTF">2008-09-20T07:53:10Z</dcterms:created>
  <dcterms:modified xsi:type="dcterms:W3CDTF">2011-04-16T06:36:18Z</dcterms:modified>
</cp:coreProperties>
</file>