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en-GB"/>
              <a:t>Haga clic para modificar estilo de título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GB"/>
              <a:t>Haga clic para modificar el estilo de subtítulo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54A8A2-8035-4A8B-8254-A82DF6645B9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C0262-4F89-4173-85F5-46A89EE4AC2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B63DF-7167-4DF3-B142-895E7E42457E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762000" y="1524000"/>
            <a:ext cx="7543800" cy="4495800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90800" y="60960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24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4200" y="60960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A0778E07-38C0-4E6F-A99B-71DDCEA3C36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DF4C-A236-4FEC-8A1A-038448E32531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52FC-AF96-4970-8150-0DCB6EC5C21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6A091-0036-4569-A982-88DA76EAB435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4CFF-D3B6-4A8E-BCEF-6F19778BABE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EC388-5739-4018-BF10-4CF99E912016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F9D17-2318-46B5-9306-826681C7E7D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7CEF-81AF-4007-9FF5-9524F7CC8F3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68C23-305C-47CF-91C8-A0C0F3DF62F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 de título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estilos de título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E82909B-240C-42A1-9C80-E07F07CD2660}" type="slidenum">
              <a:rPr lang="en-GB"/>
              <a:pPr/>
              <a:t>‹Nº›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92896"/>
            <a:ext cx="8352928" cy="1371600"/>
          </a:xfrm>
        </p:spPr>
        <p:txBody>
          <a:bodyPr/>
          <a:lstStyle/>
          <a:p>
            <a:r>
              <a:rPr lang="es-PA" dirty="0" smtClean="0"/>
              <a:t>Análisis Estadísticos</a:t>
            </a:r>
            <a:br>
              <a:rPr lang="es-PA" dirty="0" smtClean="0"/>
            </a:br>
            <a:r>
              <a:rPr lang="es-PA" dirty="0" smtClean="0"/>
              <a:t/>
            </a:r>
            <a:br>
              <a:rPr lang="es-PA" dirty="0" smtClean="0"/>
            </a:br>
            <a:r>
              <a:rPr lang="es-PA" dirty="0" smtClean="0"/>
              <a:t>ANOVA</a:t>
            </a:r>
            <a:endParaRPr lang="es-PA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69" name="Imagen 4" descr="http://www.webpersonal.net/avl3119/funci/fegauss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t="7552" b="34531"/>
          <a:stretch>
            <a:fillRect/>
          </a:stretch>
        </p:blipFill>
        <p:spPr bwMode="auto">
          <a:xfrm>
            <a:off x="1979613" y="1844675"/>
            <a:ext cx="5472112" cy="3109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 b="1"/>
              <a:t>GRÁFICA #7</a:t>
            </a:r>
            <a:br>
              <a:rPr lang="es-PA" sz="2400" b="1"/>
            </a:br>
            <a:r>
              <a:rPr lang="es-PA" sz="2400" b="1"/>
              <a:t>Campana de Gauss </a:t>
            </a:r>
            <a:br>
              <a:rPr lang="es-PA" sz="2400" b="1"/>
            </a:br>
            <a:r>
              <a:rPr lang="es-PA" sz="2400" b="1"/>
              <a:t>Replica 1</a:t>
            </a:r>
            <a:endParaRPr lang="es-ES" sz="2400" b="1"/>
          </a:p>
        </p:txBody>
      </p:sp>
      <p:grpSp>
        <p:nvGrpSpPr>
          <p:cNvPr id="37932" name="Group 44"/>
          <p:cNvGrpSpPr>
            <a:grpSpLocks/>
          </p:cNvGrpSpPr>
          <p:nvPr/>
        </p:nvGrpSpPr>
        <p:grpSpPr bwMode="auto">
          <a:xfrm>
            <a:off x="2117725" y="1874838"/>
            <a:ext cx="5110163" cy="3667125"/>
            <a:chOff x="3319" y="2878"/>
            <a:chExt cx="5588" cy="4088"/>
          </a:xfrm>
        </p:grpSpPr>
        <p:grpSp>
          <p:nvGrpSpPr>
            <p:cNvPr id="37933" name="Group 45"/>
            <p:cNvGrpSpPr>
              <a:grpSpLocks/>
            </p:cNvGrpSpPr>
            <p:nvPr/>
          </p:nvGrpSpPr>
          <p:grpSpPr bwMode="auto">
            <a:xfrm>
              <a:off x="3319" y="4589"/>
              <a:ext cx="5588" cy="1574"/>
              <a:chOff x="3319" y="4589"/>
              <a:chExt cx="5588" cy="1574"/>
            </a:xfrm>
          </p:grpSpPr>
          <p:grpSp>
            <p:nvGrpSpPr>
              <p:cNvPr id="37934" name="Group 46"/>
              <p:cNvGrpSpPr>
                <a:grpSpLocks/>
              </p:cNvGrpSpPr>
              <p:nvPr/>
            </p:nvGrpSpPr>
            <p:grpSpPr bwMode="auto">
              <a:xfrm>
                <a:off x="3319" y="4589"/>
                <a:ext cx="1689" cy="1574"/>
                <a:chOff x="3319" y="10080"/>
                <a:chExt cx="1689" cy="1574"/>
              </a:xfrm>
            </p:grpSpPr>
            <p:sp>
              <p:nvSpPr>
                <p:cNvPr id="37935" name="AutoShape 47"/>
                <p:cNvSpPr>
                  <a:spLocks noChangeShapeType="1"/>
                </p:cNvSpPr>
                <p:nvPr/>
              </p:nvSpPr>
              <p:spPr bwMode="auto">
                <a:xfrm>
                  <a:off x="5008" y="10080"/>
                  <a:ext cx="0" cy="157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36" name="AutoShape 48"/>
                <p:cNvSpPr>
                  <a:spLocks noChangeShapeType="1"/>
                </p:cNvSpPr>
                <p:nvPr/>
              </p:nvSpPr>
              <p:spPr bwMode="auto">
                <a:xfrm>
                  <a:off x="4824" y="10370"/>
                  <a:ext cx="1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37" name="AutoShape 49"/>
                <p:cNvSpPr>
                  <a:spLocks noChangeShapeType="1"/>
                </p:cNvSpPr>
                <p:nvPr/>
              </p:nvSpPr>
              <p:spPr bwMode="auto">
                <a:xfrm>
                  <a:off x="4629" y="10660"/>
                  <a:ext cx="0" cy="99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38" name="AutoShape 50"/>
                <p:cNvSpPr>
                  <a:spLocks noChangeShapeType="1"/>
                </p:cNvSpPr>
                <p:nvPr/>
              </p:nvSpPr>
              <p:spPr bwMode="auto">
                <a:xfrm>
                  <a:off x="4498" y="10856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39" name="AutoShape 51"/>
                <p:cNvSpPr>
                  <a:spLocks noChangeShapeType="1"/>
                </p:cNvSpPr>
                <p:nvPr/>
              </p:nvSpPr>
              <p:spPr bwMode="auto">
                <a:xfrm>
                  <a:off x="4348" y="11052"/>
                  <a:ext cx="0" cy="60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0" name="AutoShape 52"/>
                <p:cNvSpPr>
                  <a:spLocks noChangeShapeType="1"/>
                </p:cNvSpPr>
                <p:nvPr/>
              </p:nvSpPr>
              <p:spPr bwMode="auto">
                <a:xfrm>
                  <a:off x="4208" y="11174"/>
                  <a:ext cx="0" cy="4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1" name="AutoShape 53"/>
                <p:cNvSpPr>
                  <a:spLocks noChangeShapeType="1"/>
                </p:cNvSpPr>
                <p:nvPr/>
              </p:nvSpPr>
              <p:spPr bwMode="auto">
                <a:xfrm>
                  <a:off x="4077" y="11277"/>
                  <a:ext cx="0" cy="37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2" name="AutoShape 54"/>
                <p:cNvSpPr>
                  <a:spLocks noChangeShapeType="1"/>
                </p:cNvSpPr>
                <p:nvPr/>
              </p:nvSpPr>
              <p:spPr bwMode="auto">
                <a:xfrm>
                  <a:off x="3965" y="11380"/>
                  <a:ext cx="1" cy="27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3" name="AutoShape 55"/>
                <p:cNvSpPr>
                  <a:spLocks noChangeShapeType="1"/>
                </p:cNvSpPr>
                <p:nvPr/>
              </p:nvSpPr>
              <p:spPr bwMode="auto">
                <a:xfrm>
                  <a:off x="3834" y="11435"/>
                  <a:ext cx="1" cy="2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4" name="AutoShape 56"/>
                <p:cNvSpPr>
                  <a:spLocks noChangeShapeType="1"/>
                </p:cNvSpPr>
                <p:nvPr/>
              </p:nvSpPr>
              <p:spPr bwMode="auto">
                <a:xfrm>
                  <a:off x="3722" y="11473"/>
                  <a:ext cx="0" cy="1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5" name="AutoShape 57"/>
                <p:cNvSpPr>
                  <a:spLocks noChangeShapeType="1"/>
                </p:cNvSpPr>
                <p:nvPr/>
              </p:nvSpPr>
              <p:spPr bwMode="auto">
                <a:xfrm>
                  <a:off x="3619" y="11529"/>
                  <a:ext cx="0" cy="1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6" name="AutoShape 58"/>
                <p:cNvSpPr>
                  <a:spLocks noChangeShapeType="1"/>
                </p:cNvSpPr>
                <p:nvPr/>
              </p:nvSpPr>
              <p:spPr bwMode="auto">
                <a:xfrm>
                  <a:off x="3525" y="11529"/>
                  <a:ext cx="0" cy="1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7" name="AutoShape 59"/>
                <p:cNvSpPr>
                  <a:spLocks noChangeShapeType="1"/>
                </p:cNvSpPr>
                <p:nvPr/>
              </p:nvSpPr>
              <p:spPr bwMode="auto">
                <a:xfrm>
                  <a:off x="3422" y="11566"/>
                  <a:ext cx="1" cy="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48" name="AutoShape 60"/>
                <p:cNvSpPr>
                  <a:spLocks noChangeShapeType="1"/>
                </p:cNvSpPr>
                <p:nvPr/>
              </p:nvSpPr>
              <p:spPr bwMode="auto">
                <a:xfrm>
                  <a:off x="3319" y="11566"/>
                  <a:ext cx="1" cy="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</p:grpSp>
          <p:grpSp>
            <p:nvGrpSpPr>
              <p:cNvPr id="37949" name="Group 61"/>
              <p:cNvGrpSpPr>
                <a:grpSpLocks/>
              </p:cNvGrpSpPr>
              <p:nvPr/>
            </p:nvGrpSpPr>
            <p:grpSpPr bwMode="auto">
              <a:xfrm flipH="1">
                <a:off x="7218" y="4589"/>
                <a:ext cx="1689" cy="1574"/>
                <a:chOff x="3319" y="10080"/>
                <a:chExt cx="1689" cy="1574"/>
              </a:xfrm>
            </p:grpSpPr>
            <p:sp>
              <p:nvSpPr>
                <p:cNvPr id="37950" name="AutoShape 62"/>
                <p:cNvSpPr>
                  <a:spLocks noChangeShapeType="1"/>
                </p:cNvSpPr>
                <p:nvPr/>
              </p:nvSpPr>
              <p:spPr bwMode="auto">
                <a:xfrm>
                  <a:off x="5008" y="10080"/>
                  <a:ext cx="0" cy="157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1" name="AutoShape 63"/>
                <p:cNvSpPr>
                  <a:spLocks noChangeShapeType="1"/>
                </p:cNvSpPr>
                <p:nvPr/>
              </p:nvSpPr>
              <p:spPr bwMode="auto">
                <a:xfrm>
                  <a:off x="4824" y="10370"/>
                  <a:ext cx="1" cy="128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2" name="AutoShape 64"/>
                <p:cNvSpPr>
                  <a:spLocks noChangeShapeType="1"/>
                </p:cNvSpPr>
                <p:nvPr/>
              </p:nvSpPr>
              <p:spPr bwMode="auto">
                <a:xfrm>
                  <a:off x="4629" y="10660"/>
                  <a:ext cx="0" cy="99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3" name="AutoShape 65"/>
                <p:cNvSpPr>
                  <a:spLocks noChangeShapeType="1"/>
                </p:cNvSpPr>
                <p:nvPr/>
              </p:nvSpPr>
              <p:spPr bwMode="auto">
                <a:xfrm>
                  <a:off x="4498" y="10856"/>
                  <a:ext cx="0" cy="79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4" name="AutoShape 66"/>
                <p:cNvSpPr>
                  <a:spLocks noChangeShapeType="1"/>
                </p:cNvSpPr>
                <p:nvPr/>
              </p:nvSpPr>
              <p:spPr bwMode="auto">
                <a:xfrm>
                  <a:off x="4348" y="11052"/>
                  <a:ext cx="0" cy="60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5" name="AutoShape 67"/>
                <p:cNvSpPr>
                  <a:spLocks noChangeShapeType="1"/>
                </p:cNvSpPr>
                <p:nvPr/>
              </p:nvSpPr>
              <p:spPr bwMode="auto">
                <a:xfrm>
                  <a:off x="4208" y="11174"/>
                  <a:ext cx="0" cy="48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6" name="AutoShape 68"/>
                <p:cNvSpPr>
                  <a:spLocks noChangeShapeType="1"/>
                </p:cNvSpPr>
                <p:nvPr/>
              </p:nvSpPr>
              <p:spPr bwMode="auto">
                <a:xfrm>
                  <a:off x="4077" y="11277"/>
                  <a:ext cx="0" cy="37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7" name="AutoShape 69"/>
                <p:cNvSpPr>
                  <a:spLocks noChangeShapeType="1"/>
                </p:cNvSpPr>
                <p:nvPr/>
              </p:nvSpPr>
              <p:spPr bwMode="auto">
                <a:xfrm>
                  <a:off x="3965" y="11380"/>
                  <a:ext cx="1" cy="27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8" name="AutoShape 70"/>
                <p:cNvSpPr>
                  <a:spLocks noChangeShapeType="1"/>
                </p:cNvSpPr>
                <p:nvPr/>
              </p:nvSpPr>
              <p:spPr bwMode="auto">
                <a:xfrm>
                  <a:off x="3834" y="11435"/>
                  <a:ext cx="1" cy="21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59" name="AutoShape 71"/>
                <p:cNvSpPr>
                  <a:spLocks noChangeShapeType="1"/>
                </p:cNvSpPr>
                <p:nvPr/>
              </p:nvSpPr>
              <p:spPr bwMode="auto">
                <a:xfrm>
                  <a:off x="3722" y="11473"/>
                  <a:ext cx="0" cy="18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60" name="AutoShape 72"/>
                <p:cNvSpPr>
                  <a:spLocks noChangeShapeType="1"/>
                </p:cNvSpPr>
                <p:nvPr/>
              </p:nvSpPr>
              <p:spPr bwMode="auto">
                <a:xfrm>
                  <a:off x="3619" y="11529"/>
                  <a:ext cx="0" cy="1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61" name="AutoShape 73"/>
                <p:cNvSpPr>
                  <a:spLocks noChangeShapeType="1"/>
                </p:cNvSpPr>
                <p:nvPr/>
              </p:nvSpPr>
              <p:spPr bwMode="auto">
                <a:xfrm>
                  <a:off x="3525" y="11529"/>
                  <a:ext cx="0" cy="12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62" name="AutoShape 74"/>
                <p:cNvSpPr>
                  <a:spLocks noChangeShapeType="1"/>
                </p:cNvSpPr>
                <p:nvPr/>
              </p:nvSpPr>
              <p:spPr bwMode="auto">
                <a:xfrm>
                  <a:off x="3422" y="11566"/>
                  <a:ext cx="1" cy="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  <p:sp>
              <p:nvSpPr>
                <p:cNvPr id="37963" name="AutoShape 75"/>
                <p:cNvSpPr>
                  <a:spLocks noChangeShapeType="1"/>
                </p:cNvSpPr>
                <p:nvPr/>
              </p:nvSpPr>
              <p:spPr bwMode="auto">
                <a:xfrm>
                  <a:off x="3319" y="11566"/>
                  <a:ext cx="1" cy="88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PA"/>
                </a:p>
              </p:txBody>
            </p:sp>
          </p:grpSp>
        </p:grpSp>
        <p:sp>
          <p:nvSpPr>
            <p:cNvPr id="37964" name="AutoShape 76"/>
            <p:cNvSpPr>
              <a:spLocks noChangeShapeType="1"/>
            </p:cNvSpPr>
            <p:nvPr/>
          </p:nvSpPr>
          <p:spPr bwMode="auto">
            <a:xfrm>
              <a:off x="6247" y="2997"/>
              <a:ext cx="0" cy="217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7965" name="Text Box 77"/>
            <p:cNvSpPr txBox="1">
              <a:spLocks noChangeArrowheads="1"/>
            </p:cNvSpPr>
            <p:nvPr/>
          </p:nvSpPr>
          <p:spPr bwMode="auto">
            <a:xfrm>
              <a:off x="6209" y="2878"/>
              <a:ext cx="703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200" b="1"/>
                <a:t>0.59</a:t>
              </a:r>
              <a:endParaRPr lang="es-ES"/>
            </a:p>
          </p:txBody>
        </p:sp>
        <p:sp>
          <p:nvSpPr>
            <p:cNvPr id="37966" name="Text Box 78"/>
            <p:cNvSpPr txBox="1">
              <a:spLocks noChangeArrowheads="1"/>
            </p:cNvSpPr>
            <p:nvPr/>
          </p:nvSpPr>
          <p:spPr bwMode="auto">
            <a:xfrm>
              <a:off x="3569" y="6430"/>
              <a:ext cx="1060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200" b="1"/>
                <a:t>-2.365</a:t>
              </a:r>
              <a:endParaRPr lang="es-ES"/>
            </a:p>
          </p:txBody>
        </p:sp>
        <p:sp>
          <p:nvSpPr>
            <p:cNvPr id="37967" name="Text Box 79"/>
            <p:cNvSpPr txBox="1">
              <a:spLocks noChangeArrowheads="1"/>
            </p:cNvSpPr>
            <p:nvPr/>
          </p:nvSpPr>
          <p:spPr bwMode="auto">
            <a:xfrm>
              <a:off x="7597" y="6514"/>
              <a:ext cx="1060" cy="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s-ES" sz="1200" b="1"/>
                <a:t>2.365</a:t>
              </a:r>
              <a:endParaRPr lang="es-ES"/>
            </a:p>
          </p:txBody>
        </p:sp>
      </p:grp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5364163" y="2203450"/>
            <a:ext cx="1646237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1200">
                <a:solidFill>
                  <a:schemeClr val="accent1"/>
                </a:solidFill>
              </a:rPr>
              <a:t>No rechazo</a:t>
            </a:r>
            <a:endParaRPr lang="es-ES">
              <a:solidFill>
                <a:schemeClr val="accent1"/>
              </a:solidFill>
            </a:endParaRPr>
          </a:p>
        </p:txBody>
      </p:sp>
      <p:sp>
        <p:nvSpPr>
          <p:cNvPr id="37970" name="Text Box 82"/>
          <p:cNvSpPr txBox="1">
            <a:spLocks noChangeArrowheads="1"/>
          </p:cNvSpPr>
          <p:nvPr/>
        </p:nvSpPr>
        <p:spPr bwMode="auto">
          <a:xfrm>
            <a:off x="900113" y="5589588"/>
            <a:ext cx="755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En la grafica #7 se muestra que r no es claramente diferente de cero y existe correlación entre variables.</a:t>
            </a:r>
            <a:endParaRPr lang="es-ES" b="1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68" grpId="0" animBg="1"/>
      <p:bldP spid="379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 b="1"/>
              <a:t>GRÁFICA #8</a:t>
            </a:r>
            <a:br>
              <a:rPr lang="es-PA" sz="2400" b="1"/>
            </a:br>
            <a:r>
              <a:rPr lang="es-PA" sz="2400" b="1"/>
              <a:t>Campana de Gauss </a:t>
            </a:r>
            <a:br>
              <a:rPr lang="es-PA" sz="2400" b="1"/>
            </a:br>
            <a:r>
              <a:rPr lang="es-PA" sz="2400" b="1"/>
              <a:t>Replica 2</a:t>
            </a:r>
            <a:endParaRPr lang="es-ES" sz="2400" b="1"/>
          </a:p>
        </p:txBody>
      </p:sp>
      <p:grpSp>
        <p:nvGrpSpPr>
          <p:cNvPr id="38953" name="Group 41"/>
          <p:cNvGrpSpPr>
            <a:grpSpLocks/>
          </p:cNvGrpSpPr>
          <p:nvPr/>
        </p:nvGrpSpPr>
        <p:grpSpPr bwMode="auto">
          <a:xfrm>
            <a:off x="2041525" y="1773238"/>
            <a:ext cx="5219700" cy="3449637"/>
            <a:chOff x="1286" y="1706"/>
            <a:chExt cx="3288" cy="2173"/>
          </a:xfrm>
        </p:grpSpPr>
        <p:pic>
          <p:nvPicPr>
            <p:cNvPr id="38952" name="Picture 40" descr="http://www.webpersonal.net/avl3119/funci/fegauss.jpg"/>
            <p:cNvPicPr>
              <a:picLocks noChangeAspect="1" noChangeArrowheads="1"/>
            </p:cNvPicPr>
            <p:nvPr/>
          </p:nvPicPr>
          <p:blipFill>
            <a:blip r:embed="rId2" cstate="print">
              <a:lum bright="30000"/>
            </a:blip>
            <a:srcRect t="7552" b="34531"/>
            <a:stretch>
              <a:fillRect/>
            </a:stretch>
          </p:blipFill>
          <p:spPr bwMode="auto">
            <a:xfrm>
              <a:off x="1286" y="1706"/>
              <a:ext cx="3272" cy="18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</p:pic>
        <p:grpSp>
          <p:nvGrpSpPr>
            <p:cNvPr id="38916" name="Group 4"/>
            <p:cNvGrpSpPr>
              <a:grpSpLocks/>
            </p:cNvGrpSpPr>
            <p:nvPr/>
          </p:nvGrpSpPr>
          <p:grpSpPr bwMode="auto">
            <a:xfrm>
              <a:off x="1463" y="1841"/>
              <a:ext cx="3111" cy="2038"/>
              <a:chOff x="3318" y="8866"/>
              <a:chExt cx="5951" cy="3726"/>
            </a:xfrm>
          </p:grpSpPr>
          <p:grpSp>
            <p:nvGrpSpPr>
              <p:cNvPr id="38917" name="Group 5"/>
              <p:cNvGrpSpPr>
                <a:grpSpLocks/>
              </p:cNvGrpSpPr>
              <p:nvPr/>
            </p:nvGrpSpPr>
            <p:grpSpPr bwMode="auto">
              <a:xfrm>
                <a:off x="3318" y="10215"/>
                <a:ext cx="5588" cy="1574"/>
                <a:chOff x="3319" y="4589"/>
                <a:chExt cx="5588" cy="1574"/>
              </a:xfrm>
            </p:grpSpPr>
            <p:grpSp>
              <p:nvGrpSpPr>
                <p:cNvPr id="38918" name="Group 6"/>
                <p:cNvGrpSpPr>
                  <a:grpSpLocks/>
                </p:cNvGrpSpPr>
                <p:nvPr/>
              </p:nvGrpSpPr>
              <p:grpSpPr bwMode="auto">
                <a:xfrm>
                  <a:off x="3319" y="4589"/>
                  <a:ext cx="1689" cy="1574"/>
                  <a:chOff x="3319" y="10080"/>
                  <a:chExt cx="1689" cy="1574"/>
                </a:xfrm>
              </p:grpSpPr>
              <p:sp>
                <p:nvSpPr>
                  <p:cNvPr id="38919" name="AutoShape 7"/>
                  <p:cNvSpPr>
                    <a:spLocks noChangeShapeType="1"/>
                  </p:cNvSpPr>
                  <p:nvPr/>
                </p:nvSpPr>
                <p:spPr bwMode="auto">
                  <a:xfrm>
                    <a:off x="5008" y="10080"/>
                    <a:ext cx="0" cy="15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0" name="AutoShape 8"/>
                  <p:cNvSpPr>
                    <a:spLocks noChangeShapeType="1"/>
                  </p:cNvSpPr>
                  <p:nvPr/>
                </p:nvSpPr>
                <p:spPr bwMode="auto">
                  <a:xfrm>
                    <a:off x="4824" y="10370"/>
                    <a:ext cx="1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1" name="AutoShape 9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10660"/>
                    <a:ext cx="0" cy="99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2" name="AutoShape 10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10856"/>
                    <a:ext cx="0" cy="79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3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4348" y="11052"/>
                    <a:ext cx="0" cy="60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4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4208" y="11174"/>
                    <a:ext cx="0" cy="4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5" name="AutoShape 13"/>
                  <p:cNvSpPr>
                    <a:spLocks noChangeShapeType="1"/>
                  </p:cNvSpPr>
                  <p:nvPr/>
                </p:nvSpPr>
                <p:spPr bwMode="auto">
                  <a:xfrm>
                    <a:off x="4077" y="11277"/>
                    <a:ext cx="0" cy="3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6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3965" y="11380"/>
                    <a:ext cx="1" cy="2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7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3834" y="11435"/>
                    <a:ext cx="1" cy="21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8" name="AutoShape 16"/>
                  <p:cNvSpPr>
                    <a:spLocks noChangeShapeType="1"/>
                  </p:cNvSpPr>
                  <p:nvPr/>
                </p:nvSpPr>
                <p:spPr bwMode="auto">
                  <a:xfrm>
                    <a:off x="3722" y="11473"/>
                    <a:ext cx="0" cy="18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29" name="AutoShape 17"/>
                  <p:cNvSpPr>
                    <a:spLocks noChangeShapeType="1"/>
                  </p:cNvSpPr>
                  <p:nvPr/>
                </p:nvSpPr>
                <p:spPr bwMode="auto">
                  <a:xfrm>
                    <a:off x="3619" y="11529"/>
                    <a:ext cx="0" cy="1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0" name="AutoShape 18"/>
                  <p:cNvSpPr>
                    <a:spLocks noChangeShapeType="1"/>
                  </p:cNvSpPr>
                  <p:nvPr/>
                </p:nvSpPr>
                <p:spPr bwMode="auto">
                  <a:xfrm>
                    <a:off x="3525" y="11529"/>
                    <a:ext cx="0" cy="1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1" name="AutoShape 19"/>
                  <p:cNvSpPr>
                    <a:spLocks noChangeShapeType="1"/>
                  </p:cNvSpPr>
                  <p:nvPr/>
                </p:nvSpPr>
                <p:spPr bwMode="auto">
                  <a:xfrm>
                    <a:off x="3422" y="11566"/>
                    <a:ext cx="1" cy="8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2" name="AutoShape 20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11566"/>
                    <a:ext cx="1" cy="8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</p:grpSp>
            <p:grpSp>
              <p:nvGrpSpPr>
                <p:cNvPr id="38933" name="Group 21"/>
                <p:cNvGrpSpPr>
                  <a:grpSpLocks/>
                </p:cNvGrpSpPr>
                <p:nvPr/>
              </p:nvGrpSpPr>
              <p:grpSpPr bwMode="auto">
                <a:xfrm flipH="1">
                  <a:off x="7218" y="4589"/>
                  <a:ext cx="1689" cy="1574"/>
                  <a:chOff x="3319" y="10080"/>
                  <a:chExt cx="1689" cy="1574"/>
                </a:xfrm>
              </p:grpSpPr>
              <p:sp>
                <p:nvSpPr>
                  <p:cNvPr id="38934" name="AutoShape 22"/>
                  <p:cNvSpPr>
                    <a:spLocks noChangeShapeType="1"/>
                  </p:cNvSpPr>
                  <p:nvPr/>
                </p:nvSpPr>
                <p:spPr bwMode="auto">
                  <a:xfrm>
                    <a:off x="5008" y="10080"/>
                    <a:ext cx="0" cy="15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5" name="AutoShape 23"/>
                  <p:cNvSpPr>
                    <a:spLocks noChangeShapeType="1"/>
                  </p:cNvSpPr>
                  <p:nvPr/>
                </p:nvSpPr>
                <p:spPr bwMode="auto">
                  <a:xfrm>
                    <a:off x="4824" y="10370"/>
                    <a:ext cx="1" cy="128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6" name="AutoShape 24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10660"/>
                    <a:ext cx="0" cy="99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7" name="AutoShape 25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10856"/>
                    <a:ext cx="0" cy="79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8" name="AutoShape 26"/>
                  <p:cNvSpPr>
                    <a:spLocks noChangeShapeType="1"/>
                  </p:cNvSpPr>
                  <p:nvPr/>
                </p:nvSpPr>
                <p:spPr bwMode="auto">
                  <a:xfrm>
                    <a:off x="4348" y="11052"/>
                    <a:ext cx="0" cy="602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39" name="AutoShape 27"/>
                  <p:cNvSpPr>
                    <a:spLocks noChangeShapeType="1"/>
                  </p:cNvSpPr>
                  <p:nvPr/>
                </p:nvSpPr>
                <p:spPr bwMode="auto">
                  <a:xfrm>
                    <a:off x="4208" y="11174"/>
                    <a:ext cx="0" cy="4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0" name="AutoShape 28"/>
                  <p:cNvSpPr>
                    <a:spLocks noChangeShapeType="1"/>
                  </p:cNvSpPr>
                  <p:nvPr/>
                </p:nvSpPr>
                <p:spPr bwMode="auto">
                  <a:xfrm>
                    <a:off x="4077" y="11277"/>
                    <a:ext cx="0" cy="3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1" name="AutoShape 29"/>
                  <p:cNvSpPr>
                    <a:spLocks noChangeShapeType="1"/>
                  </p:cNvSpPr>
                  <p:nvPr/>
                </p:nvSpPr>
                <p:spPr bwMode="auto">
                  <a:xfrm>
                    <a:off x="3965" y="11380"/>
                    <a:ext cx="1" cy="274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2" name="AutoShape 30"/>
                  <p:cNvSpPr>
                    <a:spLocks noChangeShapeType="1"/>
                  </p:cNvSpPr>
                  <p:nvPr/>
                </p:nvSpPr>
                <p:spPr bwMode="auto">
                  <a:xfrm>
                    <a:off x="3834" y="11435"/>
                    <a:ext cx="1" cy="219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3" name="AutoShape 31"/>
                  <p:cNvSpPr>
                    <a:spLocks noChangeShapeType="1"/>
                  </p:cNvSpPr>
                  <p:nvPr/>
                </p:nvSpPr>
                <p:spPr bwMode="auto">
                  <a:xfrm>
                    <a:off x="3722" y="11473"/>
                    <a:ext cx="0" cy="18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4" name="AutoShape 32"/>
                  <p:cNvSpPr>
                    <a:spLocks noChangeShapeType="1"/>
                  </p:cNvSpPr>
                  <p:nvPr/>
                </p:nvSpPr>
                <p:spPr bwMode="auto">
                  <a:xfrm>
                    <a:off x="3619" y="11529"/>
                    <a:ext cx="0" cy="1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5" name="AutoShape 33"/>
                  <p:cNvSpPr>
                    <a:spLocks noChangeShapeType="1"/>
                  </p:cNvSpPr>
                  <p:nvPr/>
                </p:nvSpPr>
                <p:spPr bwMode="auto">
                  <a:xfrm>
                    <a:off x="3525" y="11529"/>
                    <a:ext cx="0" cy="12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6" name="AutoShape 34"/>
                  <p:cNvSpPr>
                    <a:spLocks noChangeShapeType="1"/>
                  </p:cNvSpPr>
                  <p:nvPr/>
                </p:nvSpPr>
                <p:spPr bwMode="auto">
                  <a:xfrm>
                    <a:off x="3422" y="11566"/>
                    <a:ext cx="1" cy="8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  <p:sp>
                <p:nvSpPr>
                  <p:cNvPr id="38947" name="AutoShape 35"/>
                  <p:cNvSpPr>
                    <a:spLocks noChangeShapeType="1"/>
                  </p:cNvSpPr>
                  <p:nvPr/>
                </p:nvSpPr>
                <p:spPr bwMode="auto">
                  <a:xfrm>
                    <a:off x="3319" y="11566"/>
                    <a:ext cx="1" cy="8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PA"/>
                  </a:p>
                </p:txBody>
              </p:sp>
            </p:grpSp>
          </p:grpSp>
          <p:sp>
            <p:nvSpPr>
              <p:cNvPr id="38948" name="AutoShape 36"/>
              <p:cNvSpPr>
                <a:spLocks noChangeShapeType="1"/>
              </p:cNvSpPr>
              <p:nvPr/>
            </p:nvSpPr>
            <p:spPr bwMode="auto">
              <a:xfrm>
                <a:off x="8804" y="9343"/>
                <a:ext cx="0" cy="21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PA"/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8259" y="8866"/>
                <a:ext cx="1010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ES" sz="1600" b="1">
                    <a:solidFill>
                      <a:schemeClr val="accent1"/>
                    </a:solidFill>
                  </a:rPr>
                  <a:t>698.24</a:t>
                </a:r>
                <a:endParaRPr lang="es-ES" sz="240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3568" y="12056"/>
                <a:ext cx="1060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ES" sz="1200" b="1"/>
                  <a:t>-2.365</a:t>
                </a:r>
                <a:endParaRPr lang="es-ES"/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7596" y="12140"/>
                <a:ext cx="1060" cy="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s-ES" sz="1200" b="1"/>
                  <a:t>2.365</a:t>
                </a:r>
                <a:endParaRPr lang="es-ES"/>
              </a:p>
            </p:txBody>
          </p:sp>
        </p:grpSp>
      </p:grp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611188" y="5300663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En la grafica #8 se muestra que r es claramente diferente de cero y existe correlación entre variables, en donde T= es 698.24 y es mayor a t0.05, 7 = 2.365 en donde nuestra hipótesis se encuentra en la región de rechazo.</a:t>
            </a:r>
            <a:endParaRPr lang="es-ES" b="1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4" name="Rectangl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TABLA #3</a:t>
            </a:r>
            <a:br>
              <a:rPr lang="es-PA" sz="2400"/>
            </a:br>
            <a:r>
              <a:rPr lang="es-PA" sz="2400" b="1"/>
              <a:t>Comparación Control Vs. Replica 1</a:t>
            </a:r>
            <a:r>
              <a:rPr lang="es-ES"/>
              <a:t> </a:t>
            </a:r>
          </a:p>
        </p:txBody>
      </p:sp>
      <p:graphicFrame>
        <p:nvGraphicFramePr>
          <p:cNvPr id="40048" name="Group 112"/>
          <p:cNvGraphicFramePr>
            <a:graphicFrameLocks noGrp="1"/>
          </p:cNvGraphicFramePr>
          <p:nvPr>
            <p:ph idx="1"/>
          </p:nvPr>
        </p:nvGraphicFramePr>
        <p:xfrm>
          <a:off x="1692275" y="2060575"/>
          <a:ext cx="5389563" cy="3921130"/>
        </p:xfrm>
        <a:graphic>
          <a:graphicData uri="http://schemas.openxmlformats.org/drawingml/2006/table">
            <a:tbl>
              <a:tblPr/>
              <a:tblGrid>
                <a:gridCol w="2879725"/>
                <a:gridCol w="2509838"/>
              </a:tblGrid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CONTROL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9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TABLA #4</a:t>
            </a:r>
            <a:br>
              <a:rPr lang="es-PA" sz="2400"/>
            </a:br>
            <a:r>
              <a:rPr lang="es-PA" sz="2400"/>
              <a:t>Comparación Control Vs. Replica 2 </a:t>
            </a:r>
            <a:r>
              <a:rPr lang="es-ES" sz="2400"/>
              <a:t> </a:t>
            </a:r>
          </a:p>
        </p:txBody>
      </p:sp>
      <p:graphicFrame>
        <p:nvGraphicFramePr>
          <p:cNvPr id="41072" name="Group 112"/>
          <p:cNvGraphicFramePr>
            <a:graphicFrameLocks noGrp="1"/>
          </p:cNvGraphicFramePr>
          <p:nvPr>
            <p:ph idx="1"/>
          </p:nvPr>
        </p:nvGraphicFramePr>
        <p:xfrm>
          <a:off x="2124075" y="2276475"/>
          <a:ext cx="4886325" cy="3776663"/>
        </p:xfrm>
        <a:graphic>
          <a:graphicData uri="http://schemas.openxmlformats.org/drawingml/2006/table">
            <a:tbl>
              <a:tblPr/>
              <a:tblGrid>
                <a:gridCol w="2735263"/>
                <a:gridCol w="2151062"/>
              </a:tblGrid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CONTROL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TABLA #5</a:t>
            </a:r>
            <a:br>
              <a:rPr lang="es-PA" sz="2400"/>
            </a:br>
            <a:r>
              <a:rPr lang="es-PA" sz="2400"/>
              <a:t>Comparación Replica 1 Vs. Replica 2</a:t>
            </a:r>
            <a:r>
              <a:rPr lang="es-ES" sz="2400"/>
              <a:t> </a:t>
            </a:r>
          </a:p>
        </p:txBody>
      </p:sp>
      <p:graphicFrame>
        <p:nvGraphicFramePr>
          <p:cNvPr id="42095" name="Group 111"/>
          <p:cNvGraphicFramePr>
            <a:graphicFrameLocks noGrp="1"/>
          </p:cNvGraphicFramePr>
          <p:nvPr>
            <p:ph idx="1"/>
          </p:nvPr>
        </p:nvGraphicFramePr>
        <p:xfrm>
          <a:off x="2195513" y="1916113"/>
          <a:ext cx="5102225" cy="3849690"/>
        </p:xfrm>
        <a:graphic>
          <a:graphicData uri="http://schemas.openxmlformats.org/drawingml/2006/table">
            <a:tbl>
              <a:tblPr/>
              <a:tblGrid>
                <a:gridCol w="2952750"/>
                <a:gridCol w="2149475"/>
              </a:tblGrid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7" name="Rectangle 1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TABLA #6</a:t>
            </a:r>
            <a:br>
              <a:rPr lang="es-PA" sz="2400"/>
            </a:br>
            <a:r>
              <a:rPr lang="es-PA" sz="2400"/>
              <a:t>Comparación de días de descomposición Replica 1 y Replica 2</a:t>
            </a:r>
            <a:r>
              <a:rPr lang="es-ES" sz="3600"/>
              <a:t> </a:t>
            </a:r>
          </a:p>
        </p:txBody>
      </p:sp>
      <p:graphicFrame>
        <p:nvGraphicFramePr>
          <p:cNvPr id="53359" name="Group 111"/>
          <p:cNvGraphicFramePr>
            <a:graphicFrameLocks noGrp="1"/>
          </p:cNvGraphicFramePr>
          <p:nvPr>
            <p:ph idx="1"/>
          </p:nvPr>
        </p:nvGraphicFramePr>
        <p:xfrm>
          <a:off x="1908175" y="2276475"/>
          <a:ext cx="5534025" cy="3489326"/>
        </p:xfrm>
        <a:graphic>
          <a:graphicData uri="http://schemas.openxmlformats.org/drawingml/2006/table">
            <a:tbl>
              <a:tblPr/>
              <a:tblGrid>
                <a:gridCol w="2767013"/>
                <a:gridCol w="2767012"/>
              </a:tblGrid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5" name="Rectangle 2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TABLA #7</a:t>
            </a:r>
            <a:br>
              <a:rPr lang="es-PA" sz="2400"/>
            </a:br>
            <a:r>
              <a:rPr lang="es-PA" sz="2400" b="1"/>
              <a:t>Correlación de Pearson</a:t>
            </a:r>
            <a:endParaRPr lang="es-ES" sz="2400"/>
          </a:p>
        </p:txBody>
      </p:sp>
      <p:graphicFrame>
        <p:nvGraphicFramePr>
          <p:cNvPr id="54479" name="Group 207"/>
          <p:cNvGraphicFramePr>
            <a:graphicFrameLocks noGrp="1"/>
          </p:cNvGraphicFramePr>
          <p:nvPr>
            <p:ph idx="1"/>
          </p:nvPr>
        </p:nvGraphicFramePr>
        <p:xfrm>
          <a:off x="539750" y="1812925"/>
          <a:ext cx="7766050" cy="4495804"/>
        </p:xfrm>
        <a:graphic>
          <a:graphicData uri="http://schemas.openxmlformats.org/drawingml/2006/table">
            <a:tbl>
              <a:tblPr/>
              <a:tblGrid>
                <a:gridCol w="2087563"/>
                <a:gridCol w="1766887"/>
                <a:gridCol w="2039938"/>
                <a:gridCol w="1871662"/>
              </a:tblGrid>
              <a:tr h="479425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Días de descomposición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valor de atracción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Días de descomposición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valor de atracción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5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PA" sz="5000"/>
              <a:t>MUCHAS GRACIAS</a:t>
            </a:r>
            <a:endParaRPr lang="es-ES" sz="500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b="1"/>
              <a:t>Por su atención…</a:t>
            </a:r>
            <a:endParaRPr lang="es-ES" b="1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1" name="Rectangle 2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1800" b="1"/>
              <a:t>TABLA #1</a:t>
            </a:r>
            <a:br>
              <a:rPr lang="es-PA" sz="1800" b="1"/>
            </a:br>
            <a:r>
              <a:rPr lang="es-PA" sz="1800" b="1"/>
              <a:t>Datos de Atracción de los gallinazos hacia la pellejo de pollo descompuesto junto con los días de descomposición de la muestra utilizada</a:t>
            </a:r>
            <a:r>
              <a:rPr lang="es-ES" sz="3600"/>
              <a:t> </a:t>
            </a:r>
          </a:p>
        </p:txBody>
      </p:sp>
      <p:graphicFrame>
        <p:nvGraphicFramePr>
          <p:cNvPr id="43210" name="Group 202"/>
          <p:cNvGraphicFramePr>
            <a:graphicFrameLocks noGrp="1"/>
          </p:cNvGraphicFramePr>
          <p:nvPr>
            <p:ph idx="1"/>
          </p:nvPr>
        </p:nvGraphicFramePr>
        <p:xfrm>
          <a:off x="755650" y="1773238"/>
          <a:ext cx="7543800" cy="4495800"/>
        </p:xfrm>
        <a:graphic>
          <a:graphicData uri="http://schemas.openxmlformats.org/drawingml/2006/table">
            <a:tbl>
              <a:tblPr/>
              <a:tblGrid>
                <a:gridCol w="1512888"/>
                <a:gridCol w="1854200"/>
                <a:gridCol w="2165350"/>
                <a:gridCol w="2011362"/>
              </a:tblGrid>
              <a:tr h="647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Replicas (</a:t>
                      </a:r>
                      <a:r>
                        <a:rPr kumimoji="0" lang="es-PA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días de descomposición</a:t>
                      </a: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Muestra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Control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(3)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 (6)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 (6)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44 (9)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 (9)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 (12)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 (12)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 (15)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 (15)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 (18)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 (18)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 (21)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(21)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 (24)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 (24)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 (27)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106 (27)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 (30)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4" name="Rectangle 29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000" b="1"/>
              <a:t>TABLA #2</a:t>
            </a:r>
            <a:br>
              <a:rPr lang="es-PA" sz="2000" b="1"/>
            </a:br>
            <a:r>
              <a:rPr lang="es-PA" sz="2000" b="1"/>
              <a:t>Datos sobre la Atracción del Gallinazo hacia el pellejo de pollo descompuesto</a:t>
            </a:r>
            <a:r>
              <a:rPr lang="es-ES" sz="3600"/>
              <a:t> </a:t>
            </a:r>
          </a:p>
        </p:txBody>
      </p:sp>
      <p:graphicFrame>
        <p:nvGraphicFramePr>
          <p:cNvPr id="31020" name="Group 300"/>
          <p:cNvGraphicFramePr>
            <a:graphicFrameLocks noGrp="1"/>
          </p:cNvGraphicFramePr>
          <p:nvPr>
            <p:ph idx="1"/>
          </p:nvPr>
        </p:nvGraphicFramePr>
        <p:xfrm>
          <a:off x="555625" y="1579563"/>
          <a:ext cx="8048625" cy="5035234"/>
        </p:xfrm>
        <a:graphic>
          <a:graphicData uri="http://schemas.openxmlformats.org/drawingml/2006/table">
            <a:tbl>
              <a:tblPr/>
              <a:tblGrid>
                <a:gridCol w="1470025"/>
                <a:gridCol w="2243138"/>
                <a:gridCol w="2185987"/>
                <a:gridCol w="2149475"/>
              </a:tblGrid>
              <a:tr h="3603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Replicas (días de descomposición)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261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MUESTRA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CONTROL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1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REPLICA 2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H5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H7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H8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111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H9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s-P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459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561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714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43.83710291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56.7882105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73.5825819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Mediana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Varianza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788.75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743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904.5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desviación estándar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28.08469334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27.2580263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P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30.0749065</a:t>
                      </a:r>
                      <a:endParaRPr kumimoji="0" lang="es-P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GRÁFICA 1</a:t>
            </a:r>
            <a:br>
              <a:rPr lang="es-PA" sz="2400"/>
            </a:br>
            <a:r>
              <a:rPr lang="es-PA" sz="2400"/>
              <a:t>Valores de Atracción</a:t>
            </a:r>
            <a:br>
              <a:rPr lang="es-PA" sz="2400"/>
            </a:br>
            <a:r>
              <a:rPr lang="es-PA" sz="2400"/>
              <a:t>Control Vs. Replica 1</a:t>
            </a:r>
            <a:endParaRPr lang="es-ES" sz="2400"/>
          </a:p>
        </p:txBody>
      </p:sp>
      <p:pic>
        <p:nvPicPr>
          <p:cNvPr id="31748" name="Gráfico 2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5794" t="18529" r="2980" b="1796"/>
          <a:stretch>
            <a:fillRect/>
          </a:stretch>
        </p:blipFill>
        <p:spPr>
          <a:xfrm>
            <a:off x="1619250" y="1857375"/>
            <a:ext cx="5954713" cy="3516313"/>
          </a:xfrm>
          <a:solidFill>
            <a:srgbClr val="000000"/>
          </a:solidFill>
          <a:ln/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27088" y="5661025"/>
            <a:ext cx="7632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La Gráfica #1 muestra la mayor atracción de la Replica 1 en comparación con el control, lo que muestra que mientras más días de descomposición mayor atracción.</a:t>
            </a:r>
            <a:endParaRPr lang="es-ES" b="1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GRÁFICA #2</a:t>
            </a:r>
            <a:br>
              <a:rPr lang="es-PA" sz="2400"/>
            </a:br>
            <a:r>
              <a:rPr lang="es-PA" sz="2400"/>
              <a:t>Valores de Atracción</a:t>
            </a:r>
            <a:br>
              <a:rPr lang="es-PA" sz="2400"/>
            </a:br>
            <a:r>
              <a:rPr lang="es-PA" sz="2400"/>
              <a:t>Control Vs. Replica 2</a:t>
            </a:r>
            <a:endParaRPr lang="es-ES" sz="2400"/>
          </a:p>
        </p:txBody>
      </p:sp>
      <p:pic>
        <p:nvPicPr>
          <p:cNvPr id="32772" name="Gráfico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1401" t="12794" r="996" b="1689"/>
          <a:stretch>
            <a:fillRect/>
          </a:stretch>
        </p:blipFill>
        <p:spPr>
          <a:xfrm>
            <a:off x="1763713" y="1773238"/>
            <a:ext cx="5780087" cy="3387725"/>
          </a:xfrm>
          <a:noFill/>
          <a:ln/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55650" y="5445125"/>
            <a:ext cx="76327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La Gráfica #2 muestra como va aumentando la llegada de gallinazos cuando más días de descomposición tenga la muestra en comparación con el control.</a:t>
            </a:r>
            <a:endParaRPr lang="es-ES" b="1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GRÁFICA #3</a:t>
            </a:r>
            <a:br>
              <a:rPr lang="es-PA" sz="2400"/>
            </a:br>
            <a:r>
              <a:rPr lang="es-PA" sz="2400"/>
              <a:t>Valores de Atracción obtenido entre replicas</a:t>
            </a:r>
            <a:endParaRPr lang="es-ES" sz="2400"/>
          </a:p>
        </p:txBody>
      </p:sp>
      <p:pic>
        <p:nvPicPr>
          <p:cNvPr id="33796" name="Gráfico 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1375" t="10252" r="1028" b="1434"/>
          <a:stretch>
            <a:fillRect/>
          </a:stretch>
        </p:blipFill>
        <p:spPr>
          <a:xfrm>
            <a:off x="1619250" y="1709738"/>
            <a:ext cx="5953125" cy="3609975"/>
          </a:xfrm>
          <a:noFill/>
          <a:ln/>
        </p:spPr>
      </p:pic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11188" y="5589588"/>
            <a:ext cx="79930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La gráfica #3 muestra una comparación entre la replica 1 y la replica 2 donde podemos ver claramente como el gallinazo siente mas atracción hacia las muestras más descompuestas.</a:t>
            </a:r>
            <a:endParaRPr lang="es-ES" b="1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/>
              <a:t>GRÁFICA #4</a:t>
            </a:r>
            <a:br>
              <a:rPr lang="es-PA" sz="2400"/>
            </a:br>
            <a:r>
              <a:rPr lang="es-PA" sz="2400"/>
              <a:t>Comparación de Días de Descomposición entre Replicas</a:t>
            </a:r>
            <a:endParaRPr lang="es-ES" sz="2400"/>
          </a:p>
        </p:txBody>
      </p:sp>
      <p:pic>
        <p:nvPicPr>
          <p:cNvPr id="34820" name="Gráfico 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1582" t="11377" r="1230" b="1445"/>
          <a:stretch>
            <a:fillRect/>
          </a:stretch>
        </p:blipFill>
        <p:spPr>
          <a:xfrm>
            <a:off x="1763713" y="1773238"/>
            <a:ext cx="5988050" cy="3644900"/>
          </a:xfrm>
          <a:noFill/>
          <a:ln/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27088" y="5734050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La gráfica #4 se observaron los días de descomposición entre replicas aleatoriamente por nueve días.</a:t>
            </a:r>
            <a:endParaRPr lang="es-ES" b="1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 b="1"/>
              <a:t>GRÁFICA #5</a:t>
            </a:r>
            <a:br>
              <a:rPr lang="es-PA" sz="2400" b="1"/>
            </a:br>
            <a:r>
              <a:rPr lang="es-PA" sz="2400" b="1"/>
              <a:t>Correlación de Pearson</a:t>
            </a:r>
            <a:endParaRPr lang="es-ES" sz="2400" b="1"/>
          </a:p>
        </p:txBody>
      </p:sp>
      <p:pic>
        <p:nvPicPr>
          <p:cNvPr id="35844" name="Gráfico 6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lum bright="-12000" contrast="18000"/>
          </a:blip>
          <a:srcRect l="1450" t="15694" r="1814" b="5885"/>
          <a:stretch>
            <a:fillRect/>
          </a:stretch>
        </p:blipFill>
        <p:spPr>
          <a:xfrm>
            <a:off x="1835150" y="1844675"/>
            <a:ext cx="5597525" cy="3240088"/>
          </a:xfrm>
          <a:noFill/>
          <a:ln/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55650" y="5373688"/>
            <a:ext cx="74882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El índice de correlación es de r=0.9929 demostrándonos que existe una marcada correlación positiva entre las variables de ambas replicas.</a:t>
            </a:r>
            <a:endParaRPr lang="es-ES" b="1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sz="2400" b="1"/>
              <a:t>GRÁFICA #6</a:t>
            </a:r>
            <a:br>
              <a:rPr lang="es-PA" sz="2400" b="1"/>
            </a:br>
            <a:r>
              <a:rPr lang="es-PA" sz="2400" b="1"/>
              <a:t>Gráfica de Caja</a:t>
            </a:r>
            <a:endParaRPr lang="es-ES" sz="2400" b="1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1403350" y="1484313"/>
            <a:ext cx="6267450" cy="3744912"/>
            <a:chOff x="2037" y="8724"/>
            <a:chExt cx="7943" cy="4454"/>
          </a:xfrm>
        </p:grpSpPr>
        <p:sp>
          <p:nvSpPr>
            <p:cNvPr id="36869" name="AutoShape 5"/>
            <p:cNvSpPr>
              <a:spLocks noChangeShapeType="1"/>
            </p:cNvSpPr>
            <p:nvPr/>
          </p:nvSpPr>
          <p:spPr bwMode="auto">
            <a:xfrm flipH="1">
              <a:off x="2919" y="8724"/>
              <a:ext cx="15" cy="43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0" name="AutoShape 6"/>
            <p:cNvSpPr>
              <a:spLocks noChangeShapeType="1"/>
            </p:cNvSpPr>
            <p:nvPr/>
          </p:nvSpPr>
          <p:spPr bwMode="auto">
            <a:xfrm>
              <a:off x="2358" y="10782"/>
              <a:ext cx="762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2037" y="8941"/>
              <a:ext cx="840" cy="4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500"/>
                </a:spcAft>
              </a:pPr>
              <a:r>
                <a:rPr lang="es-ES" sz="1200"/>
                <a:t>1800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1200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600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-600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-1200</a:t>
              </a:r>
            </a:p>
            <a:p>
              <a:pPr>
                <a:spcAft>
                  <a:spcPts val="1500"/>
                </a:spcAft>
              </a:pPr>
              <a:r>
                <a:rPr lang="es-ES" sz="1200"/>
                <a:t>-1800</a:t>
              </a:r>
            </a:p>
            <a:p>
              <a:endParaRPr lang="es-ES"/>
            </a:p>
          </p:txBody>
        </p:sp>
        <p:sp>
          <p:nvSpPr>
            <p:cNvPr id="36872" name="AutoShape 8"/>
            <p:cNvSpPr>
              <a:spLocks noChangeShapeType="1"/>
            </p:cNvSpPr>
            <p:nvPr/>
          </p:nvSpPr>
          <p:spPr bwMode="auto">
            <a:xfrm>
              <a:off x="2789" y="9135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3" name="AutoShape 9"/>
            <p:cNvSpPr>
              <a:spLocks noChangeShapeType="1"/>
            </p:cNvSpPr>
            <p:nvPr/>
          </p:nvSpPr>
          <p:spPr bwMode="auto">
            <a:xfrm>
              <a:off x="2798" y="9736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4" name="AutoShape 10"/>
            <p:cNvSpPr>
              <a:spLocks noChangeShapeType="1"/>
            </p:cNvSpPr>
            <p:nvPr/>
          </p:nvSpPr>
          <p:spPr bwMode="auto">
            <a:xfrm>
              <a:off x="2788" y="10354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5" name="AutoShape 11"/>
            <p:cNvSpPr>
              <a:spLocks noChangeShapeType="1"/>
            </p:cNvSpPr>
            <p:nvPr/>
          </p:nvSpPr>
          <p:spPr bwMode="auto">
            <a:xfrm>
              <a:off x="2780" y="11555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6" name="AutoShape 12"/>
            <p:cNvSpPr>
              <a:spLocks noChangeShapeType="1"/>
            </p:cNvSpPr>
            <p:nvPr/>
          </p:nvSpPr>
          <p:spPr bwMode="auto">
            <a:xfrm>
              <a:off x="2809" y="12183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7" name="AutoShape 13"/>
            <p:cNvSpPr>
              <a:spLocks noChangeShapeType="1"/>
            </p:cNvSpPr>
            <p:nvPr/>
          </p:nvSpPr>
          <p:spPr bwMode="auto">
            <a:xfrm>
              <a:off x="2801" y="12784"/>
              <a:ext cx="26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8" name="AutoShape 14"/>
            <p:cNvSpPr>
              <a:spLocks noChangeShapeType="1"/>
            </p:cNvSpPr>
            <p:nvPr/>
          </p:nvSpPr>
          <p:spPr bwMode="auto">
            <a:xfrm>
              <a:off x="3557" y="9288"/>
              <a:ext cx="6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79" name="AutoShape 15"/>
            <p:cNvSpPr>
              <a:spLocks noChangeShapeType="1"/>
            </p:cNvSpPr>
            <p:nvPr/>
          </p:nvSpPr>
          <p:spPr bwMode="auto">
            <a:xfrm>
              <a:off x="3557" y="12468"/>
              <a:ext cx="6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0" name="AutoShape 16"/>
            <p:cNvSpPr>
              <a:spLocks noChangeShapeType="1"/>
            </p:cNvSpPr>
            <p:nvPr/>
          </p:nvSpPr>
          <p:spPr bwMode="auto">
            <a:xfrm>
              <a:off x="3889" y="9288"/>
              <a:ext cx="0" cy="31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3336" y="10215"/>
              <a:ext cx="1140" cy="15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sz="1200"/>
            </a:p>
            <a:p>
              <a:pPr algn="ctr"/>
              <a:endParaRPr lang="es-PA" sz="800">
                <a:solidFill>
                  <a:schemeClr val="accent1"/>
                </a:solidFill>
              </a:endParaRPr>
            </a:p>
            <a:p>
              <a:pPr algn="ctr"/>
              <a:endParaRPr lang="es-ES" sz="1200">
                <a:solidFill>
                  <a:schemeClr val="accent1"/>
                </a:solidFill>
              </a:endParaRPr>
            </a:p>
            <a:p>
              <a:pPr algn="ctr"/>
              <a:r>
                <a:rPr lang="es-ES" sz="1200">
                  <a:solidFill>
                    <a:schemeClr val="accent1"/>
                  </a:solidFill>
                </a:rPr>
                <a:t>Control</a:t>
              </a:r>
              <a:endParaRPr lang="es-ES">
                <a:solidFill>
                  <a:schemeClr val="accent1"/>
                </a:solidFill>
              </a:endParaRPr>
            </a:p>
          </p:txBody>
        </p:sp>
        <p:sp>
          <p:nvSpPr>
            <p:cNvPr id="36882" name="AutoShape 18"/>
            <p:cNvSpPr>
              <a:spLocks noChangeShapeType="1"/>
            </p:cNvSpPr>
            <p:nvPr/>
          </p:nvSpPr>
          <p:spPr bwMode="auto">
            <a:xfrm>
              <a:off x="5835" y="12281"/>
              <a:ext cx="6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3" name="AutoShape 19"/>
            <p:cNvSpPr>
              <a:spLocks noChangeShapeType="1"/>
            </p:cNvSpPr>
            <p:nvPr/>
          </p:nvSpPr>
          <p:spPr bwMode="auto">
            <a:xfrm>
              <a:off x="5810" y="9389"/>
              <a:ext cx="6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4" name="AutoShape 20"/>
            <p:cNvSpPr>
              <a:spLocks noChangeShapeType="1"/>
            </p:cNvSpPr>
            <p:nvPr/>
          </p:nvSpPr>
          <p:spPr bwMode="auto">
            <a:xfrm>
              <a:off x="6117" y="9389"/>
              <a:ext cx="0" cy="289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5" name="Rectangle 21"/>
            <p:cNvSpPr>
              <a:spLocks noChangeArrowheads="1"/>
            </p:cNvSpPr>
            <p:nvPr/>
          </p:nvSpPr>
          <p:spPr bwMode="auto">
            <a:xfrm>
              <a:off x="5540" y="10215"/>
              <a:ext cx="119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 sz="1200"/>
            </a:p>
            <a:p>
              <a:pPr algn="ctr"/>
              <a:endParaRPr lang="es-PA" sz="1200">
                <a:solidFill>
                  <a:schemeClr val="accent1"/>
                </a:solidFill>
              </a:endParaRPr>
            </a:p>
            <a:p>
              <a:pPr algn="ctr"/>
              <a:endParaRPr lang="es-ES" sz="500">
                <a:solidFill>
                  <a:schemeClr val="accent1"/>
                </a:solidFill>
              </a:endParaRPr>
            </a:p>
            <a:p>
              <a:pPr algn="ctr"/>
              <a:r>
                <a:rPr lang="es-ES" sz="1200">
                  <a:solidFill>
                    <a:schemeClr val="accent1"/>
                  </a:solidFill>
                </a:rPr>
                <a:t>Replica 1</a:t>
              </a:r>
              <a:endParaRPr lang="es-ES">
                <a:solidFill>
                  <a:schemeClr val="accent1"/>
                </a:solidFill>
              </a:endParaRPr>
            </a:p>
          </p:txBody>
        </p:sp>
        <p:sp>
          <p:nvSpPr>
            <p:cNvPr id="36886" name="AutoShape 22"/>
            <p:cNvSpPr>
              <a:spLocks noChangeShapeType="1"/>
            </p:cNvSpPr>
            <p:nvPr/>
          </p:nvSpPr>
          <p:spPr bwMode="auto">
            <a:xfrm>
              <a:off x="8149" y="12694"/>
              <a:ext cx="65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7" name="AutoShape 23"/>
            <p:cNvSpPr>
              <a:spLocks noChangeShapeType="1"/>
            </p:cNvSpPr>
            <p:nvPr/>
          </p:nvSpPr>
          <p:spPr bwMode="auto">
            <a:xfrm>
              <a:off x="8124" y="8837"/>
              <a:ext cx="67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8" name="AutoShape 24"/>
            <p:cNvSpPr>
              <a:spLocks noChangeShapeType="1"/>
            </p:cNvSpPr>
            <p:nvPr/>
          </p:nvSpPr>
          <p:spPr bwMode="auto">
            <a:xfrm>
              <a:off x="8466" y="8837"/>
              <a:ext cx="0" cy="385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PA"/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7815" y="9889"/>
              <a:ext cx="1302" cy="18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1"/>
                </a:solidFill>
              </a:endParaRPr>
            </a:p>
            <a:p>
              <a:pPr algn="ctr"/>
              <a:endParaRPr lang="es-ES" sz="1200">
                <a:solidFill>
                  <a:schemeClr val="accent1"/>
                </a:solidFill>
              </a:endParaRPr>
            </a:p>
            <a:p>
              <a:pPr algn="ctr"/>
              <a:endParaRPr lang="es-ES" sz="1200">
                <a:solidFill>
                  <a:schemeClr val="accent1"/>
                </a:solidFill>
              </a:endParaRPr>
            </a:p>
            <a:p>
              <a:pPr algn="ctr"/>
              <a:r>
                <a:rPr lang="es-ES" sz="1200">
                  <a:solidFill>
                    <a:schemeClr val="accent1"/>
                  </a:solidFill>
                </a:rPr>
                <a:t>Replica 2</a:t>
              </a:r>
              <a:endParaRPr lang="es-ES">
                <a:solidFill>
                  <a:schemeClr val="accent1"/>
                </a:solidFill>
              </a:endParaRPr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827088" y="5373688"/>
            <a:ext cx="7489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PA" b="1"/>
              <a:t>En esta gráfica de caja podemos ver como las muestras que se presentan en la gráfica están estrechamente homogéneas, demostrando los mismos patrones.</a:t>
            </a:r>
            <a:endParaRPr lang="es-ES" b="1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90" grpId="0"/>
    </p:bldLst>
  </p:timing>
</p:sld>
</file>

<file path=ppt/theme/theme1.xml><?xml version="1.0" encoding="utf-8"?>
<a:theme xmlns:a="http://schemas.openxmlformats.org/drawingml/2006/main" name="Plantilla de diseño de cueva azul verdosa">
  <a:themeElements>
    <a:clrScheme name="Plantilla de diseño de cueva azul verdosa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Plantilla de diseño de cueva azul verdos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 de diseño de cueva azul verdo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de cueva azul verdosa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 de diseño de cueva azul verdosa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de cueva azul verdosa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de cueva azul verdosa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 de diseño de cueva azul verdosa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64</TotalTime>
  <Words>606</Words>
  <Application>Microsoft Office PowerPoint</Application>
  <PresentationFormat>Presentación en pantalla (4:3)</PresentationFormat>
  <Paragraphs>278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Times New Roman</vt:lpstr>
      <vt:lpstr>Plantilla de diseño de cueva azul verdosa</vt:lpstr>
      <vt:lpstr>Análisis Estadísticos  ANOVA</vt:lpstr>
      <vt:lpstr>TABLA #1 Datos de Atracción de los gallinazos hacia la pellejo de pollo descompuesto junto con los días de descomposición de la muestra utilizada </vt:lpstr>
      <vt:lpstr>TABLA #2 Datos sobre la Atracción del Gallinazo hacia el pellejo de pollo descompuesto </vt:lpstr>
      <vt:lpstr>GRÁFICA 1 Valores de Atracción Control Vs. Replica 1</vt:lpstr>
      <vt:lpstr>GRÁFICA #2 Valores de Atracción Control Vs. Replica 2</vt:lpstr>
      <vt:lpstr>GRÁFICA #3 Valores de Atracción obtenido entre replicas</vt:lpstr>
      <vt:lpstr>GRÁFICA #4 Comparación de Días de Descomposición entre Replicas</vt:lpstr>
      <vt:lpstr>GRÁFICA #5 Correlación de Pearson</vt:lpstr>
      <vt:lpstr>GRÁFICA #6 Gráfica de Caja</vt:lpstr>
      <vt:lpstr>GRÁFICA #7 Campana de Gauss  Replica 1</vt:lpstr>
      <vt:lpstr>GRÁFICA #8 Campana de Gauss  Replica 2</vt:lpstr>
      <vt:lpstr>TABLA #3 Comparación Control Vs. Replica 1 </vt:lpstr>
      <vt:lpstr>TABLA #4 Comparación Control Vs. Replica 2  </vt:lpstr>
      <vt:lpstr>TABLA #5 Comparación Replica 1 Vs. Replica 2 </vt:lpstr>
      <vt:lpstr>TABLA #6 Comparación de días de descomposición Replica 1 y Replica 2 </vt:lpstr>
      <vt:lpstr>TABLA #7 Correlación de Pearson</vt:lpstr>
      <vt:lpstr>MUCHAS GRACIAS</vt:lpstr>
    </vt:vector>
  </TitlesOfParts>
  <Company>latintech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win2004</dc:creator>
  <cp:lastModifiedBy> </cp:lastModifiedBy>
  <cp:revision>7</cp:revision>
  <dcterms:created xsi:type="dcterms:W3CDTF">2009-04-03T21:23:11Z</dcterms:created>
  <dcterms:modified xsi:type="dcterms:W3CDTF">2011-04-16T07:10:56Z</dcterms:modified>
</cp:coreProperties>
</file>