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MX"/>
    </a:defPPr>
    <a:lvl1pPr algn="l" rtl="0" eaLnBrk="0" fontAlgn="base" hangingPunct="0">
      <a:spcBef>
        <a:spcPct val="0"/>
      </a:spcBef>
      <a:spcAft>
        <a:spcPct val="0"/>
      </a:spcAft>
      <a:defRPr kumimoji="1" sz="24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umimoji="1" sz="24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umimoji="1" sz="24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umimoji="1" sz="24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umimoji="1" sz="2400" kern="1200">
        <a:solidFill>
          <a:schemeClr val="tx1"/>
        </a:solidFill>
        <a:latin typeface="Tahoma" pitchFamily="34" charset="0"/>
        <a:ea typeface="+mn-ea"/>
        <a:cs typeface="+mn-cs"/>
      </a:defRPr>
    </a:lvl5pPr>
    <a:lvl6pPr marL="2286000" algn="l" defTabSz="914400" rtl="0" eaLnBrk="1" latinLnBrk="0" hangingPunct="1">
      <a:defRPr kumimoji="1" sz="2400" kern="1200">
        <a:solidFill>
          <a:schemeClr val="tx1"/>
        </a:solidFill>
        <a:latin typeface="Tahoma" pitchFamily="34" charset="0"/>
        <a:ea typeface="+mn-ea"/>
        <a:cs typeface="+mn-cs"/>
      </a:defRPr>
    </a:lvl6pPr>
    <a:lvl7pPr marL="2743200" algn="l" defTabSz="914400" rtl="0" eaLnBrk="1" latinLnBrk="0" hangingPunct="1">
      <a:defRPr kumimoji="1" sz="2400" kern="1200">
        <a:solidFill>
          <a:schemeClr val="tx1"/>
        </a:solidFill>
        <a:latin typeface="Tahoma" pitchFamily="34" charset="0"/>
        <a:ea typeface="+mn-ea"/>
        <a:cs typeface="+mn-cs"/>
      </a:defRPr>
    </a:lvl7pPr>
    <a:lvl8pPr marL="3200400" algn="l" defTabSz="914400" rtl="0" eaLnBrk="1" latinLnBrk="0" hangingPunct="1">
      <a:defRPr kumimoji="1" sz="2400" kern="1200">
        <a:solidFill>
          <a:schemeClr val="tx1"/>
        </a:solidFill>
        <a:latin typeface="Tahoma" pitchFamily="34" charset="0"/>
        <a:ea typeface="+mn-ea"/>
        <a:cs typeface="+mn-cs"/>
      </a:defRPr>
    </a:lvl8pPr>
    <a:lvl9pPr marL="3657600" algn="l" defTabSz="914400" rtl="0" eaLnBrk="1" latinLnBrk="0" hangingPunct="1">
      <a:defRPr kumimoji="1"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93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ctrTitle" sz="quarter"/>
          </p:nvPr>
        </p:nvSpPr>
        <p:spPr>
          <a:xfrm>
            <a:off x="1828800" y="2173288"/>
            <a:ext cx="4954588" cy="1219200"/>
          </a:xfrm>
        </p:spPr>
        <p:txBody>
          <a:bodyPr/>
          <a:lstStyle>
            <a:lvl1pPr>
              <a:defRPr sz="4000"/>
            </a:lvl1pPr>
          </a:lstStyle>
          <a:p>
            <a:r>
              <a:rPr lang="en-US"/>
              <a:t>Haga clic para cambiar el estilo de título	</a:t>
            </a:r>
          </a:p>
        </p:txBody>
      </p:sp>
      <p:sp>
        <p:nvSpPr>
          <p:cNvPr id="11267" name="Rectangle 3"/>
          <p:cNvSpPr>
            <a:spLocks noGrp="1" noChangeArrowheads="1"/>
          </p:cNvSpPr>
          <p:nvPr>
            <p:ph type="subTitle" sz="quarter" idx="1"/>
          </p:nvPr>
        </p:nvSpPr>
        <p:spPr>
          <a:xfrm>
            <a:off x="1828800" y="3429000"/>
            <a:ext cx="4953000" cy="1868488"/>
          </a:xfrm>
        </p:spPr>
        <p:txBody>
          <a:bodyPr/>
          <a:lstStyle>
            <a:lvl1pPr marL="0" indent="0">
              <a:buFontTx/>
              <a:buNone/>
              <a:defRPr sz="2800"/>
            </a:lvl1pPr>
          </a:lstStyle>
          <a:p>
            <a:r>
              <a:rPr lang="en-US"/>
              <a:t>Haga clic para modificar el estilo de subtítulo del patrón</a:t>
            </a:r>
          </a:p>
        </p:txBody>
      </p:sp>
      <p:sp>
        <p:nvSpPr>
          <p:cNvPr id="11268" name="Rectangle 4"/>
          <p:cNvSpPr>
            <a:spLocks noGrp="1" noChangeArrowheads="1"/>
          </p:cNvSpPr>
          <p:nvPr>
            <p:ph type="dt" sz="quarter" idx="2"/>
          </p:nvPr>
        </p:nvSpPr>
        <p:spPr/>
        <p:txBody>
          <a:bodyPr/>
          <a:lstStyle>
            <a:lvl1pPr>
              <a:defRPr/>
            </a:lvl1pPr>
          </a:lstStyle>
          <a:p>
            <a:endParaRPr lang="en-US"/>
          </a:p>
        </p:txBody>
      </p:sp>
      <p:sp>
        <p:nvSpPr>
          <p:cNvPr id="11269" name="Rectangle 5"/>
          <p:cNvSpPr>
            <a:spLocks noGrp="1" noChangeArrowheads="1"/>
          </p:cNvSpPr>
          <p:nvPr>
            <p:ph type="ftr" sz="quarter" idx="3"/>
          </p:nvPr>
        </p:nvSpPr>
        <p:spPr/>
        <p:txBody>
          <a:bodyPr/>
          <a:lstStyle>
            <a:lvl1pPr>
              <a:defRPr/>
            </a:lvl1pPr>
          </a:lstStyle>
          <a:p>
            <a:endParaRPr lang="en-US"/>
          </a:p>
        </p:txBody>
      </p:sp>
      <p:sp>
        <p:nvSpPr>
          <p:cNvPr id="11270" name="Rectangle 6"/>
          <p:cNvSpPr>
            <a:spLocks noGrp="1" noChangeArrowheads="1"/>
          </p:cNvSpPr>
          <p:nvPr>
            <p:ph type="sldNum" sz="quarter" idx="4"/>
          </p:nvPr>
        </p:nvSpPr>
        <p:spPr/>
        <p:txBody>
          <a:bodyPr/>
          <a:lstStyle>
            <a:lvl1pPr>
              <a:defRPr/>
            </a:lvl1pPr>
          </a:lstStyle>
          <a:p>
            <a:fld id="{7C7A0914-4F0F-4E01-876E-B7965F722D47}"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quarter"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FF969979-FB1C-4373-BE80-AF8FE7DA9106}"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381000"/>
            <a:ext cx="1714500" cy="5562600"/>
          </a:xfrm>
        </p:spPr>
        <p:txBody>
          <a:bodyPr vert="eaVert"/>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1370013" y="381000"/>
            <a:ext cx="4992687" cy="55626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quarter"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CB081370-6243-4416-948D-51198B2784CA}"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quarter"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4C3A3E48-A0F2-4E66-9550-607EF7279828}"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quarter" idx="10"/>
          </p:nvPr>
        </p:nvSpPr>
        <p:spPr/>
        <p:txBody>
          <a:bodyPr/>
          <a:lstStyle>
            <a:lvl1pPr>
              <a:defRPr/>
            </a:lvl1pPr>
          </a:lstStyle>
          <a:p>
            <a:endParaRPr lang="en-US"/>
          </a:p>
        </p:txBody>
      </p:sp>
      <p:sp>
        <p:nvSpPr>
          <p:cNvPr id="5" name="4 Marcador de pie de página"/>
          <p:cNvSpPr>
            <a:spLocks noGrp="1"/>
          </p:cNvSpPr>
          <p:nvPr>
            <p:ph type="ftr" sz="quarter" idx="11"/>
          </p:nvPr>
        </p:nvSpPr>
        <p:spPr/>
        <p:txBody>
          <a:bodyPr/>
          <a:lstStyle>
            <a:lvl1pPr>
              <a:defRPr/>
            </a:lvl1pPr>
          </a:lstStyle>
          <a:p>
            <a:endParaRPr lang="en-US"/>
          </a:p>
        </p:txBody>
      </p:sp>
      <p:sp>
        <p:nvSpPr>
          <p:cNvPr id="6" name="5 Marcador de número de diapositiva"/>
          <p:cNvSpPr>
            <a:spLocks noGrp="1"/>
          </p:cNvSpPr>
          <p:nvPr>
            <p:ph type="sldNum" sz="quarter" idx="12"/>
          </p:nvPr>
        </p:nvSpPr>
        <p:spPr/>
        <p:txBody>
          <a:bodyPr/>
          <a:lstStyle>
            <a:lvl1pPr>
              <a:defRPr/>
            </a:lvl1pPr>
          </a:lstStyle>
          <a:p>
            <a:fld id="{3122FA4E-A282-40CE-8A33-6F0DF28238B6}"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1371600" y="1676400"/>
            <a:ext cx="3352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4876800" y="1676400"/>
            <a:ext cx="3352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fecha"/>
          <p:cNvSpPr>
            <a:spLocks noGrp="1"/>
          </p:cNvSpPr>
          <p:nvPr>
            <p:ph type="dt" sz="quarter"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4D38C22B-199E-42AD-9A77-C979F5A56A6E}"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6 Marcador de fecha"/>
          <p:cNvSpPr>
            <a:spLocks noGrp="1"/>
          </p:cNvSpPr>
          <p:nvPr>
            <p:ph type="dt" sz="quarter" idx="10"/>
          </p:nvPr>
        </p:nvSpPr>
        <p:spPr/>
        <p:txBody>
          <a:bodyPr/>
          <a:lstStyle>
            <a:lvl1pPr>
              <a:defRPr/>
            </a:lvl1pPr>
          </a:lstStyle>
          <a:p>
            <a:endParaRPr lang="en-US"/>
          </a:p>
        </p:txBody>
      </p:sp>
      <p:sp>
        <p:nvSpPr>
          <p:cNvPr id="8" name="7 Marcador de pie de página"/>
          <p:cNvSpPr>
            <a:spLocks noGrp="1"/>
          </p:cNvSpPr>
          <p:nvPr>
            <p:ph type="ftr" sz="quarter" idx="11"/>
          </p:nvPr>
        </p:nvSpPr>
        <p:spPr/>
        <p:txBody>
          <a:bodyPr/>
          <a:lstStyle>
            <a:lvl1pPr>
              <a:defRPr/>
            </a:lvl1pPr>
          </a:lstStyle>
          <a:p>
            <a:endParaRPr lang="en-US"/>
          </a:p>
        </p:txBody>
      </p:sp>
      <p:sp>
        <p:nvSpPr>
          <p:cNvPr id="9" name="8 Marcador de número de diapositiva"/>
          <p:cNvSpPr>
            <a:spLocks noGrp="1"/>
          </p:cNvSpPr>
          <p:nvPr>
            <p:ph type="sldNum" sz="quarter" idx="12"/>
          </p:nvPr>
        </p:nvSpPr>
        <p:spPr/>
        <p:txBody>
          <a:bodyPr/>
          <a:lstStyle>
            <a:lvl1pPr>
              <a:defRPr/>
            </a:lvl1pPr>
          </a:lstStyle>
          <a:p>
            <a:fld id="{FF439B20-3A5F-4FDB-B100-1EF47C8D52B7}"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fecha"/>
          <p:cNvSpPr>
            <a:spLocks noGrp="1"/>
          </p:cNvSpPr>
          <p:nvPr>
            <p:ph type="dt" sz="quarter" idx="10"/>
          </p:nvPr>
        </p:nvSpPr>
        <p:spPr/>
        <p:txBody>
          <a:bodyPr/>
          <a:lstStyle>
            <a:lvl1pPr>
              <a:defRPr/>
            </a:lvl1pPr>
          </a:lstStyle>
          <a:p>
            <a:endParaRPr lang="en-US"/>
          </a:p>
        </p:txBody>
      </p:sp>
      <p:sp>
        <p:nvSpPr>
          <p:cNvPr id="4" name="3 Marcador de pie de página"/>
          <p:cNvSpPr>
            <a:spLocks noGrp="1"/>
          </p:cNvSpPr>
          <p:nvPr>
            <p:ph type="ftr" sz="quarter" idx="11"/>
          </p:nvPr>
        </p:nvSpPr>
        <p:spPr/>
        <p:txBody>
          <a:bodyPr/>
          <a:lstStyle>
            <a:lvl1pPr>
              <a:defRPr/>
            </a:lvl1pPr>
          </a:lstStyle>
          <a:p>
            <a:endParaRPr lang="en-US"/>
          </a:p>
        </p:txBody>
      </p:sp>
      <p:sp>
        <p:nvSpPr>
          <p:cNvPr id="5" name="4 Marcador de número de diapositiva"/>
          <p:cNvSpPr>
            <a:spLocks noGrp="1"/>
          </p:cNvSpPr>
          <p:nvPr>
            <p:ph type="sldNum" sz="quarter" idx="12"/>
          </p:nvPr>
        </p:nvSpPr>
        <p:spPr/>
        <p:txBody>
          <a:bodyPr/>
          <a:lstStyle>
            <a:lvl1pPr>
              <a:defRPr/>
            </a:lvl1pPr>
          </a:lstStyle>
          <a:p>
            <a:fld id="{9CDFAFAE-EA6F-4F12-AF50-F2E81BB326B0}"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quarter" idx="10"/>
          </p:nvPr>
        </p:nvSpPr>
        <p:spPr/>
        <p:txBody>
          <a:bodyPr/>
          <a:lstStyle>
            <a:lvl1pPr>
              <a:defRPr/>
            </a:lvl1pPr>
          </a:lstStyle>
          <a:p>
            <a:endParaRPr lang="en-US"/>
          </a:p>
        </p:txBody>
      </p:sp>
      <p:sp>
        <p:nvSpPr>
          <p:cNvPr id="3" name="2 Marcador de pie de página"/>
          <p:cNvSpPr>
            <a:spLocks noGrp="1"/>
          </p:cNvSpPr>
          <p:nvPr>
            <p:ph type="ftr" sz="quarter" idx="11"/>
          </p:nvPr>
        </p:nvSpPr>
        <p:spPr/>
        <p:txBody>
          <a:bodyPr/>
          <a:lstStyle>
            <a:lvl1pPr>
              <a:defRPr/>
            </a:lvl1pPr>
          </a:lstStyle>
          <a:p>
            <a:endParaRPr lang="en-US"/>
          </a:p>
        </p:txBody>
      </p:sp>
      <p:sp>
        <p:nvSpPr>
          <p:cNvPr id="4" name="3 Marcador de número de diapositiva"/>
          <p:cNvSpPr>
            <a:spLocks noGrp="1"/>
          </p:cNvSpPr>
          <p:nvPr>
            <p:ph type="sldNum" sz="quarter" idx="12"/>
          </p:nvPr>
        </p:nvSpPr>
        <p:spPr/>
        <p:txBody>
          <a:bodyPr/>
          <a:lstStyle>
            <a:lvl1pPr>
              <a:defRPr/>
            </a:lvl1pPr>
          </a:lstStyle>
          <a:p>
            <a:fld id="{E2B681F8-9DB1-42AD-8226-AE27D3685153}"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PA"/>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quarter"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56CD62E2-AC58-48B5-8DE2-F8FB3F230212}"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PA"/>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quarter" idx="10"/>
          </p:nvPr>
        </p:nvSpPr>
        <p:spPr/>
        <p:txBody>
          <a:bodyPr/>
          <a:lstStyle>
            <a:lvl1pPr>
              <a:defRPr/>
            </a:lvl1pPr>
          </a:lstStyle>
          <a:p>
            <a:endParaRPr lang="en-US"/>
          </a:p>
        </p:txBody>
      </p:sp>
      <p:sp>
        <p:nvSpPr>
          <p:cNvPr id="6" name="5 Marcador de pie de página"/>
          <p:cNvSpPr>
            <a:spLocks noGrp="1"/>
          </p:cNvSpPr>
          <p:nvPr>
            <p:ph type="ftr" sz="quarter" idx="11"/>
          </p:nvPr>
        </p:nvSpPr>
        <p:spPr/>
        <p:txBody>
          <a:bodyPr/>
          <a:lstStyle>
            <a:lvl1pPr>
              <a:defRPr/>
            </a:lvl1pPr>
          </a:lstStyle>
          <a:p>
            <a:endParaRPr lang="en-US"/>
          </a:p>
        </p:txBody>
      </p:sp>
      <p:sp>
        <p:nvSpPr>
          <p:cNvPr id="7" name="6 Marcador de número de diapositiva"/>
          <p:cNvSpPr>
            <a:spLocks noGrp="1"/>
          </p:cNvSpPr>
          <p:nvPr>
            <p:ph type="sldNum" sz="quarter" idx="12"/>
          </p:nvPr>
        </p:nvSpPr>
        <p:spPr/>
        <p:txBody>
          <a:bodyPr/>
          <a:lstStyle>
            <a:lvl1pPr>
              <a:defRPr/>
            </a:lvl1pPr>
          </a:lstStyle>
          <a:p>
            <a:fld id="{A09A65B1-04B8-40DD-A832-4752743B598F}"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1370013" y="381000"/>
            <a:ext cx="6859587"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Haga clic para cambiar el estilo de título	</a:t>
            </a:r>
          </a:p>
        </p:txBody>
      </p:sp>
      <p:sp>
        <p:nvSpPr>
          <p:cNvPr id="10243" name="Rectangle 3"/>
          <p:cNvSpPr>
            <a:spLocks noGrp="1" noChangeArrowheads="1"/>
          </p:cNvSpPr>
          <p:nvPr>
            <p:ph type="body" idx="1"/>
          </p:nvPr>
        </p:nvSpPr>
        <p:spPr bwMode="auto">
          <a:xfrm>
            <a:off x="1371600" y="1676400"/>
            <a:ext cx="6858000" cy="426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10244" name="Rectangle 4"/>
          <p:cNvSpPr>
            <a:spLocks noGrp="1" noChangeArrowheads="1"/>
          </p:cNvSpPr>
          <p:nvPr>
            <p:ph type="dt" sz="quarter" idx="2"/>
          </p:nvPr>
        </p:nvSpPr>
        <p:spPr bwMode="auto">
          <a:xfrm>
            <a:off x="228600" y="6326188"/>
            <a:ext cx="1905000" cy="3794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kumimoji="0" sz="1200"/>
            </a:lvl1pPr>
          </a:lstStyle>
          <a:p>
            <a:endParaRPr lang="en-US"/>
          </a:p>
        </p:txBody>
      </p:sp>
      <p:sp>
        <p:nvSpPr>
          <p:cNvPr id="10245" name="Rectangle 5"/>
          <p:cNvSpPr>
            <a:spLocks noGrp="1" noChangeArrowheads="1"/>
          </p:cNvSpPr>
          <p:nvPr>
            <p:ph type="ftr" sz="quarter" idx="3"/>
          </p:nvPr>
        </p:nvSpPr>
        <p:spPr bwMode="auto">
          <a:xfrm>
            <a:off x="2286000" y="6324600"/>
            <a:ext cx="2895600" cy="37941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kumimoji="0" sz="1200"/>
            </a:lvl1pPr>
          </a:lstStyle>
          <a:p>
            <a:endParaRPr lang="en-US"/>
          </a:p>
        </p:txBody>
      </p:sp>
      <p:sp>
        <p:nvSpPr>
          <p:cNvPr id="10246" name="Rectangle 6"/>
          <p:cNvSpPr>
            <a:spLocks noGrp="1" noChangeArrowheads="1"/>
          </p:cNvSpPr>
          <p:nvPr>
            <p:ph type="sldNum" sz="quarter" idx="4"/>
          </p:nvPr>
        </p:nvSpPr>
        <p:spPr bwMode="auto">
          <a:xfrm>
            <a:off x="5410200" y="6324600"/>
            <a:ext cx="1905000" cy="379413"/>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1" hangingPunct="1">
              <a:defRPr kumimoji="0" sz="1200" b="1"/>
            </a:lvl1pPr>
          </a:lstStyle>
          <a:p>
            <a:fld id="{66BA29C9-5B19-4300-9E86-1617B8B25DC9}"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200" b="1">
          <a:solidFill>
            <a:srgbClr val="000000"/>
          </a:solidFill>
          <a:latin typeface="+mj-lt"/>
          <a:ea typeface="+mj-ea"/>
          <a:cs typeface="+mj-cs"/>
        </a:defRPr>
      </a:lvl1pPr>
      <a:lvl2pPr algn="l" rtl="0" fontAlgn="base">
        <a:spcBef>
          <a:spcPct val="0"/>
        </a:spcBef>
        <a:spcAft>
          <a:spcPct val="0"/>
        </a:spcAft>
        <a:defRPr sz="3200" b="1">
          <a:solidFill>
            <a:srgbClr val="000000"/>
          </a:solidFill>
          <a:latin typeface="Tahoma" pitchFamily="34" charset="0"/>
        </a:defRPr>
      </a:lvl2pPr>
      <a:lvl3pPr algn="l" rtl="0" fontAlgn="base">
        <a:spcBef>
          <a:spcPct val="0"/>
        </a:spcBef>
        <a:spcAft>
          <a:spcPct val="0"/>
        </a:spcAft>
        <a:defRPr sz="3200" b="1">
          <a:solidFill>
            <a:srgbClr val="000000"/>
          </a:solidFill>
          <a:latin typeface="Tahoma" pitchFamily="34" charset="0"/>
        </a:defRPr>
      </a:lvl3pPr>
      <a:lvl4pPr algn="l" rtl="0" fontAlgn="base">
        <a:spcBef>
          <a:spcPct val="0"/>
        </a:spcBef>
        <a:spcAft>
          <a:spcPct val="0"/>
        </a:spcAft>
        <a:defRPr sz="3200" b="1">
          <a:solidFill>
            <a:srgbClr val="000000"/>
          </a:solidFill>
          <a:latin typeface="Tahoma" pitchFamily="34" charset="0"/>
        </a:defRPr>
      </a:lvl4pPr>
      <a:lvl5pPr algn="l" rtl="0" fontAlgn="base">
        <a:spcBef>
          <a:spcPct val="0"/>
        </a:spcBef>
        <a:spcAft>
          <a:spcPct val="0"/>
        </a:spcAft>
        <a:defRPr sz="3200" b="1">
          <a:solidFill>
            <a:srgbClr val="000000"/>
          </a:solidFill>
          <a:latin typeface="Tahoma" pitchFamily="34" charset="0"/>
        </a:defRPr>
      </a:lvl5pPr>
      <a:lvl6pPr marL="457200" algn="l" rtl="0" fontAlgn="base">
        <a:spcBef>
          <a:spcPct val="0"/>
        </a:spcBef>
        <a:spcAft>
          <a:spcPct val="0"/>
        </a:spcAft>
        <a:defRPr sz="3200" b="1">
          <a:solidFill>
            <a:srgbClr val="000000"/>
          </a:solidFill>
          <a:latin typeface="Tahoma" pitchFamily="34" charset="0"/>
        </a:defRPr>
      </a:lvl6pPr>
      <a:lvl7pPr marL="914400" algn="l" rtl="0" fontAlgn="base">
        <a:spcBef>
          <a:spcPct val="0"/>
        </a:spcBef>
        <a:spcAft>
          <a:spcPct val="0"/>
        </a:spcAft>
        <a:defRPr sz="3200" b="1">
          <a:solidFill>
            <a:srgbClr val="000000"/>
          </a:solidFill>
          <a:latin typeface="Tahoma" pitchFamily="34" charset="0"/>
        </a:defRPr>
      </a:lvl7pPr>
      <a:lvl8pPr marL="1371600" algn="l" rtl="0" fontAlgn="base">
        <a:spcBef>
          <a:spcPct val="0"/>
        </a:spcBef>
        <a:spcAft>
          <a:spcPct val="0"/>
        </a:spcAft>
        <a:defRPr sz="3200" b="1">
          <a:solidFill>
            <a:srgbClr val="000000"/>
          </a:solidFill>
          <a:latin typeface="Tahoma" pitchFamily="34" charset="0"/>
        </a:defRPr>
      </a:lvl8pPr>
      <a:lvl9pPr marL="1828800" algn="l" rtl="0" fontAlgn="base">
        <a:spcBef>
          <a:spcPct val="0"/>
        </a:spcBef>
        <a:spcAft>
          <a:spcPct val="0"/>
        </a:spcAft>
        <a:defRPr sz="3200" b="1">
          <a:solidFill>
            <a:srgbClr val="000000"/>
          </a:solidFill>
          <a:latin typeface="Tahoma" pitchFamily="34" charset="0"/>
        </a:defRPr>
      </a:lvl9pPr>
    </p:titleStyle>
    <p:bodyStyle>
      <a:lvl1pPr marL="342900" indent="-342900" algn="l" rtl="0" fontAlgn="base">
        <a:spcBef>
          <a:spcPct val="20000"/>
        </a:spcBef>
        <a:spcAft>
          <a:spcPct val="0"/>
        </a:spcAft>
        <a:buChar char="•"/>
        <a:defRPr sz="2400">
          <a:solidFill>
            <a:srgbClr val="000000"/>
          </a:solidFill>
          <a:latin typeface="+mn-lt"/>
          <a:ea typeface="+mn-ea"/>
          <a:cs typeface="+mn-cs"/>
        </a:defRPr>
      </a:lvl1pPr>
      <a:lvl2pPr marL="742950" indent="-285750" algn="l" rtl="0" fontAlgn="base">
        <a:spcBef>
          <a:spcPct val="20000"/>
        </a:spcBef>
        <a:spcAft>
          <a:spcPct val="0"/>
        </a:spcAft>
        <a:buChar char="–"/>
        <a:defRPr sz="2200">
          <a:solidFill>
            <a:srgbClr val="000000"/>
          </a:solidFill>
          <a:latin typeface="+mn-lt"/>
        </a:defRPr>
      </a:lvl2pPr>
      <a:lvl3pPr marL="1143000" indent="-228600" algn="l" rtl="0" fontAlgn="base">
        <a:spcBef>
          <a:spcPct val="20000"/>
        </a:spcBef>
        <a:spcAft>
          <a:spcPct val="0"/>
        </a:spcAft>
        <a:buChar char="•"/>
        <a:defRPr sz="2000">
          <a:solidFill>
            <a:srgbClr val="000000"/>
          </a:solidFill>
          <a:latin typeface="+mn-lt"/>
        </a:defRPr>
      </a:lvl3pPr>
      <a:lvl4pPr marL="1600200" indent="-228600" algn="l" rtl="0" fontAlgn="base">
        <a:spcBef>
          <a:spcPct val="20000"/>
        </a:spcBef>
        <a:spcAft>
          <a:spcPct val="0"/>
        </a:spcAft>
        <a:buChar char="–"/>
        <a:defRPr>
          <a:solidFill>
            <a:srgbClr val="000000"/>
          </a:solidFill>
          <a:latin typeface="+mn-lt"/>
        </a:defRPr>
      </a:lvl4pPr>
      <a:lvl5pPr marL="2057400" indent="-228600" algn="l" rtl="0" fontAlgn="base">
        <a:spcBef>
          <a:spcPct val="20000"/>
        </a:spcBef>
        <a:spcAft>
          <a:spcPct val="0"/>
        </a:spcAft>
        <a:buChar char="•"/>
        <a:defRPr>
          <a:solidFill>
            <a:srgbClr val="000000"/>
          </a:solidFill>
          <a:latin typeface="+mn-lt"/>
        </a:defRPr>
      </a:lvl5pPr>
      <a:lvl6pPr marL="2514600" indent="-228600" algn="l" rtl="0" fontAlgn="base">
        <a:spcBef>
          <a:spcPct val="20000"/>
        </a:spcBef>
        <a:spcAft>
          <a:spcPct val="0"/>
        </a:spcAft>
        <a:buChar char="•"/>
        <a:defRPr>
          <a:solidFill>
            <a:srgbClr val="000000"/>
          </a:solidFill>
          <a:latin typeface="+mn-lt"/>
        </a:defRPr>
      </a:lvl6pPr>
      <a:lvl7pPr marL="2971800" indent="-228600" algn="l" rtl="0" fontAlgn="base">
        <a:spcBef>
          <a:spcPct val="20000"/>
        </a:spcBef>
        <a:spcAft>
          <a:spcPct val="0"/>
        </a:spcAft>
        <a:buChar char="•"/>
        <a:defRPr>
          <a:solidFill>
            <a:srgbClr val="000000"/>
          </a:solidFill>
          <a:latin typeface="+mn-lt"/>
        </a:defRPr>
      </a:lvl7pPr>
      <a:lvl8pPr marL="3429000" indent="-228600" algn="l" rtl="0" fontAlgn="base">
        <a:spcBef>
          <a:spcPct val="20000"/>
        </a:spcBef>
        <a:spcAft>
          <a:spcPct val="0"/>
        </a:spcAft>
        <a:buChar char="•"/>
        <a:defRPr>
          <a:solidFill>
            <a:srgbClr val="000000"/>
          </a:solidFill>
          <a:latin typeface="+mn-lt"/>
        </a:defRPr>
      </a:lvl8pPr>
      <a:lvl9pPr marL="3886200" indent="-228600" algn="l" rtl="0" fontAlgn="base">
        <a:spcBef>
          <a:spcPct val="20000"/>
        </a:spcBef>
        <a:spcAft>
          <a:spcPct val="0"/>
        </a:spcAft>
        <a:buChar char="•"/>
        <a:defRPr>
          <a:solidFill>
            <a:srgbClr val="000000"/>
          </a:solidFill>
          <a:latin typeface="+mn-lt"/>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576" y="1772816"/>
            <a:ext cx="7848600" cy="1655514"/>
          </a:xfrm>
        </p:spPr>
        <p:txBody>
          <a:bodyPr/>
          <a:lstStyle/>
          <a:p>
            <a:pPr algn="ctr">
              <a:lnSpc>
                <a:spcPct val="150000"/>
              </a:lnSpc>
            </a:pPr>
            <a:r>
              <a:rPr lang="es-PA" sz="2800" dirty="0"/>
              <a:t>TRATADO DE LIBRE COMERCIO </a:t>
            </a:r>
            <a:r>
              <a:rPr lang="es-PA" sz="2800" dirty="0" smtClean="0"/>
              <a:t/>
            </a:r>
            <a:br>
              <a:rPr lang="es-PA" sz="2800" dirty="0" smtClean="0"/>
            </a:br>
            <a:r>
              <a:rPr lang="es-PA" sz="2800" dirty="0" smtClean="0"/>
              <a:t>DE </a:t>
            </a:r>
            <a:r>
              <a:rPr lang="es-PA" sz="2800" dirty="0"/>
              <a:t>AMÉRICA DEL </a:t>
            </a:r>
            <a:r>
              <a:rPr lang="es-PA" sz="2800" dirty="0" smtClean="0"/>
              <a:t>NORTE</a:t>
            </a:r>
            <a:br>
              <a:rPr lang="es-PA" sz="2800" dirty="0" smtClean="0"/>
            </a:br>
            <a:r>
              <a:rPr lang="es-PA" sz="2800" dirty="0" smtClean="0"/>
              <a:t> </a:t>
            </a:r>
            <a:r>
              <a:rPr lang="es-PA" sz="2800" dirty="0"/>
              <a:t>TLCAN O NAFTA</a:t>
            </a:r>
            <a:endParaRPr lang="es-MX" sz="2800" dirty="0"/>
          </a:p>
        </p:txBody>
      </p:sp>
      <p:sp>
        <p:nvSpPr>
          <p:cNvPr id="2052" name="Rectangle 4"/>
          <p:cNvSpPr>
            <a:spLocks noChangeArrowheads="1"/>
          </p:cNvSpPr>
          <p:nvPr/>
        </p:nvSpPr>
        <p:spPr bwMode="auto">
          <a:xfrm>
            <a:off x="2051050" y="4581128"/>
            <a:ext cx="5335588" cy="1656160"/>
          </a:xfrm>
          <a:prstGeom prst="rect">
            <a:avLst/>
          </a:prstGeom>
          <a:noFill/>
          <a:ln w="9525">
            <a:noFill/>
            <a:miter lim="800000"/>
            <a:headEnd/>
            <a:tailEnd/>
          </a:ln>
          <a:effectLst/>
        </p:spPr>
        <p:txBody>
          <a:bodyPr lIns="92075" tIns="46038" rIns="92075" bIns="46038"/>
          <a:lstStyle/>
          <a:p>
            <a:pPr algn="ctr" eaLnBrk="1" hangingPunct="1">
              <a:lnSpc>
                <a:spcPct val="80000"/>
              </a:lnSpc>
              <a:spcBef>
                <a:spcPct val="20000"/>
              </a:spcBef>
            </a:pPr>
            <a:r>
              <a:rPr kumimoji="0" lang="es-MX" sz="1800" b="1" dirty="0">
                <a:solidFill>
                  <a:srgbClr val="000000"/>
                </a:solidFill>
              </a:rPr>
              <a:t>MATERIA</a:t>
            </a:r>
          </a:p>
          <a:p>
            <a:pPr algn="ctr" eaLnBrk="1" hangingPunct="1">
              <a:lnSpc>
                <a:spcPct val="80000"/>
              </a:lnSpc>
              <a:spcBef>
                <a:spcPct val="20000"/>
              </a:spcBef>
            </a:pPr>
            <a:r>
              <a:rPr kumimoji="0" lang="es-MX" sz="1800" b="1" dirty="0">
                <a:solidFill>
                  <a:srgbClr val="000000"/>
                </a:solidFill>
              </a:rPr>
              <a:t>COMERCIO INTERNACIONAL </a:t>
            </a:r>
            <a:r>
              <a:rPr kumimoji="0" lang="es-MX" sz="1800" b="1" dirty="0" smtClean="0">
                <a:solidFill>
                  <a:srgbClr val="000000"/>
                </a:solidFill>
              </a:rPr>
              <a:t>II</a:t>
            </a:r>
            <a:endParaRPr kumimoji="0" lang="es-MX" sz="1800" b="1" dirty="0">
              <a:solidFill>
                <a:srgbClr val="000000"/>
              </a:solidFill>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2000" fill="hold"/>
                                        <p:tgtEl>
                                          <p:spTgt spid="2050"/>
                                        </p:tgtEl>
                                        <p:attrNameLst>
                                          <p:attrName>ppt_x</p:attrName>
                                        </p:attrNameLst>
                                      </p:cBhvr>
                                      <p:tavLst>
                                        <p:tav tm="0">
                                          <p:val>
                                            <p:strVal val="#ppt_x"/>
                                          </p:val>
                                        </p:tav>
                                        <p:tav tm="100000">
                                          <p:val>
                                            <p:strVal val="#ppt_x"/>
                                          </p:val>
                                        </p:tav>
                                      </p:tavLst>
                                    </p:anim>
                                    <p:anim calcmode="lin" valueType="num">
                                      <p:cBhvr additive="base">
                                        <p:cTn id="8" dur="2000" fill="hold"/>
                                        <p:tgtEl>
                                          <p:spTgt spid="2050"/>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2052"/>
                                        </p:tgtEl>
                                        <p:attrNameLst>
                                          <p:attrName>style.visibility</p:attrName>
                                        </p:attrNameLst>
                                      </p:cBhvr>
                                      <p:to>
                                        <p:strVal val="visible"/>
                                      </p:to>
                                    </p:set>
                                    <p:anim calcmode="lin" valueType="num">
                                      <p:cBhvr additive="base">
                                        <p:cTn id="12" dur="2000" fill="hold"/>
                                        <p:tgtEl>
                                          <p:spTgt spid="2052"/>
                                        </p:tgtEl>
                                        <p:attrNameLst>
                                          <p:attrName>ppt_x</p:attrName>
                                        </p:attrNameLst>
                                      </p:cBhvr>
                                      <p:tavLst>
                                        <p:tav tm="0">
                                          <p:val>
                                            <p:strVal val="#ppt_x"/>
                                          </p:val>
                                        </p:tav>
                                        <p:tav tm="100000">
                                          <p:val>
                                            <p:strVal val="#ppt_x"/>
                                          </p:val>
                                        </p:tav>
                                      </p:tavLst>
                                    </p:anim>
                                    <p:anim calcmode="lin" valueType="num">
                                      <p:cBhvr additive="base">
                                        <p:cTn id="13" dur="2000" fill="hold"/>
                                        <p:tgtEl>
                                          <p:spTgt spid="20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03350" y="260350"/>
            <a:ext cx="6859588" cy="960438"/>
          </a:xfrm>
        </p:spPr>
        <p:txBody>
          <a:bodyPr/>
          <a:lstStyle/>
          <a:p>
            <a:pPr algn="ctr"/>
            <a:r>
              <a:rPr lang="es-ES" sz="2400"/>
              <a:t>TRATADO DE LIBRE COMERCIO DE AMÉRICA DEL NORTE TLCAN O NAFTA</a:t>
            </a:r>
            <a:endParaRPr lang="es-MX" sz="2400"/>
          </a:p>
        </p:txBody>
      </p:sp>
      <p:sp>
        <p:nvSpPr>
          <p:cNvPr id="3075" name="Rectangle 3"/>
          <p:cNvSpPr>
            <a:spLocks noGrp="1" noChangeArrowheads="1"/>
          </p:cNvSpPr>
          <p:nvPr>
            <p:ph type="body" idx="1"/>
          </p:nvPr>
        </p:nvSpPr>
        <p:spPr>
          <a:xfrm>
            <a:off x="684213" y="1484313"/>
            <a:ext cx="7920037" cy="5184775"/>
          </a:xfrm>
        </p:spPr>
        <p:txBody>
          <a:bodyPr/>
          <a:lstStyle/>
          <a:p>
            <a:pPr marL="0" indent="0" algn="just">
              <a:lnSpc>
                <a:spcPct val="90000"/>
              </a:lnSpc>
              <a:buFontTx/>
              <a:buNone/>
            </a:pPr>
            <a:r>
              <a:rPr lang="es-ES" sz="1800" b="1"/>
              <a:t>Antecedentes</a:t>
            </a:r>
            <a:endParaRPr lang="es-ES" sz="1800"/>
          </a:p>
          <a:p>
            <a:pPr marL="0" indent="0" algn="just">
              <a:lnSpc>
                <a:spcPct val="90000"/>
              </a:lnSpc>
              <a:buFontTx/>
              <a:buNone/>
            </a:pPr>
            <a:r>
              <a:rPr lang="es-ES" sz="1800"/>
              <a:t>Los antecedentes de la integración comercial entre los países de Canadá y los Estados Unidos de América se remontan al año 1965 con la firma del pacto automotor, por el cual ambos países se comprometieron a favorecer específicamente el comercio automotriz y de partes automotoras. </a:t>
            </a:r>
          </a:p>
          <a:p>
            <a:pPr marL="0" indent="0" algn="just">
              <a:lnSpc>
                <a:spcPct val="90000"/>
              </a:lnSpc>
              <a:buFontTx/>
              <a:buNone/>
            </a:pPr>
            <a:endParaRPr lang="es-ES" sz="1800"/>
          </a:p>
          <a:p>
            <a:pPr marL="0" indent="0" algn="just">
              <a:lnSpc>
                <a:spcPct val="90000"/>
              </a:lnSpc>
              <a:buFontTx/>
              <a:buNone/>
            </a:pPr>
            <a:r>
              <a:rPr lang="es-ES" sz="1800"/>
              <a:t>El 11 de junio de 1990, Carlos Salinas de Gortari, Presidente de México, y George Bush, Presidente de Estados Unidos, acordaron las negociaciones sobre un acuerdo de libre comercio entre los dos países. </a:t>
            </a:r>
          </a:p>
          <a:p>
            <a:pPr marL="0" indent="0" algn="just">
              <a:lnSpc>
                <a:spcPct val="90000"/>
              </a:lnSpc>
              <a:buFontTx/>
              <a:buNone/>
            </a:pPr>
            <a:endParaRPr lang="es-ES" sz="1800"/>
          </a:p>
          <a:p>
            <a:pPr marL="0" indent="0" algn="just">
              <a:lnSpc>
                <a:spcPct val="90000"/>
              </a:lnSpc>
              <a:buFontTx/>
              <a:buNone/>
            </a:pPr>
            <a:r>
              <a:rPr lang="es-ES" sz="1800" b="1"/>
              <a:t>Concepto</a:t>
            </a:r>
            <a:endParaRPr lang="es-ES" sz="1800"/>
          </a:p>
          <a:p>
            <a:pPr marL="0" indent="0" algn="just">
              <a:lnSpc>
                <a:spcPct val="90000"/>
              </a:lnSpc>
              <a:buFontTx/>
              <a:buNone/>
            </a:pPr>
            <a:r>
              <a:rPr lang="es-ES" sz="1800"/>
              <a:t>El Tratado de Libre Comercio de América del Norte TLCAN conocido también por TLC o NAFTA (North American Free Trade Agreement o ALÉNA "Accord de libre-échange nord-américain).</a:t>
            </a:r>
          </a:p>
          <a:p>
            <a:pPr marL="0" indent="0" algn="just">
              <a:lnSpc>
                <a:spcPct val="90000"/>
              </a:lnSpc>
              <a:buFontTx/>
              <a:buNone/>
            </a:pPr>
            <a:endParaRPr lang="es-ES" sz="1800"/>
          </a:p>
          <a:p>
            <a:pPr marL="0" indent="0" algn="just">
              <a:lnSpc>
                <a:spcPct val="90000"/>
              </a:lnSpc>
              <a:buFontTx/>
              <a:buNone/>
            </a:pPr>
            <a:r>
              <a:rPr lang="es-ES" sz="1800"/>
              <a:t>El TLCAN es un bloque comercial entre Canadá, Estados Unidos y México que establece una zona de libre comercio.</a:t>
            </a:r>
            <a:r>
              <a:rPr lang="es-ES"/>
              <a:t> </a:t>
            </a:r>
            <a:endParaRPr lang="es-MX"/>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heckerboard(across)">
                                      <p:cBhvr>
                                        <p:cTn id="7" dur="500"/>
                                        <p:tgtEl>
                                          <p:spTgt spid="3074"/>
                                        </p:tgtEl>
                                      </p:cBhvr>
                                    </p:animEffect>
                                  </p:childTnLst>
                                </p:cTn>
                              </p:par>
                            </p:childTnLst>
                          </p:cTn>
                        </p:par>
                        <p:par>
                          <p:cTn id="8" fill="hold">
                            <p:stCondLst>
                              <p:cond delay="500"/>
                            </p:stCondLst>
                            <p:childTnLst>
                              <p:par>
                                <p:cTn id="9" presetID="29" presetClass="entr" presetSubtype="0" fill="hold" grpId="0" nodeType="after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anim calcmode="lin" valueType="num">
                                      <p:cBhvr>
                                        <p:cTn id="11" dur="1000" fill="hold"/>
                                        <p:tgtEl>
                                          <p:spTgt spid="3075">
                                            <p:txEl>
                                              <p:pRg st="0" end="0"/>
                                            </p:txEl>
                                          </p:spTgt>
                                        </p:tgtEl>
                                        <p:attrNameLst>
                                          <p:attrName>ppt_x</p:attrName>
                                        </p:attrNameLst>
                                      </p:cBhvr>
                                      <p:tavLst>
                                        <p:tav tm="0">
                                          <p:val>
                                            <p:strVal val="#ppt_x-.2"/>
                                          </p:val>
                                        </p:tav>
                                        <p:tav tm="100000">
                                          <p:val>
                                            <p:strVal val="#ppt_x"/>
                                          </p:val>
                                        </p:tav>
                                      </p:tavLst>
                                    </p:anim>
                                    <p:anim calcmode="lin" valueType="num">
                                      <p:cBhvr>
                                        <p:cTn id="12" dur="1000" fill="hold"/>
                                        <p:tgtEl>
                                          <p:spTgt spid="307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3" dur="1000"/>
                                        <p:tgtEl>
                                          <p:spTgt spid="3075">
                                            <p:txEl>
                                              <p:pRg st="0" end="0"/>
                                            </p:txEl>
                                          </p:spTgt>
                                        </p:tgtEl>
                                      </p:cBhvr>
                                    </p:animEffect>
                                  </p:childTnLst>
                                </p:cTn>
                              </p:par>
                            </p:childTnLst>
                          </p:cTn>
                        </p:par>
                        <p:par>
                          <p:cTn id="14" fill="hold">
                            <p:stCondLst>
                              <p:cond delay="1500"/>
                            </p:stCondLst>
                            <p:childTnLst>
                              <p:par>
                                <p:cTn id="15" presetID="29" presetClass="entr" presetSubtype="0" fill="hold" grpId="0" nodeType="after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 calcmode="lin" valueType="num">
                                      <p:cBhvr>
                                        <p:cTn id="17" dur="1000" fill="hold"/>
                                        <p:tgtEl>
                                          <p:spTgt spid="3075">
                                            <p:txEl>
                                              <p:pRg st="1" end="1"/>
                                            </p:txEl>
                                          </p:spTgt>
                                        </p:tgtEl>
                                        <p:attrNameLst>
                                          <p:attrName>ppt_x</p:attrName>
                                        </p:attrNameLst>
                                      </p:cBhvr>
                                      <p:tavLst>
                                        <p:tav tm="0">
                                          <p:val>
                                            <p:strVal val="#ppt_x-.2"/>
                                          </p:val>
                                        </p:tav>
                                        <p:tav tm="100000">
                                          <p:val>
                                            <p:strVal val="#ppt_x"/>
                                          </p:val>
                                        </p:tav>
                                      </p:tavLst>
                                    </p:anim>
                                    <p:anim calcmode="lin" valueType="num">
                                      <p:cBhvr>
                                        <p:cTn id="18" dur="1000" fill="hold"/>
                                        <p:tgtEl>
                                          <p:spTgt spid="307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075">
                                            <p:txEl>
                                              <p:pRg st="1" end="1"/>
                                            </p:txEl>
                                          </p:spTgt>
                                        </p:tgtEl>
                                      </p:cBhvr>
                                    </p:animEffect>
                                  </p:childTnLst>
                                </p:cTn>
                              </p:par>
                            </p:childTnLst>
                          </p:cTn>
                        </p:par>
                        <p:par>
                          <p:cTn id="20" fill="hold">
                            <p:stCondLst>
                              <p:cond delay="2500"/>
                            </p:stCondLst>
                            <p:childTnLst>
                              <p:par>
                                <p:cTn id="21" presetID="29" presetClass="entr" presetSubtype="0" fill="hold" grpId="0" nodeType="afterEffect">
                                  <p:stCondLst>
                                    <p:cond delay="0"/>
                                  </p:stCondLst>
                                  <p:childTnLst>
                                    <p:set>
                                      <p:cBhvr>
                                        <p:cTn id="22" dur="1" fill="hold">
                                          <p:stCondLst>
                                            <p:cond delay="0"/>
                                          </p:stCondLst>
                                        </p:cTn>
                                        <p:tgtEl>
                                          <p:spTgt spid="3075">
                                            <p:txEl>
                                              <p:pRg st="3" end="3"/>
                                            </p:txEl>
                                          </p:spTgt>
                                        </p:tgtEl>
                                        <p:attrNameLst>
                                          <p:attrName>style.visibility</p:attrName>
                                        </p:attrNameLst>
                                      </p:cBhvr>
                                      <p:to>
                                        <p:strVal val="visible"/>
                                      </p:to>
                                    </p:set>
                                    <p:anim calcmode="lin" valueType="num">
                                      <p:cBhvr>
                                        <p:cTn id="23" dur="1000" fill="hold"/>
                                        <p:tgtEl>
                                          <p:spTgt spid="3075">
                                            <p:txEl>
                                              <p:pRg st="3" end="3"/>
                                            </p:txEl>
                                          </p:spTgt>
                                        </p:tgtEl>
                                        <p:attrNameLst>
                                          <p:attrName>ppt_x</p:attrName>
                                        </p:attrNameLst>
                                      </p:cBhvr>
                                      <p:tavLst>
                                        <p:tav tm="0">
                                          <p:val>
                                            <p:strVal val="#ppt_x-.2"/>
                                          </p:val>
                                        </p:tav>
                                        <p:tav tm="100000">
                                          <p:val>
                                            <p:strVal val="#ppt_x"/>
                                          </p:val>
                                        </p:tav>
                                      </p:tavLst>
                                    </p:anim>
                                    <p:anim calcmode="lin" valueType="num">
                                      <p:cBhvr>
                                        <p:cTn id="24" dur="1000" fill="hold"/>
                                        <p:tgtEl>
                                          <p:spTgt spid="307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5" dur="1000"/>
                                        <p:tgtEl>
                                          <p:spTgt spid="3075">
                                            <p:txEl>
                                              <p:pRg st="3" end="3"/>
                                            </p:txEl>
                                          </p:spTgt>
                                        </p:tgtEl>
                                      </p:cBhvr>
                                    </p:animEffect>
                                  </p:childTnLst>
                                </p:cTn>
                              </p:par>
                            </p:childTnLst>
                          </p:cTn>
                        </p:par>
                        <p:par>
                          <p:cTn id="26" fill="hold">
                            <p:stCondLst>
                              <p:cond delay="3500"/>
                            </p:stCondLst>
                            <p:childTnLst>
                              <p:par>
                                <p:cTn id="27" presetID="29" presetClass="entr" presetSubtype="0" fill="hold" grpId="0" nodeType="afterEffect">
                                  <p:stCondLst>
                                    <p:cond delay="0"/>
                                  </p:stCondLst>
                                  <p:childTnLst>
                                    <p:set>
                                      <p:cBhvr>
                                        <p:cTn id="28" dur="1" fill="hold">
                                          <p:stCondLst>
                                            <p:cond delay="0"/>
                                          </p:stCondLst>
                                        </p:cTn>
                                        <p:tgtEl>
                                          <p:spTgt spid="3075">
                                            <p:txEl>
                                              <p:pRg st="5" end="5"/>
                                            </p:txEl>
                                          </p:spTgt>
                                        </p:tgtEl>
                                        <p:attrNameLst>
                                          <p:attrName>style.visibility</p:attrName>
                                        </p:attrNameLst>
                                      </p:cBhvr>
                                      <p:to>
                                        <p:strVal val="visible"/>
                                      </p:to>
                                    </p:set>
                                    <p:anim calcmode="lin" valueType="num">
                                      <p:cBhvr>
                                        <p:cTn id="29" dur="1000" fill="hold"/>
                                        <p:tgtEl>
                                          <p:spTgt spid="3075">
                                            <p:txEl>
                                              <p:pRg st="5" end="5"/>
                                            </p:txEl>
                                          </p:spTgt>
                                        </p:tgtEl>
                                        <p:attrNameLst>
                                          <p:attrName>ppt_x</p:attrName>
                                        </p:attrNameLst>
                                      </p:cBhvr>
                                      <p:tavLst>
                                        <p:tav tm="0">
                                          <p:val>
                                            <p:strVal val="#ppt_x-.2"/>
                                          </p:val>
                                        </p:tav>
                                        <p:tav tm="100000">
                                          <p:val>
                                            <p:strVal val="#ppt_x"/>
                                          </p:val>
                                        </p:tav>
                                      </p:tavLst>
                                    </p:anim>
                                    <p:anim calcmode="lin" valueType="num">
                                      <p:cBhvr>
                                        <p:cTn id="30" dur="1000" fill="hold"/>
                                        <p:tgtEl>
                                          <p:spTgt spid="3075">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3075">
                                            <p:txEl>
                                              <p:pRg st="5" end="5"/>
                                            </p:txEl>
                                          </p:spTgt>
                                        </p:tgtEl>
                                      </p:cBhvr>
                                    </p:animEffect>
                                  </p:childTnLst>
                                </p:cTn>
                              </p:par>
                            </p:childTnLst>
                          </p:cTn>
                        </p:par>
                        <p:par>
                          <p:cTn id="32" fill="hold">
                            <p:stCondLst>
                              <p:cond delay="4500"/>
                            </p:stCondLst>
                            <p:childTnLst>
                              <p:par>
                                <p:cTn id="33" presetID="29" presetClass="entr" presetSubtype="0" fill="hold" grpId="0" nodeType="afterEffect">
                                  <p:stCondLst>
                                    <p:cond delay="0"/>
                                  </p:stCondLst>
                                  <p:childTnLst>
                                    <p:set>
                                      <p:cBhvr>
                                        <p:cTn id="34" dur="1" fill="hold">
                                          <p:stCondLst>
                                            <p:cond delay="0"/>
                                          </p:stCondLst>
                                        </p:cTn>
                                        <p:tgtEl>
                                          <p:spTgt spid="3075">
                                            <p:txEl>
                                              <p:pRg st="6" end="6"/>
                                            </p:txEl>
                                          </p:spTgt>
                                        </p:tgtEl>
                                        <p:attrNameLst>
                                          <p:attrName>style.visibility</p:attrName>
                                        </p:attrNameLst>
                                      </p:cBhvr>
                                      <p:to>
                                        <p:strVal val="visible"/>
                                      </p:to>
                                    </p:set>
                                    <p:anim calcmode="lin" valueType="num">
                                      <p:cBhvr>
                                        <p:cTn id="35" dur="1000" fill="hold"/>
                                        <p:tgtEl>
                                          <p:spTgt spid="3075">
                                            <p:txEl>
                                              <p:pRg st="6" end="6"/>
                                            </p:txEl>
                                          </p:spTgt>
                                        </p:tgtEl>
                                        <p:attrNameLst>
                                          <p:attrName>ppt_x</p:attrName>
                                        </p:attrNameLst>
                                      </p:cBhvr>
                                      <p:tavLst>
                                        <p:tav tm="0">
                                          <p:val>
                                            <p:strVal val="#ppt_x-.2"/>
                                          </p:val>
                                        </p:tav>
                                        <p:tav tm="100000">
                                          <p:val>
                                            <p:strVal val="#ppt_x"/>
                                          </p:val>
                                        </p:tav>
                                      </p:tavLst>
                                    </p:anim>
                                    <p:anim calcmode="lin" valueType="num">
                                      <p:cBhvr>
                                        <p:cTn id="36" dur="1000" fill="hold"/>
                                        <p:tgtEl>
                                          <p:spTgt spid="3075">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075">
                                            <p:txEl>
                                              <p:pRg st="6" end="6"/>
                                            </p:txEl>
                                          </p:spTgt>
                                        </p:tgtEl>
                                      </p:cBhvr>
                                    </p:animEffect>
                                  </p:childTnLst>
                                </p:cTn>
                              </p:par>
                            </p:childTnLst>
                          </p:cTn>
                        </p:par>
                        <p:par>
                          <p:cTn id="38" fill="hold">
                            <p:stCondLst>
                              <p:cond delay="5500"/>
                            </p:stCondLst>
                            <p:childTnLst>
                              <p:par>
                                <p:cTn id="39" presetID="29" presetClass="entr" presetSubtype="0" fill="hold" grpId="0" nodeType="afterEffect">
                                  <p:stCondLst>
                                    <p:cond delay="0"/>
                                  </p:stCondLst>
                                  <p:childTnLst>
                                    <p:set>
                                      <p:cBhvr>
                                        <p:cTn id="40" dur="1" fill="hold">
                                          <p:stCondLst>
                                            <p:cond delay="0"/>
                                          </p:stCondLst>
                                        </p:cTn>
                                        <p:tgtEl>
                                          <p:spTgt spid="3075">
                                            <p:txEl>
                                              <p:pRg st="8" end="8"/>
                                            </p:txEl>
                                          </p:spTgt>
                                        </p:tgtEl>
                                        <p:attrNameLst>
                                          <p:attrName>style.visibility</p:attrName>
                                        </p:attrNameLst>
                                      </p:cBhvr>
                                      <p:to>
                                        <p:strVal val="visible"/>
                                      </p:to>
                                    </p:set>
                                    <p:anim calcmode="lin" valueType="num">
                                      <p:cBhvr>
                                        <p:cTn id="41" dur="1000" fill="hold"/>
                                        <p:tgtEl>
                                          <p:spTgt spid="3075">
                                            <p:txEl>
                                              <p:pRg st="8" end="8"/>
                                            </p:txEl>
                                          </p:spTgt>
                                        </p:tgtEl>
                                        <p:attrNameLst>
                                          <p:attrName>ppt_x</p:attrName>
                                        </p:attrNameLst>
                                      </p:cBhvr>
                                      <p:tavLst>
                                        <p:tav tm="0">
                                          <p:val>
                                            <p:strVal val="#ppt_x-.2"/>
                                          </p:val>
                                        </p:tav>
                                        <p:tav tm="100000">
                                          <p:val>
                                            <p:strVal val="#ppt_x"/>
                                          </p:val>
                                        </p:tav>
                                      </p:tavLst>
                                    </p:anim>
                                    <p:anim calcmode="lin" valueType="num">
                                      <p:cBhvr>
                                        <p:cTn id="42" dur="1000" fill="hold"/>
                                        <p:tgtEl>
                                          <p:spTgt spid="3075">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307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70013" y="381000"/>
            <a:ext cx="6859587" cy="815975"/>
          </a:xfrm>
        </p:spPr>
        <p:txBody>
          <a:bodyPr/>
          <a:lstStyle/>
          <a:p>
            <a:pPr algn="ctr"/>
            <a:r>
              <a:rPr lang="es-ES" sz="2400"/>
              <a:t>TRATADO DE LIBRE COMERCIO DE AMÉRICA DEL NORTE TLCAN O NAFTA</a:t>
            </a:r>
            <a:endParaRPr lang="es-MX" sz="2400"/>
          </a:p>
        </p:txBody>
      </p:sp>
      <p:sp>
        <p:nvSpPr>
          <p:cNvPr id="4099" name="Rectangle 3"/>
          <p:cNvSpPr>
            <a:spLocks noGrp="1" noChangeArrowheads="1"/>
          </p:cNvSpPr>
          <p:nvPr>
            <p:ph type="body" idx="1"/>
          </p:nvPr>
        </p:nvSpPr>
        <p:spPr>
          <a:xfrm>
            <a:off x="539750" y="1484313"/>
            <a:ext cx="8280400" cy="5040312"/>
          </a:xfrm>
        </p:spPr>
        <p:txBody>
          <a:bodyPr/>
          <a:lstStyle/>
          <a:p>
            <a:pPr marL="0" indent="0" algn="just">
              <a:lnSpc>
                <a:spcPct val="90000"/>
              </a:lnSpc>
              <a:buFontTx/>
              <a:buNone/>
            </a:pPr>
            <a:r>
              <a:rPr lang="es-ES" sz="1800" b="1"/>
              <a:t>Objetivos</a:t>
            </a:r>
            <a:endParaRPr lang="es-ES" sz="1800"/>
          </a:p>
          <a:p>
            <a:pPr marL="0" indent="0" algn="just">
              <a:lnSpc>
                <a:spcPct val="90000"/>
              </a:lnSpc>
              <a:buFontTx/>
              <a:buNone/>
            </a:pPr>
            <a:r>
              <a:rPr lang="es-ES" sz="1800"/>
              <a:t>Los objetivos del TLCAN son:</a:t>
            </a:r>
          </a:p>
          <a:p>
            <a:pPr marL="0" indent="0" algn="just">
              <a:lnSpc>
                <a:spcPct val="90000"/>
              </a:lnSpc>
              <a:buFontTx/>
              <a:buChar char="-"/>
            </a:pPr>
            <a:r>
              <a:rPr lang="es-ES" sz="1800"/>
              <a:t>    Eliminar barreras comerciales entre Canadá, México y Estados Unidos, estimulando el desarrollo económico y brindando igualdad al acceso a sus mercados. </a:t>
            </a:r>
          </a:p>
          <a:p>
            <a:pPr marL="0" indent="0" algn="just">
              <a:lnSpc>
                <a:spcPct val="90000"/>
              </a:lnSpc>
              <a:buFontTx/>
              <a:buChar char="-"/>
            </a:pPr>
            <a:endParaRPr lang="es-ES" sz="700"/>
          </a:p>
          <a:p>
            <a:pPr marL="0" indent="0" algn="just">
              <a:lnSpc>
                <a:spcPct val="90000"/>
              </a:lnSpc>
              <a:buFontTx/>
              <a:buChar char="-"/>
            </a:pPr>
            <a:r>
              <a:rPr lang="es-ES" sz="1800"/>
              <a:t>    Eliminar obstáculos al comercio y facilitar la circulación fronteriza de bienes y servicios entre territorios de las partes firmantes. </a:t>
            </a:r>
          </a:p>
          <a:p>
            <a:pPr marL="0" indent="0" algn="just">
              <a:lnSpc>
                <a:spcPct val="90000"/>
              </a:lnSpc>
              <a:buFontTx/>
              <a:buChar char="-"/>
            </a:pPr>
            <a:endParaRPr lang="es-ES" sz="700"/>
          </a:p>
          <a:p>
            <a:pPr marL="0" indent="0" algn="just">
              <a:lnSpc>
                <a:spcPct val="90000"/>
              </a:lnSpc>
              <a:buFontTx/>
              <a:buChar char="-"/>
            </a:pPr>
            <a:r>
              <a:rPr lang="es-ES" sz="1800"/>
              <a:t>    Promover condiciones de competencia en la zona de libre comercio. </a:t>
            </a:r>
          </a:p>
          <a:p>
            <a:pPr marL="0" indent="0" algn="just">
              <a:lnSpc>
                <a:spcPct val="90000"/>
              </a:lnSpc>
              <a:buFontTx/>
              <a:buChar char="-"/>
            </a:pPr>
            <a:endParaRPr lang="es-ES" sz="700"/>
          </a:p>
          <a:p>
            <a:pPr marL="0" indent="0" algn="just">
              <a:lnSpc>
                <a:spcPct val="90000"/>
              </a:lnSpc>
              <a:buFontTx/>
              <a:buChar char="-"/>
            </a:pPr>
            <a:r>
              <a:rPr lang="es-ES" sz="1800"/>
              <a:t>     México requiere tener un mercado seguro para su acceso a Estados Unidos. </a:t>
            </a:r>
          </a:p>
          <a:p>
            <a:pPr marL="0" indent="0" algn="just">
              <a:lnSpc>
                <a:spcPct val="90000"/>
              </a:lnSpc>
              <a:buFontTx/>
              <a:buNone/>
            </a:pPr>
            <a:endParaRPr lang="es-PA" sz="1800" b="1"/>
          </a:p>
          <a:p>
            <a:pPr marL="0" indent="0" algn="just">
              <a:lnSpc>
                <a:spcPct val="90000"/>
              </a:lnSpc>
              <a:buFontTx/>
              <a:buNone/>
            </a:pPr>
            <a:r>
              <a:rPr lang="es-PA" sz="1800" b="1"/>
              <a:t>Causas para crear el TLCAN</a:t>
            </a:r>
            <a:endParaRPr lang="es-ES" sz="1800"/>
          </a:p>
          <a:p>
            <a:pPr marL="0" indent="0" algn="just">
              <a:lnSpc>
                <a:spcPct val="90000"/>
              </a:lnSpc>
              <a:buFontTx/>
              <a:buNone/>
            </a:pPr>
            <a:r>
              <a:rPr lang="es-ES" sz="1800"/>
              <a:t>Evidentemente las motivaciones son muchísimas para cada uno de los países. En el caso de México, tenemos que el NAFTA se convierte en un instrumento importante para consolidar las reformas económicas anunciadas a mediados de los años 80, fundamentalmente para consolidar el proceso de apertura económica.</a:t>
            </a:r>
            <a:endParaRPr lang="es-MX" sz="1800"/>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checkerboard(across)">
                                      <p:cBhvr>
                                        <p:cTn id="7" dur="500"/>
                                        <p:tgtEl>
                                          <p:spTgt spid="4098"/>
                                        </p:tgtEl>
                                      </p:cBhvr>
                                    </p:animEffect>
                                  </p:childTnLst>
                                </p:cTn>
                              </p:par>
                            </p:childTnLst>
                          </p:cTn>
                        </p:par>
                        <p:par>
                          <p:cTn id="8" fill="hold">
                            <p:stCondLst>
                              <p:cond delay="500"/>
                            </p:stCondLst>
                            <p:childTnLst>
                              <p:par>
                                <p:cTn id="9" presetID="29" presetClass="entr" presetSubtype="0" fill="hold" grpId="0" nodeType="after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anim calcmode="lin" valueType="num">
                                      <p:cBhvr>
                                        <p:cTn id="11" dur="1000" fill="hold"/>
                                        <p:tgtEl>
                                          <p:spTgt spid="4099">
                                            <p:txEl>
                                              <p:pRg st="0" end="0"/>
                                            </p:txEl>
                                          </p:spTgt>
                                        </p:tgtEl>
                                        <p:attrNameLst>
                                          <p:attrName>ppt_x</p:attrName>
                                        </p:attrNameLst>
                                      </p:cBhvr>
                                      <p:tavLst>
                                        <p:tav tm="0">
                                          <p:val>
                                            <p:strVal val="#ppt_x-.2"/>
                                          </p:val>
                                        </p:tav>
                                        <p:tav tm="100000">
                                          <p:val>
                                            <p:strVal val="#ppt_x"/>
                                          </p:val>
                                        </p:tav>
                                      </p:tavLst>
                                    </p:anim>
                                    <p:anim calcmode="lin" valueType="num">
                                      <p:cBhvr>
                                        <p:cTn id="12" dur="1000" fill="hold"/>
                                        <p:tgtEl>
                                          <p:spTgt spid="409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3" dur="1000"/>
                                        <p:tgtEl>
                                          <p:spTgt spid="4099">
                                            <p:txEl>
                                              <p:pRg st="0" end="0"/>
                                            </p:txEl>
                                          </p:spTgt>
                                        </p:tgtEl>
                                      </p:cBhvr>
                                    </p:animEffect>
                                  </p:childTnLst>
                                </p:cTn>
                              </p:par>
                            </p:childTnLst>
                          </p:cTn>
                        </p:par>
                        <p:par>
                          <p:cTn id="14" fill="hold">
                            <p:stCondLst>
                              <p:cond delay="1500"/>
                            </p:stCondLst>
                            <p:childTnLst>
                              <p:par>
                                <p:cTn id="15" presetID="29" presetClass="entr" presetSubtype="0" fill="hold" grpId="0" nodeType="after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 calcmode="lin" valueType="num">
                                      <p:cBhvr>
                                        <p:cTn id="17" dur="1000" fill="hold"/>
                                        <p:tgtEl>
                                          <p:spTgt spid="4099">
                                            <p:txEl>
                                              <p:pRg st="1" end="1"/>
                                            </p:txEl>
                                          </p:spTgt>
                                        </p:tgtEl>
                                        <p:attrNameLst>
                                          <p:attrName>ppt_x</p:attrName>
                                        </p:attrNameLst>
                                      </p:cBhvr>
                                      <p:tavLst>
                                        <p:tav tm="0">
                                          <p:val>
                                            <p:strVal val="#ppt_x-.2"/>
                                          </p:val>
                                        </p:tav>
                                        <p:tav tm="100000">
                                          <p:val>
                                            <p:strVal val="#ppt_x"/>
                                          </p:val>
                                        </p:tav>
                                      </p:tavLst>
                                    </p:anim>
                                    <p:anim calcmode="lin" valueType="num">
                                      <p:cBhvr>
                                        <p:cTn id="18" dur="1000" fill="hold"/>
                                        <p:tgtEl>
                                          <p:spTgt spid="409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4099">
                                            <p:txEl>
                                              <p:pRg st="1" end="1"/>
                                            </p:txEl>
                                          </p:spTgt>
                                        </p:tgtEl>
                                      </p:cBhvr>
                                    </p:animEffect>
                                  </p:childTnLst>
                                </p:cTn>
                              </p:par>
                            </p:childTnLst>
                          </p:cTn>
                        </p:par>
                        <p:par>
                          <p:cTn id="20" fill="hold">
                            <p:stCondLst>
                              <p:cond delay="2500"/>
                            </p:stCondLst>
                            <p:childTnLst>
                              <p:par>
                                <p:cTn id="21" presetID="29" presetClass="entr" presetSubtype="0" fill="hold" grpId="0" nodeType="afterEffect">
                                  <p:stCondLst>
                                    <p:cond delay="0"/>
                                  </p:stCondLst>
                                  <p:childTnLst>
                                    <p:set>
                                      <p:cBhvr>
                                        <p:cTn id="22" dur="1" fill="hold">
                                          <p:stCondLst>
                                            <p:cond delay="0"/>
                                          </p:stCondLst>
                                        </p:cTn>
                                        <p:tgtEl>
                                          <p:spTgt spid="4099">
                                            <p:txEl>
                                              <p:pRg st="2" end="2"/>
                                            </p:txEl>
                                          </p:spTgt>
                                        </p:tgtEl>
                                        <p:attrNameLst>
                                          <p:attrName>style.visibility</p:attrName>
                                        </p:attrNameLst>
                                      </p:cBhvr>
                                      <p:to>
                                        <p:strVal val="visible"/>
                                      </p:to>
                                    </p:set>
                                    <p:anim calcmode="lin" valueType="num">
                                      <p:cBhvr>
                                        <p:cTn id="23" dur="1000" fill="hold"/>
                                        <p:tgtEl>
                                          <p:spTgt spid="4099">
                                            <p:txEl>
                                              <p:pRg st="2" end="2"/>
                                            </p:txEl>
                                          </p:spTgt>
                                        </p:tgtEl>
                                        <p:attrNameLst>
                                          <p:attrName>ppt_x</p:attrName>
                                        </p:attrNameLst>
                                      </p:cBhvr>
                                      <p:tavLst>
                                        <p:tav tm="0">
                                          <p:val>
                                            <p:strVal val="#ppt_x-.2"/>
                                          </p:val>
                                        </p:tav>
                                        <p:tav tm="100000">
                                          <p:val>
                                            <p:strVal val="#ppt_x"/>
                                          </p:val>
                                        </p:tav>
                                      </p:tavLst>
                                    </p:anim>
                                    <p:anim calcmode="lin" valueType="num">
                                      <p:cBhvr>
                                        <p:cTn id="24" dur="1000" fill="hold"/>
                                        <p:tgtEl>
                                          <p:spTgt spid="4099">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5" dur="1000"/>
                                        <p:tgtEl>
                                          <p:spTgt spid="4099">
                                            <p:txEl>
                                              <p:pRg st="2" end="2"/>
                                            </p:txEl>
                                          </p:spTgt>
                                        </p:tgtEl>
                                      </p:cBhvr>
                                    </p:animEffect>
                                  </p:childTnLst>
                                </p:cTn>
                              </p:par>
                            </p:childTnLst>
                          </p:cTn>
                        </p:par>
                        <p:par>
                          <p:cTn id="26" fill="hold">
                            <p:stCondLst>
                              <p:cond delay="3500"/>
                            </p:stCondLst>
                            <p:childTnLst>
                              <p:par>
                                <p:cTn id="27" presetID="29" presetClass="entr" presetSubtype="0" fill="hold" grpId="0" nodeType="afterEffect">
                                  <p:stCondLst>
                                    <p:cond delay="0"/>
                                  </p:stCondLst>
                                  <p:childTnLst>
                                    <p:set>
                                      <p:cBhvr>
                                        <p:cTn id="28" dur="1" fill="hold">
                                          <p:stCondLst>
                                            <p:cond delay="0"/>
                                          </p:stCondLst>
                                        </p:cTn>
                                        <p:tgtEl>
                                          <p:spTgt spid="4099">
                                            <p:txEl>
                                              <p:pRg st="4" end="4"/>
                                            </p:txEl>
                                          </p:spTgt>
                                        </p:tgtEl>
                                        <p:attrNameLst>
                                          <p:attrName>style.visibility</p:attrName>
                                        </p:attrNameLst>
                                      </p:cBhvr>
                                      <p:to>
                                        <p:strVal val="visible"/>
                                      </p:to>
                                    </p:set>
                                    <p:anim calcmode="lin" valueType="num">
                                      <p:cBhvr>
                                        <p:cTn id="29" dur="1000" fill="hold"/>
                                        <p:tgtEl>
                                          <p:spTgt spid="4099">
                                            <p:txEl>
                                              <p:pRg st="4" end="4"/>
                                            </p:txEl>
                                          </p:spTgt>
                                        </p:tgtEl>
                                        <p:attrNameLst>
                                          <p:attrName>ppt_x</p:attrName>
                                        </p:attrNameLst>
                                      </p:cBhvr>
                                      <p:tavLst>
                                        <p:tav tm="0">
                                          <p:val>
                                            <p:strVal val="#ppt_x-.2"/>
                                          </p:val>
                                        </p:tav>
                                        <p:tav tm="100000">
                                          <p:val>
                                            <p:strVal val="#ppt_x"/>
                                          </p:val>
                                        </p:tav>
                                      </p:tavLst>
                                    </p:anim>
                                    <p:anim calcmode="lin" valueType="num">
                                      <p:cBhvr>
                                        <p:cTn id="30" dur="1000" fill="hold"/>
                                        <p:tgtEl>
                                          <p:spTgt spid="4099">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4099">
                                            <p:txEl>
                                              <p:pRg st="4" end="4"/>
                                            </p:txEl>
                                          </p:spTgt>
                                        </p:tgtEl>
                                      </p:cBhvr>
                                    </p:animEffect>
                                  </p:childTnLst>
                                </p:cTn>
                              </p:par>
                            </p:childTnLst>
                          </p:cTn>
                        </p:par>
                        <p:par>
                          <p:cTn id="32" fill="hold">
                            <p:stCondLst>
                              <p:cond delay="4500"/>
                            </p:stCondLst>
                            <p:childTnLst>
                              <p:par>
                                <p:cTn id="33" presetID="29" presetClass="entr" presetSubtype="0" fill="hold" grpId="0" nodeType="afterEffect">
                                  <p:stCondLst>
                                    <p:cond delay="0"/>
                                  </p:stCondLst>
                                  <p:childTnLst>
                                    <p:set>
                                      <p:cBhvr>
                                        <p:cTn id="34" dur="1" fill="hold">
                                          <p:stCondLst>
                                            <p:cond delay="0"/>
                                          </p:stCondLst>
                                        </p:cTn>
                                        <p:tgtEl>
                                          <p:spTgt spid="4099">
                                            <p:txEl>
                                              <p:pRg st="6" end="6"/>
                                            </p:txEl>
                                          </p:spTgt>
                                        </p:tgtEl>
                                        <p:attrNameLst>
                                          <p:attrName>style.visibility</p:attrName>
                                        </p:attrNameLst>
                                      </p:cBhvr>
                                      <p:to>
                                        <p:strVal val="visible"/>
                                      </p:to>
                                    </p:set>
                                    <p:anim calcmode="lin" valueType="num">
                                      <p:cBhvr>
                                        <p:cTn id="35" dur="1000" fill="hold"/>
                                        <p:tgtEl>
                                          <p:spTgt spid="4099">
                                            <p:txEl>
                                              <p:pRg st="6" end="6"/>
                                            </p:txEl>
                                          </p:spTgt>
                                        </p:tgtEl>
                                        <p:attrNameLst>
                                          <p:attrName>ppt_x</p:attrName>
                                        </p:attrNameLst>
                                      </p:cBhvr>
                                      <p:tavLst>
                                        <p:tav tm="0">
                                          <p:val>
                                            <p:strVal val="#ppt_x-.2"/>
                                          </p:val>
                                        </p:tav>
                                        <p:tav tm="100000">
                                          <p:val>
                                            <p:strVal val="#ppt_x"/>
                                          </p:val>
                                        </p:tav>
                                      </p:tavLst>
                                    </p:anim>
                                    <p:anim calcmode="lin" valueType="num">
                                      <p:cBhvr>
                                        <p:cTn id="36" dur="1000" fill="hold"/>
                                        <p:tgtEl>
                                          <p:spTgt spid="4099">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4099">
                                            <p:txEl>
                                              <p:pRg st="6" end="6"/>
                                            </p:txEl>
                                          </p:spTgt>
                                        </p:tgtEl>
                                      </p:cBhvr>
                                    </p:animEffect>
                                  </p:childTnLst>
                                </p:cTn>
                              </p:par>
                            </p:childTnLst>
                          </p:cTn>
                        </p:par>
                        <p:par>
                          <p:cTn id="38" fill="hold">
                            <p:stCondLst>
                              <p:cond delay="5500"/>
                            </p:stCondLst>
                            <p:childTnLst>
                              <p:par>
                                <p:cTn id="39" presetID="29" presetClass="entr" presetSubtype="0" fill="hold" grpId="0" nodeType="afterEffect">
                                  <p:stCondLst>
                                    <p:cond delay="0"/>
                                  </p:stCondLst>
                                  <p:childTnLst>
                                    <p:set>
                                      <p:cBhvr>
                                        <p:cTn id="40" dur="1" fill="hold">
                                          <p:stCondLst>
                                            <p:cond delay="0"/>
                                          </p:stCondLst>
                                        </p:cTn>
                                        <p:tgtEl>
                                          <p:spTgt spid="4099">
                                            <p:txEl>
                                              <p:pRg st="8" end="8"/>
                                            </p:txEl>
                                          </p:spTgt>
                                        </p:tgtEl>
                                        <p:attrNameLst>
                                          <p:attrName>style.visibility</p:attrName>
                                        </p:attrNameLst>
                                      </p:cBhvr>
                                      <p:to>
                                        <p:strVal val="visible"/>
                                      </p:to>
                                    </p:set>
                                    <p:anim calcmode="lin" valueType="num">
                                      <p:cBhvr>
                                        <p:cTn id="41" dur="1000" fill="hold"/>
                                        <p:tgtEl>
                                          <p:spTgt spid="4099">
                                            <p:txEl>
                                              <p:pRg st="8" end="8"/>
                                            </p:txEl>
                                          </p:spTgt>
                                        </p:tgtEl>
                                        <p:attrNameLst>
                                          <p:attrName>ppt_x</p:attrName>
                                        </p:attrNameLst>
                                      </p:cBhvr>
                                      <p:tavLst>
                                        <p:tav tm="0">
                                          <p:val>
                                            <p:strVal val="#ppt_x-.2"/>
                                          </p:val>
                                        </p:tav>
                                        <p:tav tm="100000">
                                          <p:val>
                                            <p:strVal val="#ppt_x"/>
                                          </p:val>
                                        </p:tav>
                                      </p:tavLst>
                                    </p:anim>
                                    <p:anim calcmode="lin" valueType="num">
                                      <p:cBhvr>
                                        <p:cTn id="42" dur="1000" fill="hold"/>
                                        <p:tgtEl>
                                          <p:spTgt spid="4099">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4099">
                                            <p:txEl>
                                              <p:pRg st="8" end="8"/>
                                            </p:txEl>
                                          </p:spTgt>
                                        </p:tgtEl>
                                      </p:cBhvr>
                                    </p:animEffect>
                                  </p:childTnLst>
                                </p:cTn>
                              </p:par>
                            </p:childTnLst>
                          </p:cTn>
                        </p:par>
                        <p:par>
                          <p:cTn id="44" fill="hold">
                            <p:stCondLst>
                              <p:cond delay="6500"/>
                            </p:stCondLst>
                            <p:childTnLst>
                              <p:par>
                                <p:cTn id="45" presetID="29" presetClass="entr" presetSubtype="0" fill="hold" grpId="0" nodeType="afterEffect">
                                  <p:stCondLst>
                                    <p:cond delay="0"/>
                                  </p:stCondLst>
                                  <p:childTnLst>
                                    <p:set>
                                      <p:cBhvr>
                                        <p:cTn id="46" dur="1" fill="hold">
                                          <p:stCondLst>
                                            <p:cond delay="0"/>
                                          </p:stCondLst>
                                        </p:cTn>
                                        <p:tgtEl>
                                          <p:spTgt spid="4099">
                                            <p:txEl>
                                              <p:pRg st="10" end="10"/>
                                            </p:txEl>
                                          </p:spTgt>
                                        </p:tgtEl>
                                        <p:attrNameLst>
                                          <p:attrName>style.visibility</p:attrName>
                                        </p:attrNameLst>
                                      </p:cBhvr>
                                      <p:to>
                                        <p:strVal val="visible"/>
                                      </p:to>
                                    </p:set>
                                    <p:anim calcmode="lin" valueType="num">
                                      <p:cBhvr>
                                        <p:cTn id="47" dur="1000" fill="hold"/>
                                        <p:tgtEl>
                                          <p:spTgt spid="4099">
                                            <p:txEl>
                                              <p:pRg st="10" end="10"/>
                                            </p:txEl>
                                          </p:spTgt>
                                        </p:tgtEl>
                                        <p:attrNameLst>
                                          <p:attrName>ppt_x</p:attrName>
                                        </p:attrNameLst>
                                      </p:cBhvr>
                                      <p:tavLst>
                                        <p:tav tm="0">
                                          <p:val>
                                            <p:strVal val="#ppt_x-.2"/>
                                          </p:val>
                                        </p:tav>
                                        <p:tav tm="100000">
                                          <p:val>
                                            <p:strVal val="#ppt_x"/>
                                          </p:val>
                                        </p:tav>
                                      </p:tavLst>
                                    </p:anim>
                                    <p:anim calcmode="lin" valueType="num">
                                      <p:cBhvr>
                                        <p:cTn id="48" dur="1000" fill="hold"/>
                                        <p:tgtEl>
                                          <p:spTgt spid="4099">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4099">
                                            <p:txEl>
                                              <p:pRg st="10" end="10"/>
                                            </p:txEl>
                                          </p:spTgt>
                                        </p:tgtEl>
                                      </p:cBhvr>
                                    </p:animEffect>
                                  </p:childTnLst>
                                </p:cTn>
                              </p:par>
                            </p:childTnLst>
                          </p:cTn>
                        </p:par>
                        <p:par>
                          <p:cTn id="50" fill="hold">
                            <p:stCondLst>
                              <p:cond delay="7500"/>
                            </p:stCondLst>
                            <p:childTnLst>
                              <p:par>
                                <p:cTn id="51" presetID="29" presetClass="entr" presetSubtype="0" fill="hold" grpId="0" nodeType="afterEffect">
                                  <p:stCondLst>
                                    <p:cond delay="0"/>
                                  </p:stCondLst>
                                  <p:childTnLst>
                                    <p:set>
                                      <p:cBhvr>
                                        <p:cTn id="52" dur="1" fill="hold">
                                          <p:stCondLst>
                                            <p:cond delay="0"/>
                                          </p:stCondLst>
                                        </p:cTn>
                                        <p:tgtEl>
                                          <p:spTgt spid="4099">
                                            <p:txEl>
                                              <p:pRg st="11" end="11"/>
                                            </p:txEl>
                                          </p:spTgt>
                                        </p:tgtEl>
                                        <p:attrNameLst>
                                          <p:attrName>style.visibility</p:attrName>
                                        </p:attrNameLst>
                                      </p:cBhvr>
                                      <p:to>
                                        <p:strVal val="visible"/>
                                      </p:to>
                                    </p:set>
                                    <p:anim calcmode="lin" valueType="num">
                                      <p:cBhvr>
                                        <p:cTn id="53" dur="1000" fill="hold"/>
                                        <p:tgtEl>
                                          <p:spTgt spid="4099">
                                            <p:txEl>
                                              <p:pRg st="11" end="11"/>
                                            </p:txEl>
                                          </p:spTgt>
                                        </p:tgtEl>
                                        <p:attrNameLst>
                                          <p:attrName>ppt_x</p:attrName>
                                        </p:attrNameLst>
                                      </p:cBhvr>
                                      <p:tavLst>
                                        <p:tav tm="0">
                                          <p:val>
                                            <p:strVal val="#ppt_x-.2"/>
                                          </p:val>
                                        </p:tav>
                                        <p:tav tm="100000">
                                          <p:val>
                                            <p:strVal val="#ppt_x"/>
                                          </p:val>
                                        </p:tav>
                                      </p:tavLst>
                                    </p:anim>
                                    <p:anim calcmode="lin" valueType="num">
                                      <p:cBhvr>
                                        <p:cTn id="54" dur="1000" fill="hold"/>
                                        <p:tgtEl>
                                          <p:spTgt spid="4099">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55" dur="1000"/>
                                        <p:tgtEl>
                                          <p:spTgt spid="409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s-ES" sz="2400"/>
              <a:t>TRATADO DE LIBRE COMERCIO DE AMÉRICA DEL NORTE TLCAN O NAFTA</a:t>
            </a:r>
            <a:endParaRPr lang="es-MX" sz="2400"/>
          </a:p>
        </p:txBody>
      </p:sp>
      <p:sp>
        <p:nvSpPr>
          <p:cNvPr id="5123" name="Rectangle 3"/>
          <p:cNvSpPr>
            <a:spLocks noGrp="1" noChangeArrowheads="1"/>
          </p:cNvSpPr>
          <p:nvPr>
            <p:ph type="body" idx="1"/>
          </p:nvPr>
        </p:nvSpPr>
        <p:spPr>
          <a:xfrm>
            <a:off x="250825" y="1773238"/>
            <a:ext cx="8424863" cy="4868862"/>
          </a:xfrm>
        </p:spPr>
        <p:txBody>
          <a:bodyPr/>
          <a:lstStyle/>
          <a:p>
            <a:pPr marL="0" indent="0" algn="just">
              <a:lnSpc>
                <a:spcPct val="90000"/>
              </a:lnSpc>
              <a:buFontTx/>
              <a:buNone/>
            </a:pPr>
            <a:r>
              <a:rPr lang="es-PA" sz="1800" b="1"/>
              <a:t>Reglas de Origen</a:t>
            </a:r>
            <a:endParaRPr lang="es-ES" sz="1800"/>
          </a:p>
          <a:p>
            <a:pPr marL="0" indent="0" algn="just">
              <a:lnSpc>
                <a:spcPct val="90000"/>
              </a:lnSpc>
              <a:buFontTx/>
              <a:buNone/>
            </a:pPr>
            <a:r>
              <a:rPr lang="es-ES" sz="1800"/>
              <a:t>El TLCAN prevé la eliminación de todas las tasas arancelarias sobre los bienes que sean originarios de México, Canadá y Estados Unidos, en el transcurso de un periodo de transición. </a:t>
            </a:r>
          </a:p>
          <a:p>
            <a:pPr marL="0" indent="0" algn="just">
              <a:lnSpc>
                <a:spcPct val="90000"/>
              </a:lnSpc>
              <a:buFontTx/>
              <a:buNone/>
            </a:pPr>
            <a:endParaRPr lang="es-ES" sz="1600"/>
          </a:p>
          <a:p>
            <a:pPr marL="0" indent="0" algn="just">
              <a:lnSpc>
                <a:spcPct val="90000"/>
              </a:lnSpc>
              <a:buFontTx/>
              <a:buNone/>
            </a:pPr>
            <a:r>
              <a:rPr lang="es-PA" sz="1800" b="1"/>
              <a:t>Barreras Arancelarias y No Arancelarias</a:t>
            </a:r>
            <a:endParaRPr lang="es-ES" sz="1800"/>
          </a:p>
          <a:p>
            <a:pPr marL="0" indent="0" algn="just">
              <a:lnSpc>
                <a:spcPct val="90000"/>
              </a:lnSpc>
              <a:buFontTx/>
              <a:buNone/>
            </a:pPr>
            <a:r>
              <a:rPr lang="es-ES" sz="1800"/>
              <a:t>Las barreras Arancelarias y no Arancelarias se dividen en las siguientes categorías:</a:t>
            </a:r>
          </a:p>
          <a:p>
            <a:pPr marL="0" indent="0" algn="just">
              <a:lnSpc>
                <a:spcPct val="90000"/>
              </a:lnSpc>
            </a:pPr>
            <a:r>
              <a:rPr lang="es-ES" sz="1800"/>
              <a:t>  </a:t>
            </a:r>
            <a:r>
              <a:rPr lang="es-ES" sz="1800" b="1"/>
              <a:t>A: </a:t>
            </a:r>
            <a:r>
              <a:rPr lang="es-ES" sz="1800"/>
              <a:t>corresponde a la entrada libre de derechos cuando entra en vigor el Tratado. </a:t>
            </a:r>
          </a:p>
          <a:p>
            <a:pPr marL="0" indent="0" algn="just">
              <a:lnSpc>
                <a:spcPct val="90000"/>
              </a:lnSpc>
            </a:pPr>
            <a:endParaRPr lang="es-ES" sz="700"/>
          </a:p>
          <a:p>
            <a:pPr marL="0" indent="0" algn="just">
              <a:lnSpc>
                <a:spcPct val="90000"/>
              </a:lnSpc>
            </a:pPr>
            <a:r>
              <a:rPr lang="es-ES" sz="1800"/>
              <a:t>  </a:t>
            </a:r>
            <a:r>
              <a:rPr lang="es-ES" sz="1800" b="1"/>
              <a:t>B: </a:t>
            </a:r>
            <a:r>
              <a:rPr lang="es-ES" sz="1800"/>
              <a:t>mediante la cual se prevea la eliminación del arancel en 5 etapas anuales. </a:t>
            </a:r>
          </a:p>
          <a:p>
            <a:pPr marL="0" indent="0" algn="just">
              <a:lnSpc>
                <a:spcPct val="90000"/>
              </a:lnSpc>
            </a:pPr>
            <a:endParaRPr lang="es-ES" sz="700"/>
          </a:p>
          <a:p>
            <a:pPr marL="0" indent="0" algn="just">
              <a:lnSpc>
                <a:spcPct val="90000"/>
              </a:lnSpc>
            </a:pPr>
            <a:r>
              <a:rPr lang="es-ES" sz="1800"/>
              <a:t>  </a:t>
            </a:r>
            <a:r>
              <a:rPr lang="es-ES" sz="1800" b="1"/>
              <a:t>C: </a:t>
            </a:r>
            <a:r>
              <a:rPr lang="es-ES" sz="1800"/>
              <a:t>prevé que linealmente el arancel va a llegar a cero en 10 años. </a:t>
            </a:r>
          </a:p>
          <a:p>
            <a:pPr marL="0" indent="0" algn="just">
              <a:lnSpc>
                <a:spcPct val="90000"/>
              </a:lnSpc>
            </a:pPr>
            <a:endParaRPr lang="es-ES" sz="700"/>
          </a:p>
          <a:p>
            <a:pPr marL="0" indent="0" algn="just">
              <a:lnSpc>
                <a:spcPct val="90000"/>
              </a:lnSpc>
            </a:pPr>
            <a:r>
              <a:rPr lang="es-ES" sz="1800"/>
              <a:t>  </a:t>
            </a:r>
            <a:r>
              <a:rPr lang="es-ES" sz="1800" b="1"/>
              <a:t>D: </a:t>
            </a:r>
            <a:r>
              <a:rPr lang="es-ES" sz="1800"/>
              <a:t>que incorpora todos aquellos bienes que estaban exentos del pago de aranceles.</a:t>
            </a:r>
          </a:p>
          <a:p>
            <a:pPr marL="0" indent="0" algn="just">
              <a:lnSpc>
                <a:spcPct val="90000"/>
              </a:lnSpc>
            </a:pPr>
            <a:endParaRPr lang="es-ES" sz="700"/>
          </a:p>
          <a:p>
            <a:pPr marL="0" indent="0" algn="just">
              <a:lnSpc>
                <a:spcPct val="90000"/>
              </a:lnSpc>
            </a:pPr>
            <a:r>
              <a:rPr lang="es-ES" sz="1800"/>
              <a:t>  </a:t>
            </a:r>
            <a:r>
              <a:rPr lang="es-ES" sz="1800" b="1"/>
              <a:t>E: </a:t>
            </a:r>
            <a:r>
              <a:rPr lang="es-ES" sz="1800"/>
              <a:t>tiene una desgravación en 15 años para productos especiales. </a:t>
            </a:r>
            <a:endParaRPr lang="es-MX" sz="180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across)">
                                      <p:cBhvr>
                                        <p:cTn id="7" dur="2000"/>
                                        <p:tgtEl>
                                          <p:spTgt spid="5122"/>
                                        </p:tgtEl>
                                      </p:cBhvr>
                                    </p:animEffect>
                                  </p:childTnLst>
                                </p:cTn>
                              </p:par>
                            </p:childTnLst>
                          </p:cTn>
                        </p:par>
                        <p:par>
                          <p:cTn id="8" fill="hold">
                            <p:stCondLst>
                              <p:cond delay="2000"/>
                            </p:stCondLst>
                            <p:childTnLst>
                              <p:par>
                                <p:cTn id="9" presetID="29" presetClass="entr" presetSubtype="0" fill="hold" grpId="0" nodeType="after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anim calcmode="lin" valueType="num">
                                      <p:cBhvr>
                                        <p:cTn id="11" dur="1000" fill="hold"/>
                                        <p:tgtEl>
                                          <p:spTgt spid="5123">
                                            <p:txEl>
                                              <p:pRg st="0" end="0"/>
                                            </p:txEl>
                                          </p:spTgt>
                                        </p:tgtEl>
                                        <p:attrNameLst>
                                          <p:attrName>ppt_x</p:attrName>
                                        </p:attrNameLst>
                                      </p:cBhvr>
                                      <p:tavLst>
                                        <p:tav tm="0">
                                          <p:val>
                                            <p:strVal val="#ppt_x-.2"/>
                                          </p:val>
                                        </p:tav>
                                        <p:tav tm="100000">
                                          <p:val>
                                            <p:strVal val="#ppt_x"/>
                                          </p:val>
                                        </p:tav>
                                      </p:tavLst>
                                    </p:anim>
                                    <p:anim calcmode="lin" valueType="num">
                                      <p:cBhvr>
                                        <p:cTn id="12" dur="1000" fill="hold"/>
                                        <p:tgtEl>
                                          <p:spTgt spid="512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3" dur="1000"/>
                                        <p:tgtEl>
                                          <p:spTgt spid="5123">
                                            <p:txEl>
                                              <p:pRg st="0" end="0"/>
                                            </p:txEl>
                                          </p:spTgt>
                                        </p:tgtEl>
                                      </p:cBhvr>
                                    </p:animEffect>
                                  </p:childTnLst>
                                </p:cTn>
                              </p:par>
                            </p:childTnLst>
                          </p:cTn>
                        </p:par>
                        <p:par>
                          <p:cTn id="14" fill="hold">
                            <p:stCondLst>
                              <p:cond delay="3000"/>
                            </p:stCondLst>
                            <p:childTnLst>
                              <p:par>
                                <p:cTn id="15" presetID="29" presetClass="entr" presetSubtype="0" fill="hold" grpId="0" nodeType="after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 calcmode="lin" valueType="num">
                                      <p:cBhvr>
                                        <p:cTn id="17" dur="1000" fill="hold"/>
                                        <p:tgtEl>
                                          <p:spTgt spid="5123">
                                            <p:txEl>
                                              <p:pRg st="1" end="1"/>
                                            </p:txEl>
                                          </p:spTgt>
                                        </p:tgtEl>
                                        <p:attrNameLst>
                                          <p:attrName>ppt_x</p:attrName>
                                        </p:attrNameLst>
                                      </p:cBhvr>
                                      <p:tavLst>
                                        <p:tav tm="0">
                                          <p:val>
                                            <p:strVal val="#ppt_x-.2"/>
                                          </p:val>
                                        </p:tav>
                                        <p:tav tm="100000">
                                          <p:val>
                                            <p:strVal val="#ppt_x"/>
                                          </p:val>
                                        </p:tav>
                                      </p:tavLst>
                                    </p:anim>
                                    <p:anim calcmode="lin" valueType="num">
                                      <p:cBhvr>
                                        <p:cTn id="18" dur="1000" fill="hold"/>
                                        <p:tgtEl>
                                          <p:spTgt spid="512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5123">
                                            <p:txEl>
                                              <p:pRg st="1" end="1"/>
                                            </p:txEl>
                                          </p:spTgt>
                                        </p:tgtEl>
                                      </p:cBhvr>
                                    </p:animEffect>
                                  </p:childTnLst>
                                </p:cTn>
                              </p:par>
                            </p:childTnLst>
                          </p:cTn>
                        </p:par>
                        <p:par>
                          <p:cTn id="20" fill="hold">
                            <p:stCondLst>
                              <p:cond delay="4000"/>
                            </p:stCondLst>
                            <p:childTnLst>
                              <p:par>
                                <p:cTn id="21" presetID="29" presetClass="entr" presetSubtype="0" fill="hold" grpId="0" nodeType="afterEffect">
                                  <p:stCondLst>
                                    <p:cond delay="0"/>
                                  </p:stCondLst>
                                  <p:childTnLst>
                                    <p:set>
                                      <p:cBhvr>
                                        <p:cTn id="22" dur="1" fill="hold">
                                          <p:stCondLst>
                                            <p:cond delay="0"/>
                                          </p:stCondLst>
                                        </p:cTn>
                                        <p:tgtEl>
                                          <p:spTgt spid="5123">
                                            <p:txEl>
                                              <p:pRg st="3" end="3"/>
                                            </p:txEl>
                                          </p:spTgt>
                                        </p:tgtEl>
                                        <p:attrNameLst>
                                          <p:attrName>style.visibility</p:attrName>
                                        </p:attrNameLst>
                                      </p:cBhvr>
                                      <p:to>
                                        <p:strVal val="visible"/>
                                      </p:to>
                                    </p:set>
                                    <p:anim calcmode="lin" valueType="num">
                                      <p:cBhvr>
                                        <p:cTn id="23" dur="1000" fill="hold"/>
                                        <p:tgtEl>
                                          <p:spTgt spid="5123">
                                            <p:txEl>
                                              <p:pRg st="3" end="3"/>
                                            </p:txEl>
                                          </p:spTgt>
                                        </p:tgtEl>
                                        <p:attrNameLst>
                                          <p:attrName>ppt_x</p:attrName>
                                        </p:attrNameLst>
                                      </p:cBhvr>
                                      <p:tavLst>
                                        <p:tav tm="0">
                                          <p:val>
                                            <p:strVal val="#ppt_x-.2"/>
                                          </p:val>
                                        </p:tav>
                                        <p:tav tm="100000">
                                          <p:val>
                                            <p:strVal val="#ppt_x"/>
                                          </p:val>
                                        </p:tav>
                                      </p:tavLst>
                                    </p:anim>
                                    <p:anim calcmode="lin" valueType="num">
                                      <p:cBhvr>
                                        <p:cTn id="24" dur="1000" fill="hold"/>
                                        <p:tgtEl>
                                          <p:spTgt spid="512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5" dur="1000"/>
                                        <p:tgtEl>
                                          <p:spTgt spid="5123">
                                            <p:txEl>
                                              <p:pRg st="3" end="3"/>
                                            </p:txEl>
                                          </p:spTgt>
                                        </p:tgtEl>
                                      </p:cBhvr>
                                    </p:animEffect>
                                  </p:childTnLst>
                                </p:cTn>
                              </p:par>
                            </p:childTnLst>
                          </p:cTn>
                        </p:par>
                        <p:par>
                          <p:cTn id="26" fill="hold">
                            <p:stCondLst>
                              <p:cond delay="5000"/>
                            </p:stCondLst>
                            <p:childTnLst>
                              <p:par>
                                <p:cTn id="27" presetID="29" presetClass="entr" presetSubtype="0" fill="hold" grpId="0" nodeType="afterEffect">
                                  <p:stCondLst>
                                    <p:cond delay="0"/>
                                  </p:stCondLst>
                                  <p:childTnLst>
                                    <p:set>
                                      <p:cBhvr>
                                        <p:cTn id="28" dur="1" fill="hold">
                                          <p:stCondLst>
                                            <p:cond delay="0"/>
                                          </p:stCondLst>
                                        </p:cTn>
                                        <p:tgtEl>
                                          <p:spTgt spid="5123">
                                            <p:txEl>
                                              <p:pRg st="4" end="4"/>
                                            </p:txEl>
                                          </p:spTgt>
                                        </p:tgtEl>
                                        <p:attrNameLst>
                                          <p:attrName>style.visibility</p:attrName>
                                        </p:attrNameLst>
                                      </p:cBhvr>
                                      <p:to>
                                        <p:strVal val="visible"/>
                                      </p:to>
                                    </p:set>
                                    <p:anim calcmode="lin" valueType="num">
                                      <p:cBhvr>
                                        <p:cTn id="29" dur="1000" fill="hold"/>
                                        <p:tgtEl>
                                          <p:spTgt spid="5123">
                                            <p:txEl>
                                              <p:pRg st="4" end="4"/>
                                            </p:txEl>
                                          </p:spTgt>
                                        </p:tgtEl>
                                        <p:attrNameLst>
                                          <p:attrName>ppt_x</p:attrName>
                                        </p:attrNameLst>
                                      </p:cBhvr>
                                      <p:tavLst>
                                        <p:tav tm="0">
                                          <p:val>
                                            <p:strVal val="#ppt_x-.2"/>
                                          </p:val>
                                        </p:tav>
                                        <p:tav tm="100000">
                                          <p:val>
                                            <p:strVal val="#ppt_x"/>
                                          </p:val>
                                        </p:tav>
                                      </p:tavLst>
                                    </p:anim>
                                    <p:anim calcmode="lin" valueType="num">
                                      <p:cBhvr>
                                        <p:cTn id="30" dur="1000" fill="hold"/>
                                        <p:tgtEl>
                                          <p:spTgt spid="512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5123">
                                            <p:txEl>
                                              <p:pRg st="4" end="4"/>
                                            </p:txEl>
                                          </p:spTgt>
                                        </p:tgtEl>
                                      </p:cBhvr>
                                    </p:animEffect>
                                  </p:childTnLst>
                                </p:cTn>
                              </p:par>
                            </p:childTnLst>
                          </p:cTn>
                        </p:par>
                        <p:par>
                          <p:cTn id="32" fill="hold">
                            <p:stCondLst>
                              <p:cond delay="6000"/>
                            </p:stCondLst>
                            <p:childTnLst>
                              <p:par>
                                <p:cTn id="33" presetID="29" presetClass="entr" presetSubtype="0" fill="hold" grpId="0" nodeType="afterEffect">
                                  <p:stCondLst>
                                    <p:cond delay="0"/>
                                  </p:stCondLst>
                                  <p:childTnLst>
                                    <p:set>
                                      <p:cBhvr>
                                        <p:cTn id="34" dur="1" fill="hold">
                                          <p:stCondLst>
                                            <p:cond delay="0"/>
                                          </p:stCondLst>
                                        </p:cTn>
                                        <p:tgtEl>
                                          <p:spTgt spid="5123">
                                            <p:txEl>
                                              <p:pRg st="5" end="5"/>
                                            </p:txEl>
                                          </p:spTgt>
                                        </p:tgtEl>
                                        <p:attrNameLst>
                                          <p:attrName>style.visibility</p:attrName>
                                        </p:attrNameLst>
                                      </p:cBhvr>
                                      <p:to>
                                        <p:strVal val="visible"/>
                                      </p:to>
                                    </p:set>
                                    <p:anim calcmode="lin" valueType="num">
                                      <p:cBhvr>
                                        <p:cTn id="35" dur="1000" fill="hold"/>
                                        <p:tgtEl>
                                          <p:spTgt spid="5123">
                                            <p:txEl>
                                              <p:pRg st="5" end="5"/>
                                            </p:txEl>
                                          </p:spTgt>
                                        </p:tgtEl>
                                        <p:attrNameLst>
                                          <p:attrName>ppt_x</p:attrName>
                                        </p:attrNameLst>
                                      </p:cBhvr>
                                      <p:tavLst>
                                        <p:tav tm="0">
                                          <p:val>
                                            <p:strVal val="#ppt_x-.2"/>
                                          </p:val>
                                        </p:tav>
                                        <p:tav tm="100000">
                                          <p:val>
                                            <p:strVal val="#ppt_x"/>
                                          </p:val>
                                        </p:tav>
                                      </p:tavLst>
                                    </p:anim>
                                    <p:anim calcmode="lin" valueType="num">
                                      <p:cBhvr>
                                        <p:cTn id="36" dur="1000" fill="hold"/>
                                        <p:tgtEl>
                                          <p:spTgt spid="512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5123">
                                            <p:txEl>
                                              <p:pRg st="5" end="5"/>
                                            </p:txEl>
                                          </p:spTgt>
                                        </p:tgtEl>
                                      </p:cBhvr>
                                    </p:animEffect>
                                  </p:childTnLst>
                                </p:cTn>
                              </p:par>
                            </p:childTnLst>
                          </p:cTn>
                        </p:par>
                        <p:par>
                          <p:cTn id="38" fill="hold">
                            <p:stCondLst>
                              <p:cond delay="7000"/>
                            </p:stCondLst>
                            <p:childTnLst>
                              <p:par>
                                <p:cTn id="39" presetID="29" presetClass="entr" presetSubtype="0" fill="hold" grpId="0" nodeType="afterEffect">
                                  <p:stCondLst>
                                    <p:cond delay="0"/>
                                  </p:stCondLst>
                                  <p:childTnLst>
                                    <p:set>
                                      <p:cBhvr>
                                        <p:cTn id="40" dur="1" fill="hold">
                                          <p:stCondLst>
                                            <p:cond delay="0"/>
                                          </p:stCondLst>
                                        </p:cTn>
                                        <p:tgtEl>
                                          <p:spTgt spid="5123">
                                            <p:txEl>
                                              <p:pRg st="7" end="7"/>
                                            </p:txEl>
                                          </p:spTgt>
                                        </p:tgtEl>
                                        <p:attrNameLst>
                                          <p:attrName>style.visibility</p:attrName>
                                        </p:attrNameLst>
                                      </p:cBhvr>
                                      <p:to>
                                        <p:strVal val="visible"/>
                                      </p:to>
                                    </p:set>
                                    <p:anim calcmode="lin" valueType="num">
                                      <p:cBhvr>
                                        <p:cTn id="41" dur="1000" fill="hold"/>
                                        <p:tgtEl>
                                          <p:spTgt spid="5123">
                                            <p:txEl>
                                              <p:pRg st="7" end="7"/>
                                            </p:txEl>
                                          </p:spTgt>
                                        </p:tgtEl>
                                        <p:attrNameLst>
                                          <p:attrName>ppt_x</p:attrName>
                                        </p:attrNameLst>
                                      </p:cBhvr>
                                      <p:tavLst>
                                        <p:tav tm="0">
                                          <p:val>
                                            <p:strVal val="#ppt_x-.2"/>
                                          </p:val>
                                        </p:tav>
                                        <p:tav tm="100000">
                                          <p:val>
                                            <p:strVal val="#ppt_x"/>
                                          </p:val>
                                        </p:tav>
                                      </p:tavLst>
                                    </p:anim>
                                    <p:anim calcmode="lin" valueType="num">
                                      <p:cBhvr>
                                        <p:cTn id="42" dur="1000" fill="hold"/>
                                        <p:tgtEl>
                                          <p:spTgt spid="512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5123">
                                            <p:txEl>
                                              <p:pRg st="7" end="7"/>
                                            </p:txEl>
                                          </p:spTgt>
                                        </p:tgtEl>
                                      </p:cBhvr>
                                    </p:animEffect>
                                  </p:childTnLst>
                                </p:cTn>
                              </p:par>
                            </p:childTnLst>
                          </p:cTn>
                        </p:par>
                        <p:par>
                          <p:cTn id="44" fill="hold">
                            <p:stCondLst>
                              <p:cond delay="8000"/>
                            </p:stCondLst>
                            <p:childTnLst>
                              <p:par>
                                <p:cTn id="45" presetID="29" presetClass="entr" presetSubtype="0" fill="hold" grpId="0" nodeType="afterEffect">
                                  <p:stCondLst>
                                    <p:cond delay="0"/>
                                  </p:stCondLst>
                                  <p:childTnLst>
                                    <p:set>
                                      <p:cBhvr>
                                        <p:cTn id="46" dur="1" fill="hold">
                                          <p:stCondLst>
                                            <p:cond delay="0"/>
                                          </p:stCondLst>
                                        </p:cTn>
                                        <p:tgtEl>
                                          <p:spTgt spid="5123">
                                            <p:txEl>
                                              <p:pRg st="9" end="9"/>
                                            </p:txEl>
                                          </p:spTgt>
                                        </p:tgtEl>
                                        <p:attrNameLst>
                                          <p:attrName>style.visibility</p:attrName>
                                        </p:attrNameLst>
                                      </p:cBhvr>
                                      <p:to>
                                        <p:strVal val="visible"/>
                                      </p:to>
                                    </p:set>
                                    <p:anim calcmode="lin" valueType="num">
                                      <p:cBhvr>
                                        <p:cTn id="47" dur="1000" fill="hold"/>
                                        <p:tgtEl>
                                          <p:spTgt spid="5123">
                                            <p:txEl>
                                              <p:pRg st="9" end="9"/>
                                            </p:txEl>
                                          </p:spTgt>
                                        </p:tgtEl>
                                        <p:attrNameLst>
                                          <p:attrName>ppt_x</p:attrName>
                                        </p:attrNameLst>
                                      </p:cBhvr>
                                      <p:tavLst>
                                        <p:tav tm="0">
                                          <p:val>
                                            <p:strVal val="#ppt_x-.2"/>
                                          </p:val>
                                        </p:tav>
                                        <p:tav tm="100000">
                                          <p:val>
                                            <p:strVal val="#ppt_x"/>
                                          </p:val>
                                        </p:tav>
                                      </p:tavLst>
                                    </p:anim>
                                    <p:anim calcmode="lin" valueType="num">
                                      <p:cBhvr>
                                        <p:cTn id="48" dur="1000" fill="hold"/>
                                        <p:tgtEl>
                                          <p:spTgt spid="5123">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5123">
                                            <p:txEl>
                                              <p:pRg st="9" end="9"/>
                                            </p:txEl>
                                          </p:spTgt>
                                        </p:tgtEl>
                                      </p:cBhvr>
                                    </p:animEffect>
                                  </p:childTnLst>
                                </p:cTn>
                              </p:par>
                            </p:childTnLst>
                          </p:cTn>
                        </p:par>
                        <p:par>
                          <p:cTn id="50" fill="hold">
                            <p:stCondLst>
                              <p:cond delay="9000"/>
                            </p:stCondLst>
                            <p:childTnLst>
                              <p:par>
                                <p:cTn id="51" presetID="29" presetClass="entr" presetSubtype="0" fill="hold" grpId="0" nodeType="afterEffect">
                                  <p:stCondLst>
                                    <p:cond delay="0"/>
                                  </p:stCondLst>
                                  <p:childTnLst>
                                    <p:set>
                                      <p:cBhvr>
                                        <p:cTn id="52" dur="1" fill="hold">
                                          <p:stCondLst>
                                            <p:cond delay="0"/>
                                          </p:stCondLst>
                                        </p:cTn>
                                        <p:tgtEl>
                                          <p:spTgt spid="5123">
                                            <p:txEl>
                                              <p:pRg st="11" end="11"/>
                                            </p:txEl>
                                          </p:spTgt>
                                        </p:tgtEl>
                                        <p:attrNameLst>
                                          <p:attrName>style.visibility</p:attrName>
                                        </p:attrNameLst>
                                      </p:cBhvr>
                                      <p:to>
                                        <p:strVal val="visible"/>
                                      </p:to>
                                    </p:set>
                                    <p:anim calcmode="lin" valueType="num">
                                      <p:cBhvr>
                                        <p:cTn id="53" dur="1000" fill="hold"/>
                                        <p:tgtEl>
                                          <p:spTgt spid="5123">
                                            <p:txEl>
                                              <p:pRg st="11" end="11"/>
                                            </p:txEl>
                                          </p:spTgt>
                                        </p:tgtEl>
                                        <p:attrNameLst>
                                          <p:attrName>ppt_x</p:attrName>
                                        </p:attrNameLst>
                                      </p:cBhvr>
                                      <p:tavLst>
                                        <p:tav tm="0">
                                          <p:val>
                                            <p:strVal val="#ppt_x-.2"/>
                                          </p:val>
                                        </p:tav>
                                        <p:tav tm="100000">
                                          <p:val>
                                            <p:strVal val="#ppt_x"/>
                                          </p:val>
                                        </p:tav>
                                      </p:tavLst>
                                    </p:anim>
                                    <p:anim calcmode="lin" valueType="num">
                                      <p:cBhvr>
                                        <p:cTn id="54" dur="1000" fill="hold"/>
                                        <p:tgtEl>
                                          <p:spTgt spid="5123">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55" dur="1000"/>
                                        <p:tgtEl>
                                          <p:spTgt spid="5123">
                                            <p:txEl>
                                              <p:pRg st="11" end="11"/>
                                            </p:txEl>
                                          </p:spTgt>
                                        </p:tgtEl>
                                      </p:cBhvr>
                                    </p:animEffect>
                                  </p:childTnLst>
                                </p:cTn>
                              </p:par>
                            </p:childTnLst>
                          </p:cTn>
                        </p:par>
                        <p:par>
                          <p:cTn id="56" fill="hold">
                            <p:stCondLst>
                              <p:cond delay="10000"/>
                            </p:stCondLst>
                            <p:childTnLst>
                              <p:par>
                                <p:cTn id="57" presetID="29" presetClass="entr" presetSubtype="0" fill="hold" grpId="0" nodeType="afterEffect">
                                  <p:stCondLst>
                                    <p:cond delay="0"/>
                                  </p:stCondLst>
                                  <p:childTnLst>
                                    <p:set>
                                      <p:cBhvr>
                                        <p:cTn id="58" dur="1" fill="hold">
                                          <p:stCondLst>
                                            <p:cond delay="0"/>
                                          </p:stCondLst>
                                        </p:cTn>
                                        <p:tgtEl>
                                          <p:spTgt spid="5123">
                                            <p:txEl>
                                              <p:pRg st="13" end="13"/>
                                            </p:txEl>
                                          </p:spTgt>
                                        </p:tgtEl>
                                        <p:attrNameLst>
                                          <p:attrName>style.visibility</p:attrName>
                                        </p:attrNameLst>
                                      </p:cBhvr>
                                      <p:to>
                                        <p:strVal val="visible"/>
                                      </p:to>
                                    </p:set>
                                    <p:anim calcmode="lin" valueType="num">
                                      <p:cBhvr>
                                        <p:cTn id="59" dur="1000" fill="hold"/>
                                        <p:tgtEl>
                                          <p:spTgt spid="5123">
                                            <p:txEl>
                                              <p:pRg st="13" end="13"/>
                                            </p:txEl>
                                          </p:spTgt>
                                        </p:tgtEl>
                                        <p:attrNameLst>
                                          <p:attrName>ppt_x</p:attrName>
                                        </p:attrNameLst>
                                      </p:cBhvr>
                                      <p:tavLst>
                                        <p:tav tm="0">
                                          <p:val>
                                            <p:strVal val="#ppt_x-.2"/>
                                          </p:val>
                                        </p:tav>
                                        <p:tav tm="100000">
                                          <p:val>
                                            <p:strVal val="#ppt_x"/>
                                          </p:val>
                                        </p:tav>
                                      </p:tavLst>
                                    </p:anim>
                                    <p:anim calcmode="lin" valueType="num">
                                      <p:cBhvr>
                                        <p:cTn id="60" dur="1000" fill="hold"/>
                                        <p:tgtEl>
                                          <p:spTgt spid="5123">
                                            <p:txEl>
                                              <p:pRg st="13" end="13"/>
                                            </p:txEl>
                                          </p:spTgt>
                                        </p:tgtEl>
                                        <p:attrNameLst>
                                          <p:attrName>ppt_y</p:attrName>
                                        </p:attrNameLst>
                                      </p:cBhvr>
                                      <p:tavLst>
                                        <p:tav tm="0">
                                          <p:val>
                                            <p:strVal val="#ppt_y"/>
                                          </p:val>
                                        </p:tav>
                                        <p:tav tm="100000">
                                          <p:val>
                                            <p:strVal val="#ppt_y"/>
                                          </p:val>
                                        </p:tav>
                                      </p:tavLst>
                                    </p:anim>
                                    <p:animEffect transition="in" filter="wipe(right)" prLst="gradientSize: 0.1">
                                      <p:cBhvr>
                                        <p:cTn id="61" dur="1000"/>
                                        <p:tgtEl>
                                          <p:spTgt spid="512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s-ES" sz="2400"/>
              <a:t>TRATADO DE LIBRE COMERCIO DE AMÉRICA DEL NORTE TLCAN O NAFTA</a:t>
            </a:r>
            <a:endParaRPr lang="es-MX" sz="2400"/>
          </a:p>
        </p:txBody>
      </p:sp>
      <p:sp>
        <p:nvSpPr>
          <p:cNvPr id="6147" name="Rectangle 3"/>
          <p:cNvSpPr>
            <a:spLocks noGrp="1" noChangeArrowheads="1"/>
          </p:cNvSpPr>
          <p:nvPr>
            <p:ph type="body" idx="1"/>
          </p:nvPr>
        </p:nvSpPr>
        <p:spPr>
          <a:xfrm>
            <a:off x="395288" y="1700213"/>
            <a:ext cx="8424862" cy="4267200"/>
          </a:xfrm>
        </p:spPr>
        <p:txBody>
          <a:bodyPr/>
          <a:lstStyle/>
          <a:p>
            <a:pPr marL="0" indent="0" algn="just">
              <a:lnSpc>
                <a:spcPct val="80000"/>
              </a:lnSpc>
              <a:buFontTx/>
              <a:buNone/>
            </a:pPr>
            <a:r>
              <a:rPr lang="es-PA" sz="1800" b="1"/>
              <a:t>Acuerdos del TLCAN</a:t>
            </a:r>
            <a:endParaRPr lang="es-PA" sz="1800"/>
          </a:p>
          <a:p>
            <a:pPr marL="0" indent="0" algn="just">
              <a:lnSpc>
                <a:spcPct val="80000"/>
              </a:lnSpc>
              <a:buFontTx/>
              <a:buNone/>
            </a:pPr>
            <a:r>
              <a:rPr lang="es-PA" sz="1800"/>
              <a:t>El Tratado de Libre Comercio de América del Norte (TLCAN) y sus acuerdos paralelos sobre el medio ambiente y el trabajo entraron en vigor el primero de enero de 1994, cinco años después del Tratado de Libre Comercio entre Canadá y Estados Unidos. </a:t>
            </a:r>
          </a:p>
          <a:p>
            <a:pPr marL="0" indent="0" algn="just">
              <a:lnSpc>
                <a:spcPct val="80000"/>
              </a:lnSpc>
              <a:buFontTx/>
              <a:buNone/>
            </a:pPr>
            <a:endParaRPr lang="es-PA" sz="1800"/>
          </a:p>
          <a:p>
            <a:pPr marL="0" indent="0" algn="just">
              <a:lnSpc>
                <a:spcPct val="80000"/>
              </a:lnSpc>
              <a:buFontTx/>
              <a:buNone/>
            </a:pPr>
            <a:r>
              <a:rPr lang="es-PA" sz="1800"/>
              <a:t>Este tratado prevé la eliminación de los derechos aduanales en los intercambios entre México, Canadá y Estados Unidos. </a:t>
            </a:r>
          </a:p>
          <a:p>
            <a:pPr marL="0" indent="0" algn="just">
              <a:lnSpc>
                <a:spcPct val="80000"/>
              </a:lnSpc>
              <a:buFontTx/>
              <a:buNone/>
            </a:pPr>
            <a:endParaRPr lang="es-PA" sz="1800" b="1"/>
          </a:p>
          <a:p>
            <a:pPr marL="0" indent="0" algn="just">
              <a:lnSpc>
                <a:spcPct val="80000"/>
              </a:lnSpc>
              <a:buFontTx/>
              <a:buNone/>
            </a:pPr>
            <a:r>
              <a:rPr lang="es-PA" sz="1800" b="1"/>
              <a:t>Beneficios del TLCAN</a:t>
            </a:r>
            <a:endParaRPr lang="es-PA" sz="1800"/>
          </a:p>
          <a:p>
            <a:pPr marL="0" indent="0" algn="just">
              <a:lnSpc>
                <a:spcPct val="80000"/>
              </a:lnSpc>
              <a:buFontTx/>
              <a:buNone/>
            </a:pPr>
            <a:r>
              <a:rPr lang="es-PA" sz="1800"/>
              <a:t>Entre los beneficios que se espera de este Tratado de Libre Comercio son:</a:t>
            </a:r>
          </a:p>
          <a:p>
            <a:pPr marL="0" indent="0" algn="just">
              <a:lnSpc>
                <a:spcPct val="80000"/>
              </a:lnSpc>
              <a:buFontTx/>
              <a:buNone/>
            </a:pPr>
            <a:endParaRPr lang="es-ES" sz="1800"/>
          </a:p>
          <a:p>
            <a:pPr marL="0" indent="0" algn="just">
              <a:lnSpc>
                <a:spcPct val="80000"/>
              </a:lnSpc>
            </a:pPr>
            <a:r>
              <a:rPr lang="es-ES" sz="1800"/>
              <a:t>  Puede incrementar la eficiencia económica si la creación del comercio supera la posible desviación de comercio. </a:t>
            </a:r>
          </a:p>
          <a:p>
            <a:pPr marL="0" indent="0" algn="just">
              <a:lnSpc>
                <a:spcPct val="80000"/>
              </a:lnSpc>
            </a:pPr>
            <a:endParaRPr lang="es-ES" sz="1800"/>
          </a:p>
          <a:p>
            <a:pPr marL="0" indent="0" algn="just">
              <a:lnSpc>
                <a:spcPct val="80000"/>
              </a:lnSpc>
            </a:pPr>
            <a:r>
              <a:rPr lang="es-ES" sz="1800"/>
              <a:t>  Amplia el comercio y promueve la eficiencia, el ingreso real de la población aumente. </a:t>
            </a:r>
            <a:endParaRPr lang="es-PA" sz="1800" b="1"/>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checkerboard(across)">
                                      <p:cBhvr>
                                        <p:cTn id="7" dur="2000"/>
                                        <p:tgtEl>
                                          <p:spTgt spid="6146"/>
                                        </p:tgtEl>
                                      </p:cBhvr>
                                    </p:animEffect>
                                  </p:childTnLst>
                                </p:cTn>
                              </p:par>
                            </p:childTnLst>
                          </p:cTn>
                        </p:par>
                        <p:par>
                          <p:cTn id="8" fill="hold">
                            <p:stCondLst>
                              <p:cond delay="2000"/>
                            </p:stCondLst>
                            <p:childTnLst>
                              <p:par>
                                <p:cTn id="9" presetID="29" presetClass="entr" presetSubtype="0" fill="hold" grpId="0" nodeType="after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anim calcmode="lin" valueType="num">
                                      <p:cBhvr>
                                        <p:cTn id="11" dur="1000" fill="hold"/>
                                        <p:tgtEl>
                                          <p:spTgt spid="6147">
                                            <p:txEl>
                                              <p:pRg st="0" end="0"/>
                                            </p:txEl>
                                          </p:spTgt>
                                        </p:tgtEl>
                                        <p:attrNameLst>
                                          <p:attrName>ppt_x</p:attrName>
                                        </p:attrNameLst>
                                      </p:cBhvr>
                                      <p:tavLst>
                                        <p:tav tm="0">
                                          <p:val>
                                            <p:strVal val="#ppt_x-.2"/>
                                          </p:val>
                                        </p:tav>
                                        <p:tav tm="100000">
                                          <p:val>
                                            <p:strVal val="#ppt_x"/>
                                          </p:val>
                                        </p:tav>
                                      </p:tavLst>
                                    </p:anim>
                                    <p:anim calcmode="lin" valueType="num">
                                      <p:cBhvr>
                                        <p:cTn id="12" dur="1000" fill="hold"/>
                                        <p:tgtEl>
                                          <p:spTgt spid="614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3" dur="1000"/>
                                        <p:tgtEl>
                                          <p:spTgt spid="6147">
                                            <p:txEl>
                                              <p:pRg st="0" end="0"/>
                                            </p:txEl>
                                          </p:spTgt>
                                        </p:tgtEl>
                                      </p:cBhvr>
                                    </p:animEffect>
                                  </p:childTnLst>
                                </p:cTn>
                              </p:par>
                            </p:childTnLst>
                          </p:cTn>
                        </p:par>
                        <p:par>
                          <p:cTn id="14" fill="hold">
                            <p:stCondLst>
                              <p:cond delay="3000"/>
                            </p:stCondLst>
                            <p:childTnLst>
                              <p:par>
                                <p:cTn id="15" presetID="29" presetClass="entr" presetSubtype="0" fill="hold" grpId="0" nodeType="after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 calcmode="lin" valueType="num">
                                      <p:cBhvr>
                                        <p:cTn id="17" dur="1000" fill="hold"/>
                                        <p:tgtEl>
                                          <p:spTgt spid="6147">
                                            <p:txEl>
                                              <p:pRg st="1" end="1"/>
                                            </p:txEl>
                                          </p:spTgt>
                                        </p:tgtEl>
                                        <p:attrNameLst>
                                          <p:attrName>ppt_x</p:attrName>
                                        </p:attrNameLst>
                                      </p:cBhvr>
                                      <p:tavLst>
                                        <p:tav tm="0">
                                          <p:val>
                                            <p:strVal val="#ppt_x-.2"/>
                                          </p:val>
                                        </p:tav>
                                        <p:tav tm="100000">
                                          <p:val>
                                            <p:strVal val="#ppt_x"/>
                                          </p:val>
                                        </p:tav>
                                      </p:tavLst>
                                    </p:anim>
                                    <p:anim calcmode="lin" valueType="num">
                                      <p:cBhvr>
                                        <p:cTn id="18" dur="1000" fill="hold"/>
                                        <p:tgtEl>
                                          <p:spTgt spid="614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6147">
                                            <p:txEl>
                                              <p:pRg st="1" end="1"/>
                                            </p:txEl>
                                          </p:spTgt>
                                        </p:tgtEl>
                                      </p:cBhvr>
                                    </p:animEffect>
                                  </p:childTnLst>
                                </p:cTn>
                              </p:par>
                            </p:childTnLst>
                          </p:cTn>
                        </p:par>
                        <p:par>
                          <p:cTn id="20" fill="hold">
                            <p:stCondLst>
                              <p:cond delay="4000"/>
                            </p:stCondLst>
                            <p:childTnLst>
                              <p:par>
                                <p:cTn id="21" presetID="29" presetClass="entr" presetSubtype="0" fill="hold" grpId="0" nodeType="afterEffect">
                                  <p:stCondLst>
                                    <p:cond delay="0"/>
                                  </p:stCondLst>
                                  <p:childTnLst>
                                    <p:set>
                                      <p:cBhvr>
                                        <p:cTn id="22" dur="1" fill="hold">
                                          <p:stCondLst>
                                            <p:cond delay="0"/>
                                          </p:stCondLst>
                                        </p:cTn>
                                        <p:tgtEl>
                                          <p:spTgt spid="6147">
                                            <p:txEl>
                                              <p:pRg st="3" end="3"/>
                                            </p:txEl>
                                          </p:spTgt>
                                        </p:tgtEl>
                                        <p:attrNameLst>
                                          <p:attrName>style.visibility</p:attrName>
                                        </p:attrNameLst>
                                      </p:cBhvr>
                                      <p:to>
                                        <p:strVal val="visible"/>
                                      </p:to>
                                    </p:set>
                                    <p:anim calcmode="lin" valueType="num">
                                      <p:cBhvr>
                                        <p:cTn id="23" dur="1000" fill="hold"/>
                                        <p:tgtEl>
                                          <p:spTgt spid="6147">
                                            <p:txEl>
                                              <p:pRg st="3" end="3"/>
                                            </p:txEl>
                                          </p:spTgt>
                                        </p:tgtEl>
                                        <p:attrNameLst>
                                          <p:attrName>ppt_x</p:attrName>
                                        </p:attrNameLst>
                                      </p:cBhvr>
                                      <p:tavLst>
                                        <p:tav tm="0">
                                          <p:val>
                                            <p:strVal val="#ppt_x-.2"/>
                                          </p:val>
                                        </p:tav>
                                        <p:tav tm="100000">
                                          <p:val>
                                            <p:strVal val="#ppt_x"/>
                                          </p:val>
                                        </p:tav>
                                      </p:tavLst>
                                    </p:anim>
                                    <p:anim calcmode="lin" valueType="num">
                                      <p:cBhvr>
                                        <p:cTn id="24" dur="1000" fill="hold"/>
                                        <p:tgtEl>
                                          <p:spTgt spid="614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5" dur="1000"/>
                                        <p:tgtEl>
                                          <p:spTgt spid="6147">
                                            <p:txEl>
                                              <p:pRg st="3" end="3"/>
                                            </p:txEl>
                                          </p:spTgt>
                                        </p:tgtEl>
                                      </p:cBhvr>
                                    </p:animEffect>
                                  </p:childTnLst>
                                </p:cTn>
                              </p:par>
                            </p:childTnLst>
                          </p:cTn>
                        </p:par>
                        <p:par>
                          <p:cTn id="26" fill="hold">
                            <p:stCondLst>
                              <p:cond delay="5000"/>
                            </p:stCondLst>
                            <p:childTnLst>
                              <p:par>
                                <p:cTn id="27" presetID="29" presetClass="entr" presetSubtype="0" fill="hold" grpId="0" nodeType="afterEffect">
                                  <p:stCondLst>
                                    <p:cond delay="0"/>
                                  </p:stCondLst>
                                  <p:childTnLst>
                                    <p:set>
                                      <p:cBhvr>
                                        <p:cTn id="28" dur="1" fill="hold">
                                          <p:stCondLst>
                                            <p:cond delay="0"/>
                                          </p:stCondLst>
                                        </p:cTn>
                                        <p:tgtEl>
                                          <p:spTgt spid="6147">
                                            <p:txEl>
                                              <p:pRg st="5" end="5"/>
                                            </p:txEl>
                                          </p:spTgt>
                                        </p:tgtEl>
                                        <p:attrNameLst>
                                          <p:attrName>style.visibility</p:attrName>
                                        </p:attrNameLst>
                                      </p:cBhvr>
                                      <p:to>
                                        <p:strVal val="visible"/>
                                      </p:to>
                                    </p:set>
                                    <p:anim calcmode="lin" valueType="num">
                                      <p:cBhvr>
                                        <p:cTn id="29" dur="1000" fill="hold"/>
                                        <p:tgtEl>
                                          <p:spTgt spid="6147">
                                            <p:txEl>
                                              <p:pRg st="5" end="5"/>
                                            </p:txEl>
                                          </p:spTgt>
                                        </p:tgtEl>
                                        <p:attrNameLst>
                                          <p:attrName>ppt_x</p:attrName>
                                        </p:attrNameLst>
                                      </p:cBhvr>
                                      <p:tavLst>
                                        <p:tav tm="0">
                                          <p:val>
                                            <p:strVal val="#ppt_x-.2"/>
                                          </p:val>
                                        </p:tav>
                                        <p:tav tm="100000">
                                          <p:val>
                                            <p:strVal val="#ppt_x"/>
                                          </p:val>
                                        </p:tav>
                                      </p:tavLst>
                                    </p:anim>
                                    <p:anim calcmode="lin" valueType="num">
                                      <p:cBhvr>
                                        <p:cTn id="30" dur="1000" fill="hold"/>
                                        <p:tgtEl>
                                          <p:spTgt spid="6147">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1" dur="1000"/>
                                        <p:tgtEl>
                                          <p:spTgt spid="6147">
                                            <p:txEl>
                                              <p:pRg st="5" end="5"/>
                                            </p:txEl>
                                          </p:spTgt>
                                        </p:tgtEl>
                                      </p:cBhvr>
                                    </p:animEffect>
                                  </p:childTnLst>
                                </p:cTn>
                              </p:par>
                            </p:childTnLst>
                          </p:cTn>
                        </p:par>
                        <p:par>
                          <p:cTn id="32" fill="hold">
                            <p:stCondLst>
                              <p:cond delay="6000"/>
                            </p:stCondLst>
                            <p:childTnLst>
                              <p:par>
                                <p:cTn id="33" presetID="29" presetClass="entr" presetSubtype="0" fill="hold" grpId="0" nodeType="afterEffect">
                                  <p:stCondLst>
                                    <p:cond delay="0"/>
                                  </p:stCondLst>
                                  <p:childTnLst>
                                    <p:set>
                                      <p:cBhvr>
                                        <p:cTn id="34" dur="1" fill="hold">
                                          <p:stCondLst>
                                            <p:cond delay="0"/>
                                          </p:stCondLst>
                                        </p:cTn>
                                        <p:tgtEl>
                                          <p:spTgt spid="6147">
                                            <p:txEl>
                                              <p:pRg st="6" end="6"/>
                                            </p:txEl>
                                          </p:spTgt>
                                        </p:tgtEl>
                                        <p:attrNameLst>
                                          <p:attrName>style.visibility</p:attrName>
                                        </p:attrNameLst>
                                      </p:cBhvr>
                                      <p:to>
                                        <p:strVal val="visible"/>
                                      </p:to>
                                    </p:set>
                                    <p:anim calcmode="lin" valueType="num">
                                      <p:cBhvr>
                                        <p:cTn id="35" dur="1000" fill="hold"/>
                                        <p:tgtEl>
                                          <p:spTgt spid="6147">
                                            <p:txEl>
                                              <p:pRg st="6" end="6"/>
                                            </p:txEl>
                                          </p:spTgt>
                                        </p:tgtEl>
                                        <p:attrNameLst>
                                          <p:attrName>ppt_x</p:attrName>
                                        </p:attrNameLst>
                                      </p:cBhvr>
                                      <p:tavLst>
                                        <p:tav tm="0">
                                          <p:val>
                                            <p:strVal val="#ppt_x-.2"/>
                                          </p:val>
                                        </p:tav>
                                        <p:tav tm="100000">
                                          <p:val>
                                            <p:strVal val="#ppt_x"/>
                                          </p:val>
                                        </p:tav>
                                      </p:tavLst>
                                    </p:anim>
                                    <p:anim calcmode="lin" valueType="num">
                                      <p:cBhvr>
                                        <p:cTn id="36" dur="1000" fill="hold"/>
                                        <p:tgtEl>
                                          <p:spTgt spid="6147">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6147">
                                            <p:txEl>
                                              <p:pRg st="6" end="6"/>
                                            </p:txEl>
                                          </p:spTgt>
                                        </p:tgtEl>
                                      </p:cBhvr>
                                    </p:animEffect>
                                  </p:childTnLst>
                                </p:cTn>
                              </p:par>
                            </p:childTnLst>
                          </p:cTn>
                        </p:par>
                        <p:par>
                          <p:cTn id="38" fill="hold">
                            <p:stCondLst>
                              <p:cond delay="7000"/>
                            </p:stCondLst>
                            <p:childTnLst>
                              <p:par>
                                <p:cTn id="39" presetID="29" presetClass="entr" presetSubtype="0" fill="hold" grpId="0" nodeType="afterEffect">
                                  <p:stCondLst>
                                    <p:cond delay="0"/>
                                  </p:stCondLst>
                                  <p:childTnLst>
                                    <p:set>
                                      <p:cBhvr>
                                        <p:cTn id="40" dur="1" fill="hold">
                                          <p:stCondLst>
                                            <p:cond delay="0"/>
                                          </p:stCondLst>
                                        </p:cTn>
                                        <p:tgtEl>
                                          <p:spTgt spid="6147">
                                            <p:txEl>
                                              <p:pRg st="8" end="8"/>
                                            </p:txEl>
                                          </p:spTgt>
                                        </p:tgtEl>
                                        <p:attrNameLst>
                                          <p:attrName>style.visibility</p:attrName>
                                        </p:attrNameLst>
                                      </p:cBhvr>
                                      <p:to>
                                        <p:strVal val="visible"/>
                                      </p:to>
                                    </p:set>
                                    <p:anim calcmode="lin" valueType="num">
                                      <p:cBhvr>
                                        <p:cTn id="41" dur="1000" fill="hold"/>
                                        <p:tgtEl>
                                          <p:spTgt spid="6147">
                                            <p:txEl>
                                              <p:pRg st="8" end="8"/>
                                            </p:txEl>
                                          </p:spTgt>
                                        </p:tgtEl>
                                        <p:attrNameLst>
                                          <p:attrName>ppt_x</p:attrName>
                                        </p:attrNameLst>
                                      </p:cBhvr>
                                      <p:tavLst>
                                        <p:tav tm="0">
                                          <p:val>
                                            <p:strVal val="#ppt_x-.2"/>
                                          </p:val>
                                        </p:tav>
                                        <p:tav tm="100000">
                                          <p:val>
                                            <p:strVal val="#ppt_x"/>
                                          </p:val>
                                        </p:tav>
                                      </p:tavLst>
                                    </p:anim>
                                    <p:anim calcmode="lin" valueType="num">
                                      <p:cBhvr>
                                        <p:cTn id="42" dur="1000" fill="hold"/>
                                        <p:tgtEl>
                                          <p:spTgt spid="6147">
                                            <p:txEl>
                                              <p:pRg st="8" end="8"/>
                                            </p:txEl>
                                          </p:spTgt>
                                        </p:tgtEl>
                                        <p:attrNameLst>
                                          <p:attrName>ppt_y</p:attrName>
                                        </p:attrNameLst>
                                      </p:cBhvr>
                                      <p:tavLst>
                                        <p:tav tm="0">
                                          <p:val>
                                            <p:strVal val="#ppt_y"/>
                                          </p:val>
                                        </p:tav>
                                        <p:tav tm="100000">
                                          <p:val>
                                            <p:strVal val="#ppt_y"/>
                                          </p:val>
                                        </p:tav>
                                      </p:tavLst>
                                    </p:anim>
                                    <p:animEffect transition="in" filter="wipe(right)" prLst="gradientSize: 0.1">
                                      <p:cBhvr>
                                        <p:cTn id="43" dur="1000"/>
                                        <p:tgtEl>
                                          <p:spTgt spid="6147">
                                            <p:txEl>
                                              <p:pRg st="8" end="8"/>
                                            </p:txEl>
                                          </p:spTgt>
                                        </p:tgtEl>
                                      </p:cBhvr>
                                    </p:animEffect>
                                  </p:childTnLst>
                                </p:cTn>
                              </p:par>
                            </p:childTnLst>
                          </p:cTn>
                        </p:par>
                        <p:par>
                          <p:cTn id="44" fill="hold">
                            <p:stCondLst>
                              <p:cond delay="8000"/>
                            </p:stCondLst>
                            <p:childTnLst>
                              <p:par>
                                <p:cTn id="45" presetID="29" presetClass="entr" presetSubtype="0" fill="hold" grpId="0" nodeType="afterEffect">
                                  <p:stCondLst>
                                    <p:cond delay="0"/>
                                  </p:stCondLst>
                                  <p:childTnLst>
                                    <p:set>
                                      <p:cBhvr>
                                        <p:cTn id="46" dur="1" fill="hold">
                                          <p:stCondLst>
                                            <p:cond delay="0"/>
                                          </p:stCondLst>
                                        </p:cTn>
                                        <p:tgtEl>
                                          <p:spTgt spid="6147">
                                            <p:txEl>
                                              <p:pRg st="10" end="10"/>
                                            </p:txEl>
                                          </p:spTgt>
                                        </p:tgtEl>
                                        <p:attrNameLst>
                                          <p:attrName>style.visibility</p:attrName>
                                        </p:attrNameLst>
                                      </p:cBhvr>
                                      <p:to>
                                        <p:strVal val="visible"/>
                                      </p:to>
                                    </p:set>
                                    <p:anim calcmode="lin" valueType="num">
                                      <p:cBhvr>
                                        <p:cTn id="47" dur="1000" fill="hold"/>
                                        <p:tgtEl>
                                          <p:spTgt spid="6147">
                                            <p:txEl>
                                              <p:pRg st="10" end="10"/>
                                            </p:txEl>
                                          </p:spTgt>
                                        </p:tgtEl>
                                        <p:attrNameLst>
                                          <p:attrName>ppt_x</p:attrName>
                                        </p:attrNameLst>
                                      </p:cBhvr>
                                      <p:tavLst>
                                        <p:tav tm="0">
                                          <p:val>
                                            <p:strVal val="#ppt_x-.2"/>
                                          </p:val>
                                        </p:tav>
                                        <p:tav tm="100000">
                                          <p:val>
                                            <p:strVal val="#ppt_x"/>
                                          </p:val>
                                        </p:tav>
                                      </p:tavLst>
                                    </p:anim>
                                    <p:anim calcmode="lin" valueType="num">
                                      <p:cBhvr>
                                        <p:cTn id="48" dur="1000" fill="hold"/>
                                        <p:tgtEl>
                                          <p:spTgt spid="6147">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614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s-ES" sz="2400"/>
              <a:t>TRATADO DE LIBRE COMERCIO DE AMÉRICA DEL NORTE TLCAN O NAFTA</a:t>
            </a:r>
            <a:endParaRPr lang="es-MX" sz="2400"/>
          </a:p>
        </p:txBody>
      </p:sp>
      <p:sp>
        <p:nvSpPr>
          <p:cNvPr id="7171" name="Rectangle 3"/>
          <p:cNvSpPr>
            <a:spLocks noGrp="1" noChangeArrowheads="1"/>
          </p:cNvSpPr>
          <p:nvPr>
            <p:ph type="body" idx="1"/>
          </p:nvPr>
        </p:nvSpPr>
        <p:spPr>
          <a:xfrm>
            <a:off x="468313" y="1676400"/>
            <a:ext cx="8280400" cy="4705350"/>
          </a:xfrm>
        </p:spPr>
        <p:txBody>
          <a:bodyPr/>
          <a:lstStyle/>
          <a:p>
            <a:pPr marL="0" indent="0" algn="just">
              <a:lnSpc>
                <a:spcPct val="80000"/>
              </a:lnSpc>
              <a:buFontTx/>
              <a:buNone/>
            </a:pPr>
            <a:endParaRPr lang="es-PA" sz="1800" b="1"/>
          </a:p>
          <a:p>
            <a:pPr marL="0" indent="0" algn="just">
              <a:lnSpc>
                <a:spcPct val="80000"/>
              </a:lnSpc>
              <a:buFontTx/>
              <a:buNone/>
            </a:pPr>
            <a:r>
              <a:rPr lang="es-PA" sz="1800" b="1"/>
              <a:t>Consecuencias del TLCAN</a:t>
            </a:r>
          </a:p>
          <a:p>
            <a:pPr marL="0" indent="0" algn="just">
              <a:lnSpc>
                <a:spcPct val="80000"/>
              </a:lnSpc>
              <a:buFontTx/>
              <a:buNone/>
            </a:pPr>
            <a:r>
              <a:rPr lang="es-ES" sz="1800"/>
              <a:t>El TLCAN fue designado con el fin de brindar a los tres países miembros derechos comerciales casi idénticos para cada uno. </a:t>
            </a:r>
          </a:p>
          <a:p>
            <a:pPr marL="0" indent="0" algn="just">
              <a:lnSpc>
                <a:spcPct val="80000"/>
              </a:lnSpc>
              <a:buFontTx/>
              <a:buNone/>
            </a:pPr>
            <a:endParaRPr lang="es-ES" sz="1800"/>
          </a:p>
          <a:p>
            <a:pPr marL="0" indent="0" algn="just">
              <a:lnSpc>
                <a:spcPct val="80000"/>
              </a:lnSpc>
              <a:buFontTx/>
              <a:buNone/>
            </a:pPr>
            <a:r>
              <a:rPr lang="es-ES" sz="1800"/>
              <a:t>Los países que habían encontrado siempre maneras de favorecer a sus propios productores serían prohibidos de hacerlo bajo el TLCAN. </a:t>
            </a:r>
          </a:p>
          <a:p>
            <a:pPr marL="0" indent="0" algn="just">
              <a:lnSpc>
                <a:spcPct val="80000"/>
              </a:lnSpc>
              <a:buFontTx/>
              <a:buNone/>
            </a:pPr>
            <a:endParaRPr lang="es-ES" sz="1800"/>
          </a:p>
          <a:p>
            <a:pPr marL="0" indent="0" algn="just">
              <a:lnSpc>
                <a:spcPct val="80000"/>
              </a:lnSpc>
              <a:buFontTx/>
              <a:buNone/>
            </a:pPr>
            <a:r>
              <a:rPr lang="es-ES" sz="1800"/>
              <a:t>Algunos políticos canadienses pidieron que las industrias culturales canadienses fueran exentas de esta disposición de fácil acceso, conforme a los términos del TLCAN, pero ya que una de las principales exportaciones de Estados Unidos son los productos de la diversión y espectáculos, obviamente entrelazados con la cultura, los estadounidenses estuvieron claramente decididos a continuar tratando la cultura como cualquier otra industria.</a:t>
            </a:r>
            <a:endParaRPr lang="es-MX" sz="1800"/>
          </a:p>
          <a:p>
            <a:pPr marL="0" indent="0">
              <a:lnSpc>
                <a:spcPct val="80000"/>
              </a:lnSpc>
            </a:pPr>
            <a:endParaRPr lang="es-MX" sz="180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checkerboard(across)">
                                      <p:cBhvr>
                                        <p:cTn id="7" dur="2000"/>
                                        <p:tgtEl>
                                          <p:spTgt spid="7170"/>
                                        </p:tgtEl>
                                      </p:cBhvr>
                                    </p:animEffect>
                                  </p:childTnLst>
                                </p:cTn>
                              </p:par>
                            </p:childTnLst>
                          </p:cTn>
                        </p:par>
                        <p:par>
                          <p:cTn id="8" fill="hold">
                            <p:stCondLst>
                              <p:cond delay="2000"/>
                            </p:stCondLst>
                            <p:childTnLst>
                              <p:par>
                                <p:cTn id="9" presetID="29" presetClass="entr" presetSubtype="0" fill="hold" grpId="0" nodeType="after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anim calcmode="lin" valueType="num">
                                      <p:cBhvr>
                                        <p:cTn id="11" dur="2000" fill="hold"/>
                                        <p:tgtEl>
                                          <p:spTgt spid="7171">
                                            <p:txEl>
                                              <p:pRg st="1" end="1"/>
                                            </p:txEl>
                                          </p:spTgt>
                                        </p:tgtEl>
                                        <p:attrNameLst>
                                          <p:attrName>ppt_x</p:attrName>
                                        </p:attrNameLst>
                                      </p:cBhvr>
                                      <p:tavLst>
                                        <p:tav tm="0">
                                          <p:val>
                                            <p:strVal val="#ppt_x-.2"/>
                                          </p:val>
                                        </p:tav>
                                        <p:tav tm="100000">
                                          <p:val>
                                            <p:strVal val="#ppt_x"/>
                                          </p:val>
                                        </p:tav>
                                      </p:tavLst>
                                    </p:anim>
                                    <p:anim calcmode="lin" valueType="num">
                                      <p:cBhvr>
                                        <p:cTn id="12" dur="2000" fill="hold"/>
                                        <p:tgtEl>
                                          <p:spTgt spid="717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3" dur="2000"/>
                                        <p:tgtEl>
                                          <p:spTgt spid="7171">
                                            <p:txEl>
                                              <p:pRg st="1" end="1"/>
                                            </p:txEl>
                                          </p:spTgt>
                                        </p:tgtEl>
                                      </p:cBhvr>
                                    </p:animEffect>
                                  </p:childTnLst>
                                </p:cTn>
                              </p:par>
                            </p:childTnLst>
                          </p:cTn>
                        </p:par>
                        <p:par>
                          <p:cTn id="14" fill="hold">
                            <p:stCondLst>
                              <p:cond delay="4000"/>
                            </p:stCondLst>
                            <p:childTnLst>
                              <p:par>
                                <p:cTn id="15" presetID="29" presetClass="entr" presetSubtype="0" fill="hold" grpId="0" nodeType="after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 calcmode="lin" valueType="num">
                                      <p:cBhvr>
                                        <p:cTn id="17" dur="2000" fill="hold"/>
                                        <p:tgtEl>
                                          <p:spTgt spid="7171">
                                            <p:txEl>
                                              <p:pRg st="2" end="2"/>
                                            </p:txEl>
                                          </p:spTgt>
                                        </p:tgtEl>
                                        <p:attrNameLst>
                                          <p:attrName>ppt_x</p:attrName>
                                        </p:attrNameLst>
                                      </p:cBhvr>
                                      <p:tavLst>
                                        <p:tav tm="0">
                                          <p:val>
                                            <p:strVal val="#ppt_x-.2"/>
                                          </p:val>
                                        </p:tav>
                                        <p:tav tm="100000">
                                          <p:val>
                                            <p:strVal val="#ppt_x"/>
                                          </p:val>
                                        </p:tav>
                                      </p:tavLst>
                                    </p:anim>
                                    <p:anim calcmode="lin" valueType="num">
                                      <p:cBhvr>
                                        <p:cTn id="18" dur="2000" fill="hold"/>
                                        <p:tgtEl>
                                          <p:spTgt spid="717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2000"/>
                                        <p:tgtEl>
                                          <p:spTgt spid="7171">
                                            <p:txEl>
                                              <p:pRg st="2" end="2"/>
                                            </p:txEl>
                                          </p:spTgt>
                                        </p:tgtEl>
                                      </p:cBhvr>
                                    </p:animEffect>
                                  </p:childTnLst>
                                </p:cTn>
                              </p:par>
                            </p:childTnLst>
                          </p:cTn>
                        </p:par>
                        <p:par>
                          <p:cTn id="20" fill="hold">
                            <p:stCondLst>
                              <p:cond delay="6000"/>
                            </p:stCondLst>
                            <p:childTnLst>
                              <p:par>
                                <p:cTn id="21" presetID="29" presetClass="entr" presetSubtype="0" fill="hold" grpId="0" nodeType="after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anim calcmode="lin" valueType="num">
                                      <p:cBhvr>
                                        <p:cTn id="23" dur="2000" fill="hold"/>
                                        <p:tgtEl>
                                          <p:spTgt spid="7171">
                                            <p:txEl>
                                              <p:pRg st="4" end="4"/>
                                            </p:txEl>
                                          </p:spTgt>
                                        </p:tgtEl>
                                        <p:attrNameLst>
                                          <p:attrName>ppt_x</p:attrName>
                                        </p:attrNameLst>
                                      </p:cBhvr>
                                      <p:tavLst>
                                        <p:tav tm="0">
                                          <p:val>
                                            <p:strVal val="#ppt_x-.2"/>
                                          </p:val>
                                        </p:tav>
                                        <p:tav tm="100000">
                                          <p:val>
                                            <p:strVal val="#ppt_x"/>
                                          </p:val>
                                        </p:tav>
                                      </p:tavLst>
                                    </p:anim>
                                    <p:anim calcmode="lin" valueType="num">
                                      <p:cBhvr>
                                        <p:cTn id="24" dur="2000" fill="hold"/>
                                        <p:tgtEl>
                                          <p:spTgt spid="717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5" dur="2000"/>
                                        <p:tgtEl>
                                          <p:spTgt spid="7171">
                                            <p:txEl>
                                              <p:pRg st="4" end="4"/>
                                            </p:txEl>
                                          </p:spTgt>
                                        </p:tgtEl>
                                      </p:cBhvr>
                                    </p:animEffect>
                                  </p:childTnLst>
                                </p:cTn>
                              </p:par>
                            </p:childTnLst>
                          </p:cTn>
                        </p:par>
                        <p:par>
                          <p:cTn id="26" fill="hold">
                            <p:stCondLst>
                              <p:cond delay="8000"/>
                            </p:stCondLst>
                            <p:childTnLst>
                              <p:par>
                                <p:cTn id="27" presetID="29" presetClass="entr" presetSubtype="0" fill="hold" grpId="0" nodeType="afterEffect">
                                  <p:stCondLst>
                                    <p:cond delay="0"/>
                                  </p:stCondLst>
                                  <p:childTnLst>
                                    <p:set>
                                      <p:cBhvr>
                                        <p:cTn id="28" dur="1" fill="hold">
                                          <p:stCondLst>
                                            <p:cond delay="0"/>
                                          </p:stCondLst>
                                        </p:cTn>
                                        <p:tgtEl>
                                          <p:spTgt spid="7171">
                                            <p:txEl>
                                              <p:pRg st="6" end="6"/>
                                            </p:txEl>
                                          </p:spTgt>
                                        </p:tgtEl>
                                        <p:attrNameLst>
                                          <p:attrName>style.visibility</p:attrName>
                                        </p:attrNameLst>
                                      </p:cBhvr>
                                      <p:to>
                                        <p:strVal val="visible"/>
                                      </p:to>
                                    </p:set>
                                    <p:anim calcmode="lin" valueType="num">
                                      <p:cBhvr>
                                        <p:cTn id="29" dur="2000" fill="hold"/>
                                        <p:tgtEl>
                                          <p:spTgt spid="7171">
                                            <p:txEl>
                                              <p:pRg st="6" end="6"/>
                                            </p:txEl>
                                          </p:spTgt>
                                        </p:tgtEl>
                                        <p:attrNameLst>
                                          <p:attrName>ppt_x</p:attrName>
                                        </p:attrNameLst>
                                      </p:cBhvr>
                                      <p:tavLst>
                                        <p:tav tm="0">
                                          <p:val>
                                            <p:strVal val="#ppt_x-.2"/>
                                          </p:val>
                                        </p:tav>
                                        <p:tav tm="100000">
                                          <p:val>
                                            <p:strVal val="#ppt_x"/>
                                          </p:val>
                                        </p:tav>
                                      </p:tavLst>
                                    </p:anim>
                                    <p:anim calcmode="lin" valueType="num">
                                      <p:cBhvr>
                                        <p:cTn id="30" dur="2000" fill="hold"/>
                                        <p:tgtEl>
                                          <p:spTgt spid="7171">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1" dur="20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ctrTitle"/>
          </p:nvPr>
        </p:nvSpPr>
        <p:spPr/>
        <p:txBody>
          <a:bodyPr/>
          <a:lstStyle/>
          <a:p>
            <a:r>
              <a:rPr lang="es-MX" sz="3600"/>
              <a:t>MUCHAS GRACIAS</a:t>
            </a:r>
          </a:p>
        </p:txBody>
      </p:sp>
      <p:sp>
        <p:nvSpPr>
          <p:cNvPr id="8197" name="Rectangle 5"/>
          <p:cNvSpPr>
            <a:spLocks noGrp="1" noChangeArrowheads="1"/>
          </p:cNvSpPr>
          <p:nvPr>
            <p:ph type="subTitle" idx="1"/>
          </p:nvPr>
        </p:nvSpPr>
        <p:spPr/>
        <p:txBody>
          <a:bodyPr/>
          <a:lstStyle/>
          <a:p>
            <a:pPr algn="ctr"/>
            <a:r>
              <a:rPr lang="es-MX"/>
              <a:t>POR SU ATENCIÓN</a:t>
            </a:r>
          </a:p>
        </p:txBody>
      </p:sp>
    </p:spTree>
  </p:cSld>
  <p:clrMapOvr>
    <a:masterClrMapping/>
  </p:clrMapOvr>
  <p:transition>
    <p:wipe dir="r"/>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1000" fill="hold"/>
                                        <p:tgtEl>
                                          <p:spTgt spid="8196"/>
                                        </p:tgtEl>
                                        <p:attrNameLst>
                                          <p:attrName>ppt_x</p:attrName>
                                        </p:attrNameLst>
                                      </p:cBhvr>
                                      <p:tavLst>
                                        <p:tav tm="0">
                                          <p:val>
                                            <p:strVal val="#ppt_x-.2"/>
                                          </p:val>
                                        </p:tav>
                                        <p:tav tm="100000">
                                          <p:val>
                                            <p:strVal val="#ppt_x"/>
                                          </p:val>
                                        </p:tav>
                                      </p:tavLst>
                                    </p:anim>
                                    <p:anim calcmode="lin" valueType="num">
                                      <p:cBhvr>
                                        <p:cTn id="8" dur="1000" fill="hold"/>
                                        <p:tgtEl>
                                          <p:spTgt spid="8196"/>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6"/>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8197">
                                            <p:txEl>
                                              <p:pRg st="0" end="0"/>
                                            </p:txEl>
                                          </p:spTgt>
                                        </p:tgtEl>
                                        <p:attrNameLst>
                                          <p:attrName>style.visibility</p:attrName>
                                        </p:attrNameLst>
                                      </p:cBhvr>
                                      <p:to>
                                        <p:strVal val="visible"/>
                                      </p:to>
                                    </p:set>
                                    <p:anim calcmode="lin" valueType="num">
                                      <p:cBhvr>
                                        <p:cTn id="14" dur="1000" fill="hold"/>
                                        <p:tgtEl>
                                          <p:spTgt spid="8197">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819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819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build="p"/>
    </p:bldLst>
  </p:timing>
</p:sld>
</file>

<file path=ppt/theme/theme1.xml><?xml version="1.0" encoding="utf-8"?>
<a:theme xmlns:a="http://schemas.openxmlformats.org/drawingml/2006/main" name="Marketing plan presentation">
  <a:themeElements>
    <a:clrScheme name="Marketing plan presentatio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fontScheme name="Marketing plan present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s-MX"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s-MX"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arketing plan presentatio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clrMap bg1="lt1" tx1="dk1" bg2="lt2" tx2="dk2" accent1="accent1" accent2="accent2" accent3="accent3" accent4="accent4" accent5="accent5" accent6="accent6" hlink="hlink" folHlink="folHlink"/>
    </a:extraClrScheme>
    <a:extraClrScheme>
      <a:clrScheme name="Marketing plan presentation 2">
        <a:dk1>
          <a:srgbClr val="003366"/>
        </a:dk1>
        <a:lt1>
          <a:srgbClr val="CCECFF"/>
        </a:lt1>
        <a:dk2>
          <a:srgbClr val="4B3384"/>
        </a:dk2>
        <a:lt2>
          <a:srgbClr val="849CBB"/>
        </a:lt2>
        <a:accent1>
          <a:srgbClr val="90DBFF"/>
        </a:accent1>
        <a:accent2>
          <a:srgbClr val="99FFCC"/>
        </a:accent2>
        <a:accent3>
          <a:srgbClr val="E2F4FF"/>
        </a:accent3>
        <a:accent4>
          <a:srgbClr val="002A56"/>
        </a:accent4>
        <a:accent5>
          <a:srgbClr val="C6EAFF"/>
        </a:accent5>
        <a:accent6>
          <a:srgbClr val="8AE7B9"/>
        </a:accent6>
        <a:hlink>
          <a:srgbClr val="DFC0FF"/>
        </a:hlink>
        <a:folHlink>
          <a:srgbClr val="6DC5DE"/>
        </a:folHlink>
      </a:clrScheme>
      <a:clrMap bg1="lt1" tx1="dk1" bg2="lt2" tx2="dk2" accent1="accent1" accent2="accent2" accent3="accent3" accent4="accent4" accent5="accent5" accent6="accent6" hlink="hlink" folHlink="folHlink"/>
    </a:extraClrScheme>
    <a:extraClrScheme>
      <a:clrScheme name="Marketing plan presentation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Product Name]</Template>
  <TotalTime>45</TotalTime>
  <Words>709</Words>
  <Application>Microsoft Office PowerPoint</Application>
  <PresentationFormat>Presentación en pantalla (4:3)</PresentationFormat>
  <Paragraphs>63</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Tahoma</vt:lpstr>
      <vt:lpstr>Times New Roman</vt:lpstr>
      <vt:lpstr>Marketing plan presentation</vt:lpstr>
      <vt:lpstr>TRATADO DE LIBRE COMERCIO  DE AMÉRICA DEL NORTE  TLCAN O NAFTA</vt:lpstr>
      <vt:lpstr>TRATADO DE LIBRE COMERCIO DE AMÉRICA DEL NORTE TLCAN O NAFTA</vt:lpstr>
      <vt:lpstr>TRATADO DE LIBRE COMERCIO DE AMÉRICA DEL NORTE TLCAN O NAFTA</vt:lpstr>
      <vt:lpstr>TRATADO DE LIBRE COMERCIO DE AMÉRICA DEL NORTE TLCAN O NAFTA</vt:lpstr>
      <vt:lpstr>TRATADO DE LIBRE COMERCIO DE AMÉRICA DEL NORTE TLCAN O NAFTA</vt:lpstr>
      <vt:lpstr>TRATADO DE LIBRE COMERCIO DE AMÉRICA DEL NORTE TLCAN O NAFTA</vt:lpstr>
      <vt:lpstr>MUCHAS GRACIAS</vt:lpstr>
    </vt:vector>
  </TitlesOfParts>
  <Company>latintech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TRATADO DE LIBRE COMERCIO DE AMÉRICA DEL NORTE TLCAN O NAFTA</dc:title>
  <dc:creator>Latintech &amp; Services, S.A.</dc:creator>
  <cp:lastModifiedBy> </cp:lastModifiedBy>
  <cp:revision>5</cp:revision>
  <dcterms:created xsi:type="dcterms:W3CDTF">2008-06-17T20:55:55Z</dcterms:created>
  <dcterms:modified xsi:type="dcterms:W3CDTF">2011-04-16T06:55:56Z</dcterms:modified>
</cp:coreProperties>
</file>