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0"/>
  </p:notes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6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4" autoAdjust="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BA00B24B-E0D2-4392-9E87-6085AE7DF40D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22FB64-52C6-47D7-AE8F-54239242D9D5}" type="slidenum">
              <a:rPr lang="en-US"/>
              <a:pPr/>
              <a:t>8</a:t>
            </a:fld>
            <a:endParaRPr lang="en-US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P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72707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72708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72709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72710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72711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72712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72713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72714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72715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72716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72717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72718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grpSp>
          <p:nvGrpSpPr>
            <p:cNvPr id="72719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72720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2721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2722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2723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2724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2725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2726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2727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2728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2729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2730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2731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2732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2733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2734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2735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2736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2737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2738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2739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2740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2741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2742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2743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2744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PA"/>
              </a:p>
            </p:txBody>
          </p:sp>
        </p:grpSp>
      </p:grpSp>
      <p:sp>
        <p:nvSpPr>
          <p:cNvPr id="72745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2746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2747" name="Rectangle 4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2748" name="Rectangle 4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2749" name="Rectangle 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F8F505-E326-4423-B44A-CDBD7182626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2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45" grpId="0"/>
      <p:bldP spid="72746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7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274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7BBB5-C766-4773-BB2C-EF435AAD62D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07190-58C9-47A0-B9DF-CC54F90DE4E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D7527-7D2C-4CEE-A196-425EB392205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B8255-5D1C-49D9-8397-F3721698129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06EF9-946C-4119-9248-2F640B996C3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4E255-CEB7-4AAA-A1F7-9382BC867C6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02FAA-4CF5-428F-A6B2-86D9AB24571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F5CBC-329E-43C0-A011-D2962EC28C1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617D3-9325-406B-A286-793ABB3E6AD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D55C6-C909-4C0F-BA66-9392D9B9AEF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71685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71686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71687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71688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71689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71690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71691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71692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71693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71694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grpSp>
          <p:nvGrpSpPr>
            <p:cNvPr id="71695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71696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1697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1698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1699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1700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1701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1702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1703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1704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1705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1706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1707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1708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1709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1710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1711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1712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1713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1714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1715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1716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1717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1718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1719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71720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PA"/>
              </a:p>
            </p:txBody>
          </p:sp>
        </p:grpSp>
      </p:grpSp>
      <p:sp>
        <p:nvSpPr>
          <p:cNvPr id="71721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2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3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71724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71725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BED3BF7-FF6E-4C1A-A753-9C43B4BAA83E}" type="slidenum">
              <a:rPr lang="en-US"/>
              <a:pPr/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1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1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1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1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1" grpId="0"/>
      <p:bldP spid="71722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172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172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172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172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17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2636912"/>
            <a:ext cx="7772400" cy="1470025"/>
          </a:xfrm>
        </p:spPr>
        <p:txBody>
          <a:bodyPr/>
          <a:lstStyle/>
          <a:p>
            <a:r>
              <a:rPr lang="es-PA" dirty="0"/>
              <a:t>COLECISTITIS </a:t>
            </a:r>
            <a:r>
              <a:rPr lang="es-PA" dirty="0" smtClean="0"/>
              <a:t/>
            </a:r>
            <a:br>
              <a:rPr lang="es-PA" dirty="0" smtClean="0"/>
            </a:br>
            <a:r>
              <a:rPr lang="es-PA" dirty="0" smtClean="0"/>
              <a:t>AGUDA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A"/>
              <a:t>PRESENTACIÓN CLÍNICA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PA"/>
              <a:t>Episodios previos de cólicos biliares</a:t>
            </a:r>
          </a:p>
          <a:p>
            <a:r>
              <a:rPr lang="es-PA"/>
              <a:t>Dolor prolongado&gt; 6 horas, persistente, localizado en CSD.</a:t>
            </a:r>
          </a:p>
          <a:p>
            <a:r>
              <a:rPr lang="es-PA"/>
              <a:t>Irradiación</a:t>
            </a:r>
          </a:p>
          <a:p>
            <a:r>
              <a:rPr lang="es-PA"/>
              <a:t>Común N/V, fiebre</a:t>
            </a:r>
          </a:p>
          <a:p>
            <a:r>
              <a:rPr lang="es-PA"/>
              <a:t>Ictericia 20%</a:t>
            </a:r>
          </a:p>
          <a:p>
            <a:r>
              <a:rPr lang="es-PA"/>
              <a:t>EF: Dolor HCD , murphy + , irritación peritoneal, vesícula palpable 20%.</a:t>
            </a:r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A"/>
              <a:t>DIAGNÓSTICO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PA"/>
              <a:t>LABORATORIOS</a:t>
            </a:r>
          </a:p>
          <a:p>
            <a:pPr lvl="1"/>
            <a:r>
              <a:rPr lang="es-PA"/>
              <a:t>Leucocitosis</a:t>
            </a:r>
          </a:p>
          <a:p>
            <a:pPr lvl="1"/>
            <a:r>
              <a:rPr lang="es-PA"/>
              <a:t>Fosfatasa alcalina 23%</a:t>
            </a:r>
          </a:p>
          <a:p>
            <a:pPr lvl="1"/>
            <a:r>
              <a:rPr lang="es-PA"/>
              <a:t>Bilirrubina 45%</a:t>
            </a:r>
          </a:p>
          <a:p>
            <a:pPr lvl="1"/>
            <a:r>
              <a:rPr lang="es-PA"/>
              <a:t>Transaminasa de aspartato 40%</a:t>
            </a:r>
          </a:p>
          <a:p>
            <a:pPr lvl="1"/>
            <a:r>
              <a:rPr lang="es-PA"/>
              <a:t>Amilasa 13%</a:t>
            </a:r>
          </a:p>
          <a:p>
            <a:r>
              <a:rPr lang="es-PA"/>
              <a:t>Electrocardiograma, radiografía de tórax.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A"/>
              <a:t>ULTRASONIDO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PA"/>
              <a:t>ESTUDIO DE ELECCIÓN</a:t>
            </a:r>
          </a:p>
          <a:p>
            <a:r>
              <a:rPr lang="es-PA"/>
              <a:t>CRITERIOS SONOGRÁFICOS:</a:t>
            </a:r>
          </a:p>
          <a:p>
            <a:pPr lvl="1"/>
            <a:r>
              <a:rPr lang="es-PA"/>
              <a:t>Colelitiasis</a:t>
            </a:r>
          </a:p>
          <a:p>
            <a:pPr lvl="1"/>
            <a:r>
              <a:rPr lang="es-PA"/>
              <a:t>Signo de murphy sonográfico</a:t>
            </a:r>
          </a:p>
          <a:p>
            <a:pPr lvl="1"/>
            <a:r>
              <a:rPr lang="es-PA"/>
              <a:t>Engrosamiento de la pared , irregular, difuso.</a:t>
            </a:r>
          </a:p>
          <a:p>
            <a:pPr lvl="1"/>
            <a:r>
              <a:rPr lang="es-PA"/>
              <a:t>Dilatación de las vías biliares.</a:t>
            </a:r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A"/>
              <a:t>Diagnóstico diferencial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PA" sz="2800"/>
              <a:t>Úlcera péptica perforada o penetrante</a:t>
            </a:r>
          </a:p>
          <a:p>
            <a:r>
              <a:rPr lang="es-PA" sz="2800"/>
              <a:t>Infarto al miocardio</a:t>
            </a:r>
          </a:p>
          <a:p>
            <a:r>
              <a:rPr lang="es-PA" sz="2800"/>
              <a:t>Pancreatitis</a:t>
            </a:r>
          </a:p>
          <a:p>
            <a:r>
              <a:rPr lang="es-PA" sz="2800"/>
              <a:t>Hernia hiatal</a:t>
            </a:r>
          </a:p>
          <a:p>
            <a:r>
              <a:rPr lang="es-PA" sz="2800"/>
              <a:t>Neumonía del lóbulo inferior derecho</a:t>
            </a:r>
          </a:p>
          <a:p>
            <a:r>
              <a:rPr lang="es-PA" sz="2800"/>
              <a:t>Apendicitis </a:t>
            </a:r>
          </a:p>
          <a:p>
            <a:r>
              <a:rPr lang="es-PA" sz="2800"/>
              <a:t>Hepatitis</a:t>
            </a:r>
          </a:p>
          <a:p>
            <a:r>
              <a:rPr lang="es-PA" sz="2800"/>
              <a:t>Herpes zoster</a:t>
            </a:r>
          </a:p>
          <a:p>
            <a:endParaRPr lang="en-US" sz="280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A"/>
              <a:t>MANEJO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PA"/>
          </a:p>
          <a:p>
            <a:r>
              <a:rPr lang="es-PA"/>
              <a:t>Colecistectomía laparóscopia vs abierta</a:t>
            </a:r>
          </a:p>
          <a:p>
            <a:r>
              <a:rPr lang="es-PA"/>
              <a:t>Cólico biliar</a:t>
            </a:r>
          </a:p>
          <a:p>
            <a:pPr lvl="1"/>
            <a:r>
              <a:rPr lang="es-PA"/>
              <a:t>Hidratación, antiespasmódicos, colecistectomía electiva.</a:t>
            </a:r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A"/>
              <a:t>COMPLICACIONES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PA"/>
              <a:t>Atelectasias</a:t>
            </a:r>
          </a:p>
          <a:p>
            <a:r>
              <a:rPr lang="es-PA"/>
              <a:t>Abcesos ( subfrénicos)</a:t>
            </a:r>
          </a:p>
          <a:p>
            <a:r>
              <a:rPr lang="es-PA"/>
              <a:t>Hemorragias internas o externas</a:t>
            </a:r>
          </a:p>
          <a:p>
            <a:r>
              <a:rPr lang="es-PA"/>
              <a:t>Fístulas bilioentéricas</a:t>
            </a:r>
          </a:p>
          <a:p>
            <a:r>
              <a:rPr lang="es-PA"/>
              <a:t>Escape de bilis</a:t>
            </a:r>
            <a:endParaRPr 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A"/>
              <a:t>Sindrome postcolecistectomia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PA" sz="2800"/>
              <a:t>Síntomas que se desarrollan después , o persisten a pesar de la colecistectomía.</a:t>
            </a:r>
          </a:p>
          <a:p>
            <a:r>
              <a:rPr lang="es-PA" sz="2800"/>
              <a:t>Pueden obedecer a:</a:t>
            </a:r>
          </a:p>
          <a:p>
            <a:pPr lvl="1"/>
            <a:r>
              <a:rPr lang="es-PA" sz="2400"/>
              <a:t>Estenosis biliares</a:t>
            </a:r>
          </a:p>
          <a:p>
            <a:pPr lvl="1"/>
            <a:r>
              <a:rPr lang="es-PA" sz="2400"/>
              <a:t>Cálculos biliares retenidos</a:t>
            </a:r>
          </a:p>
          <a:p>
            <a:pPr lvl="1"/>
            <a:r>
              <a:rPr lang="es-PA" sz="2400"/>
              <a:t>Síndrome del muñón del conducto cístico</a:t>
            </a:r>
          </a:p>
          <a:p>
            <a:pPr lvl="1"/>
            <a:r>
              <a:rPr lang="es-PA" sz="2400"/>
              <a:t>Estenosis o discinecia del conducto cístico</a:t>
            </a:r>
          </a:p>
          <a:p>
            <a:pPr lvl="1"/>
            <a:r>
              <a:rPr lang="es-PA" sz="2400"/>
              <a:t>Diarre o gastritis inducida por sales biliares.</a:t>
            </a:r>
            <a:endParaRPr lang="en-US" sz="240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A"/>
              <a:t>COLANGITIS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PA"/>
              <a:t>Echerichia coli</a:t>
            </a:r>
          </a:p>
          <a:p>
            <a:r>
              <a:rPr lang="es-PA"/>
              <a:t>Causas</a:t>
            </a:r>
          </a:p>
          <a:p>
            <a:pPr lvl="1"/>
            <a:r>
              <a:rPr lang="es-PA"/>
              <a:t>Estrecheces posoperatorias benignas</a:t>
            </a:r>
          </a:p>
          <a:p>
            <a:pPr lvl="1"/>
            <a:r>
              <a:rPr lang="es-PA"/>
              <a:t>Cálculos de colédoco</a:t>
            </a:r>
          </a:p>
          <a:p>
            <a:pPr lvl="1"/>
            <a:r>
              <a:rPr lang="es-PA"/>
              <a:t>Neoplasias </a:t>
            </a:r>
          </a:p>
          <a:p>
            <a:pPr lvl="1"/>
            <a:r>
              <a:rPr lang="es-PA"/>
              <a:t>Colangitis esclerosante</a:t>
            </a:r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PA"/>
              <a:t>Presentación clínica:</a:t>
            </a:r>
          </a:p>
          <a:p>
            <a:pPr lvl="1">
              <a:lnSpc>
                <a:spcPct val="90000"/>
              </a:lnSpc>
            </a:pPr>
            <a:r>
              <a:rPr lang="es-PA"/>
              <a:t>Triada de charcot:</a:t>
            </a:r>
          </a:p>
          <a:p>
            <a:pPr lvl="2">
              <a:lnSpc>
                <a:spcPct val="90000"/>
              </a:lnSpc>
            </a:pPr>
            <a:r>
              <a:rPr lang="es-PA"/>
              <a:t>Fiebre, ictericia, dolor CSD</a:t>
            </a:r>
          </a:p>
          <a:p>
            <a:pPr>
              <a:lnSpc>
                <a:spcPct val="90000"/>
              </a:lnSpc>
            </a:pPr>
            <a:r>
              <a:rPr lang="es-PA"/>
              <a:t>Tratamiento</a:t>
            </a:r>
          </a:p>
          <a:p>
            <a:pPr lvl="1">
              <a:lnSpc>
                <a:spcPct val="90000"/>
              </a:lnSpc>
            </a:pPr>
            <a:r>
              <a:rPr lang="es-PA"/>
              <a:t>Antibióticos</a:t>
            </a:r>
          </a:p>
          <a:p>
            <a:pPr lvl="1">
              <a:lnSpc>
                <a:spcPct val="90000"/>
              </a:lnSpc>
            </a:pPr>
            <a:r>
              <a:rPr lang="es-PA"/>
              <a:t>Reanimación con líquidos</a:t>
            </a:r>
          </a:p>
          <a:p>
            <a:pPr lvl="1">
              <a:lnSpc>
                <a:spcPct val="90000"/>
              </a:lnSpc>
            </a:pPr>
            <a:r>
              <a:rPr lang="es-PA"/>
              <a:t>Alivio de la obstrucción( CPRE, esfinterectomía) + cirugía</a:t>
            </a:r>
          </a:p>
          <a:p>
            <a:pPr>
              <a:lnSpc>
                <a:spcPct val="90000"/>
              </a:lnSpc>
            </a:pPr>
            <a:r>
              <a:rPr lang="es-PA"/>
              <a:t>Pronóstico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A"/>
              <a:t>Colecistopatías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PA"/>
              <a:t>Litiasis biliar asintomática</a:t>
            </a:r>
          </a:p>
          <a:p>
            <a:r>
              <a:rPr lang="es-PA"/>
              <a:t>Cólico biliar</a:t>
            </a:r>
          </a:p>
          <a:p>
            <a:r>
              <a:rPr lang="es-PA"/>
              <a:t>Colecistitis</a:t>
            </a:r>
          </a:p>
          <a:p>
            <a:r>
              <a:rPr lang="es-PA"/>
              <a:t>Coledocolitiasis </a:t>
            </a:r>
          </a:p>
          <a:p>
            <a:r>
              <a:rPr lang="es-PA"/>
              <a:t>Colangitis</a:t>
            </a:r>
          </a:p>
          <a:p>
            <a:r>
              <a:rPr lang="es-PA"/>
              <a:t>Colecistitis acalculosa</a:t>
            </a:r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A"/>
              <a:t>Definición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PA"/>
              <a:t>Es una inflamación aguda de la vesícula biliar.</a:t>
            </a:r>
          </a:p>
          <a:p>
            <a:r>
              <a:rPr lang="es-PA"/>
              <a:t>90% cálculo</a:t>
            </a:r>
          </a:p>
          <a:p>
            <a:r>
              <a:rPr lang="es-PA"/>
              <a:t>La prevalencia aumenta con la edad</a:t>
            </a:r>
          </a:p>
          <a:p>
            <a:r>
              <a:rPr lang="es-PA"/>
              <a:t>15% de las mujeres tendrán litiasis biliar para la 5ta década.</a:t>
            </a:r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A"/>
              <a:t>PATOGENIA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PA" sz="2800"/>
              <a:t>Respuesta inflamatoria se desencadena por tres factores:</a:t>
            </a:r>
          </a:p>
          <a:p>
            <a:pPr lvl="1"/>
            <a:r>
              <a:rPr lang="es-PA" sz="2400"/>
              <a:t>Inflamación mecánica</a:t>
            </a:r>
          </a:p>
          <a:p>
            <a:pPr lvl="1"/>
            <a:r>
              <a:rPr lang="es-PA" sz="2400"/>
              <a:t>Inflamación química</a:t>
            </a:r>
          </a:p>
          <a:p>
            <a:pPr lvl="2"/>
            <a:r>
              <a:rPr lang="es-PA" sz="2000"/>
              <a:t>Lisolicetina</a:t>
            </a:r>
          </a:p>
          <a:p>
            <a:pPr lvl="1"/>
            <a:r>
              <a:rPr lang="es-PA" sz="2400"/>
              <a:t>Inflamación bacteriana ( 50 – 85%)</a:t>
            </a:r>
          </a:p>
          <a:p>
            <a:pPr lvl="2"/>
            <a:r>
              <a:rPr lang="es-PA" sz="2000"/>
              <a:t>Echerichia coli</a:t>
            </a:r>
          </a:p>
          <a:p>
            <a:pPr lvl="2"/>
            <a:r>
              <a:rPr lang="es-PA" sz="2000"/>
              <a:t>Klebsiella</a:t>
            </a:r>
          </a:p>
          <a:p>
            <a:pPr lvl="2"/>
            <a:r>
              <a:rPr lang="es-PA" sz="2000"/>
              <a:t>Streptococus del grupo D</a:t>
            </a:r>
          </a:p>
          <a:p>
            <a:pPr lvl="2"/>
            <a:r>
              <a:rPr lang="es-PA" sz="2000"/>
              <a:t>Especies de staphylococos</a:t>
            </a:r>
          </a:p>
          <a:p>
            <a:pPr lvl="2"/>
            <a:r>
              <a:rPr lang="es-PA" sz="2000"/>
              <a:t>Especies de clostridium</a:t>
            </a:r>
          </a:p>
          <a:p>
            <a:pPr lvl="1"/>
            <a:endParaRPr lang="es-PA" sz="2400"/>
          </a:p>
          <a:p>
            <a:pPr lvl="1"/>
            <a:endParaRPr lang="en-US" sz="240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A"/>
              <a:t>Litiasis biliar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PA"/>
              <a:t> los cálculos se dividen en tres tipos principales:</a:t>
            </a:r>
          </a:p>
          <a:p>
            <a:r>
              <a:rPr lang="es-PA"/>
              <a:t> los cálculos mixtos y de colesterol 80%</a:t>
            </a:r>
          </a:p>
          <a:p>
            <a:r>
              <a:rPr lang="es-PA"/>
              <a:t>Cálculos pigmentarios 20% </a:t>
            </a:r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PA"/>
              <a:t>Cálculos mixtos y de colesterol: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s-PA"/>
              <a:t>50% de colesterol monohidratado.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s-PA"/>
              <a:t>Sales cálcicas.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s-PA"/>
              <a:t>Pigmentos biliares.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s-PA"/>
              <a:t>Proteínas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s-PA"/>
              <a:t>Ácidos grasos.</a:t>
            </a:r>
          </a:p>
          <a:p>
            <a:pPr>
              <a:lnSpc>
                <a:spcPct val="90000"/>
              </a:lnSpc>
            </a:pPr>
            <a:r>
              <a:rPr lang="es-PA"/>
              <a:t>Cálculos pigmentarios</a:t>
            </a:r>
          </a:p>
          <a:p>
            <a:pPr lvl="1">
              <a:lnSpc>
                <a:spcPct val="90000"/>
              </a:lnSpc>
            </a:pPr>
            <a:r>
              <a:rPr lang="es-PA"/>
              <a:t>Bilirrubinato cálcico</a:t>
            </a:r>
          </a:p>
          <a:p>
            <a:pPr lvl="1">
              <a:lnSpc>
                <a:spcPct val="90000"/>
              </a:lnSpc>
            </a:pPr>
            <a:r>
              <a:rPr lang="es-PA"/>
              <a:t>Menos 20% de colesterol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A" sz="4000"/>
              <a:t>Formación del cálculos de colesterol</a:t>
            </a:r>
            <a:endParaRPr lang="en-US" sz="40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PA"/>
              <a:t>Tres mecanismos:</a:t>
            </a:r>
          </a:p>
          <a:p>
            <a:pPr lvl="1"/>
            <a:r>
              <a:rPr lang="es-PA"/>
              <a:t>La sobresaturación de la bilis por colesterol</a:t>
            </a:r>
          </a:p>
          <a:p>
            <a:pPr lvl="1"/>
            <a:r>
              <a:rPr lang="es-PA"/>
              <a:t>Nucleación de colesterol monohidratado con apresamiento posterior de cristales y crecimiento del cálculo.</a:t>
            </a:r>
          </a:p>
          <a:p>
            <a:pPr lvl="1"/>
            <a:r>
              <a:rPr lang="es-PA"/>
              <a:t>Alteración de la función motora de la vesícula con retraso en su vaciamiento y estasis biliar.</a:t>
            </a:r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PA"/>
              <a:t>Factores predisponentes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PA" sz="2800"/>
              <a:t>Obesidad</a:t>
            </a:r>
          </a:p>
          <a:p>
            <a:pPr>
              <a:lnSpc>
                <a:spcPct val="80000"/>
              </a:lnSpc>
            </a:pPr>
            <a:r>
              <a:rPr lang="es-PA" sz="2800"/>
              <a:t>Pérdida de peso</a:t>
            </a:r>
          </a:p>
          <a:p>
            <a:pPr>
              <a:lnSpc>
                <a:spcPct val="80000"/>
              </a:lnSpc>
            </a:pPr>
            <a:r>
              <a:rPr lang="es-PA" sz="2800"/>
              <a:t>Hormonas sexuales femeninas</a:t>
            </a:r>
          </a:p>
          <a:p>
            <a:pPr>
              <a:lnSpc>
                <a:spcPct val="80000"/>
              </a:lnSpc>
            </a:pPr>
            <a:r>
              <a:rPr lang="es-PA" sz="2800"/>
              <a:t>Resección o enfermedad del ileón</a:t>
            </a:r>
          </a:p>
          <a:p>
            <a:pPr>
              <a:lnSpc>
                <a:spcPct val="80000"/>
              </a:lnSpc>
            </a:pPr>
            <a:r>
              <a:rPr lang="es-PA" sz="2800"/>
              <a:t>Edad avanzada</a:t>
            </a:r>
          </a:p>
          <a:p>
            <a:pPr>
              <a:lnSpc>
                <a:spcPct val="80000"/>
              </a:lnSpc>
            </a:pPr>
            <a:r>
              <a:rPr lang="es-PA" sz="2800"/>
              <a:t>Hipomotilidad de la vesícula biliar</a:t>
            </a:r>
          </a:p>
          <a:p>
            <a:pPr>
              <a:lnSpc>
                <a:spcPct val="80000"/>
              </a:lnSpc>
            </a:pPr>
            <a:r>
              <a:rPr lang="es-PA" sz="2800"/>
              <a:t>Tratamiento con clofibrato</a:t>
            </a:r>
          </a:p>
          <a:p>
            <a:pPr>
              <a:lnSpc>
                <a:spcPct val="80000"/>
              </a:lnSpc>
            </a:pPr>
            <a:r>
              <a:rPr lang="es-PA" sz="2800"/>
              <a:t>Disminución de la secresión de ácidos biliares</a:t>
            </a:r>
          </a:p>
          <a:p>
            <a:pPr>
              <a:lnSpc>
                <a:spcPct val="80000"/>
              </a:lnSpc>
            </a:pPr>
            <a:r>
              <a:rPr lang="es-PA" sz="2800"/>
              <a:t>misceláneas</a:t>
            </a:r>
            <a:endParaRPr lang="en-US" sz="280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229600" cy="4525962"/>
          </a:xfrm>
        </p:spPr>
        <p:txBody>
          <a:bodyPr/>
          <a:lstStyle/>
          <a:p>
            <a:endParaRPr lang="es-PA"/>
          </a:p>
          <a:p>
            <a:endParaRPr lang="es-PA"/>
          </a:p>
          <a:p>
            <a:r>
              <a:rPr lang="es-PA"/>
              <a:t>Alteración metabolismo de ácidos biliares:</a:t>
            </a:r>
          </a:p>
          <a:p>
            <a:pPr lvl="1"/>
            <a:r>
              <a:rPr lang="es-PA"/>
              <a:t>Reducción de la reserva de ácidos biliares</a:t>
            </a:r>
          </a:p>
          <a:p>
            <a:pPr lvl="1"/>
            <a:r>
              <a:rPr lang="es-PA"/>
              <a:t>Incremento en la conversión de ácido cólico en ácido desoxicólico.</a:t>
            </a:r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Competition">
  <a:themeElements>
    <a:clrScheme name="Competition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124</TotalTime>
  <Words>469</Words>
  <Application>Microsoft Office PowerPoint</Application>
  <PresentationFormat>Presentación en pantalla (4:3)</PresentationFormat>
  <Paragraphs>123</Paragraphs>
  <Slides>18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Verdana</vt:lpstr>
      <vt:lpstr>Wingdings</vt:lpstr>
      <vt:lpstr>Competition</vt:lpstr>
      <vt:lpstr>COLECISTITIS  AGUDA</vt:lpstr>
      <vt:lpstr>Colecistopatías</vt:lpstr>
      <vt:lpstr>Definición</vt:lpstr>
      <vt:lpstr>PATOGENIA</vt:lpstr>
      <vt:lpstr>Litiasis biliar</vt:lpstr>
      <vt:lpstr>Diapositiva 6</vt:lpstr>
      <vt:lpstr>Formación del cálculos de colesterol</vt:lpstr>
      <vt:lpstr>Factores predisponentes</vt:lpstr>
      <vt:lpstr>Diapositiva 9</vt:lpstr>
      <vt:lpstr>PRESENTACIÓN CLÍNICA</vt:lpstr>
      <vt:lpstr>DIAGNÓSTICO</vt:lpstr>
      <vt:lpstr>ULTRASONIDO</vt:lpstr>
      <vt:lpstr>Diagnóstico diferencial</vt:lpstr>
      <vt:lpstr>MANEJO</vt:lpstr>
      <vt:lpstr>COMPLICACIONES</vt:lpstr>
      <vt:lpstr>Sindrome postcolecistectomia</vt:lpstr>
      <vt:lpstr>COLANGITIS</vt:lpstr>
      <vt:lpstr>Diapositiva 18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COLECISTITIS AGUDA</dc:title>
  <dc:creator>Raul</dc:creator>
  <cp:lastModifiedBy> </cp:lastModifiedBy>
  <cp:revision>5</cp:revision>
  <dcterms:created xsi:type="dcterms:W3CDTF">2004-08-21T19:42:45Z</dcterms:created>
  <dcterms:modified xsi:type="dcterms:W3CDTF">2011-04-28T02:25:37Z</dcterms:modified>
</cp:coreProperties>
</file>