
<file path=[Content_Types].xml><?xml version="1.0" encoding="utf-8"?>
<Types xmlns="http://schemas.openxmlformats.org/package/2006/content-types">
  <Default Extension="xml" ContentType="application/xml"/>
  <Default Extension="wav" ContentType="audio/wav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0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5C6F-4153-4EE6-9627-168E0C8C6906}" type="datetimeFigureOut">
              <a:rPr lang="es-PA" smtClean="0"/>
              <a:pPr/>
              <a:t>2/15/13</a:t>
            </a:fld>
            <a:endParaRPr lang="es-PA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DA2F4-2ECA-437F-B669-68A6FBF532B9}" type="slidenum">
              <a:rPr lang="es-PA" smtClean="0"/>
              <a:pPr/>
              <a:t>‹#›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5C6F-4153-4EE6-9627-168E0C8C6906}" type="datetimeFigureOut">
              <a:rPr lang="es-PA" smtClean="0"/>
              <a:pPr/>
              <a:t>2/15/13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DA2F4-2ECA-437F-B669-68A6FBF532B9}" type="slidenum">
              <a:rPr lang="es-PA" smtClean="0"/>
              <a:pPr/>
              <a:t>‹#›</a:t>
            </a:fld>
            <a:endParaRPr lang="es-PA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5C6F-4153-4EE6-9627-168E0C8C6906}" type="datetimeFigureOut">
              <a:rPr lang="es-PA" smtClean="0"/>
              <a:pPr/>
              <a:t>2/15/13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DA2F4-2ECA-437F-B669-68A6FBF532B9}" type="slidenum">
              <a:rPr lang="es-PA" smtClean="0"/>
              <a:pPr/>
              <a:t>‹#›</a:t>
            </a:fld>
            <a:endParaRPr lang="es-PA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5C6F-4153-4EE6-9627-168E0C8C6906}" type="datetimeFigureOut">
              <a:rPr lang="es-PA" smtClean="0"/>
              <a:pPr/>
              <a:t>2/15/13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DA2F4-2ECA-437F-B669-68A6FBF532B9}" type="slidenum">
              <a:rPr lang="es-PA" smtClean="0"/>
              <a:pPr/>
              <a:t>‹#›</a:t>
            </a:fld>
            <a:endParaRPr lang="es-PA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5C6F-4153-4EE6-9627-168E0C8C6906}" type="datetimeFigureOut">
              <a:rPr lang="es-PA" smtClean="0"/>
              <a:pPr/>
              <a:t>2/15/13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DA2F4-2ECA-437F-B669-68A6FBF532B9}" type="slidenum">
              <a:rPr lang="es-PA" smtClean="0"/>
              <a:pPr/>
              <a:t>‹#›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5C6F-4153-4EE6-9627-168E0C8C6906}" type="datetimeFigureOut">
              <a:rPr lang="es-PA" smtClean="0"/>
              <a:pPr/>
              <a:t>2/15/13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DA2F4-2ECA-437F-B669-68A6FBF532B9}" type="slidenum">
              <a:rPr lang="es-PA" smtClean="0"/>
              <a:pPr/>
              <a:t>‹#›</a:t>
            </a:fld>
            <a:endParaRPr lang="es-PA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5C6F-4153-4EE6-9627-168E0C8C6906}" type="datetimeFigureOut">
              <a:rPr lang="es-PA" smtClean="0"/>
              <a:pPr/>
              <a:t>2/15/13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DA2F4-2ECA-437F-B669-68A6FBF532B9}" type="slidenum">
              <a:rPr lang="es-PA" smtClean="0"/>
              <a:pPr/>
              <a:t>‹#›</a:t>
            </a:fld>
            <a:endParaRPr lang="es-PA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5C6F-4153-4EE6-9627-168E0C8C6906}" type="datetimeFigureOut">
              <a:rPr lang="es-PA" smtClean="0"/>
              <a:pPr/>
              <a:t>2/15/13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DA2F4-2ECA-437F-B669-68A6FBF532B9}" type="slidenum">
              <a:rPr lang="es-PA" smtClean="0"/>
              <a:pPr/>
              <a:t>‹#›</a:t>
            </a:fld>
            <a:endParaRPr lang="es-PA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5C6F-4153-4EE6-9627-168E0C8C6906}" type="datetimeFigureOut">
              <a:rPr lang="es-PA" smtClean="0"/>
              <a:pPr/>
              <a:t>2/15/13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DA2F4-2ECA-437F-B669-68A6FBF532B9}" type="slidenum">
              <a:rPr lang="es-PA" smtClean="0"/>
              <a:pPr/>
              <a:t>‹#›</a:t>
            </a:fld>
            <a:endParaRPr lang="es-PA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5C6F-4153-4EE6-9627-168E0C8C6906}" type="datetimeFigureOut">
              <a:rPr lang="es-PA" smtClean="0"/>
              <a:pPr/>
              <a:t>2/15/13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DA2F4-2ECA-437F-B669-68A6FBF532B9}" type="slidenum">
              <a:rPr lang="es-PA" smtClean="0"/>
              <a:pPr/>
              <a:t>‹#›</a:t>
            </a:fld>
            <a:endParaRPr lang="es-PA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15C6F-4153-4EE6-9627-168E0C8C6906}" type="datetimeFigureOut">
              <a:rPr lang="es-PA" smtClean="0"/>
              <a:pPr/>
              <a:t>2/15/13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0DA2F4-2ECA-437F-B669-68A6FBF532B9}" type="slidenum">
              <a:rPr lang="es-PA" smtClean="0"/>
              <a:pPr/>
              <a:t>‹#›</a:t>
            </a:fld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A15C6F-4153-4EE6-9627-168E0C8C6906}" type="datetimeFigureOut">
              <a:rPr lang="es-PA" smtClean="0"/>
              <a:pPr/>
              <a:t>2/15/13</a:t>
            </a:fld>
            <a:endParaRPr lang="es-PA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0DA2F4-2ECA-437F-B669-68A6FBF532B9}" type="slidenum">
              <a:rPr lang="es-PA" smtClean="0"/>
              <a:pPr/>
              <a:t>‹#›</a:t>
            </a:fld>
            <a:endParaRPr lang="es-PA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xmlns:p14="http://schemas.microsoft.com/office/powerpoint/2010/main">
    <p:fad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audio" Target="../media/audio1.wav"/><Relationship Id="rId3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Relationship Id="rId3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unidosporlafamilia.org/blog/wp-content/uploads/2008/11/orientacion-profesio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140968"/>
            <a:ext cx="3960440" cy="3152449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196752"/>
            <a:ext cx="7772400" cy="1612776"/>
          </a:xfrm>
        </p:spPr>
        <p:txBody>
          <a:bodyPr>
            <a:noAutofit/>
          </a:bodyPr>
          <a:lstStyle/>
          <a:p>
            <a:pPr algn="ctr"/>
            <a:r>
              <a:rPr lang="es-PA" sz="6000" b="1" dirty="0" smtClean="0"/>
              <a:t>ORIENTACIÓN</a:t>
            </a:r>
            <a:r>
              <a:rPr lang="es-PA" sz="6000" dirty="0" smtClean="0"/>
              <a:t/>
            </a:r>
            <a:br>
              <a:rPr lang="es-PA" sz="6000" dirty="0" smtClean="0"/>
            </a:br>
            <a:r>
              <a:rPr lang="es-PA" sz="6000" b="1" dirty="0" smtClean="0"/>
              <a:t>PROFESIONAL</a:t>
            </a:r>
            <a:endParaRPr lang="es-PA" sz="6000" b="1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899592" y="4077072"/>
            <a:ext cx="7772400" cy="130549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PA" dirty="0" smtClean="0">
                <a:solidFill>
                  <a:srgbClr val="FFFF00"/>
                </a:solidFill>
              </a:rPr>
              <a:t>MUCHAS GRACIAS</a:t>
            </a:r>
            <a:endParaRPr lang="es-PA" dirty="0">
              <a:solidFill>
                <a:srgbClr val="FFFF00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900113" y="5300663"/>
            <a:ext cx="7854950" cy="865187"/>
          </a:xfrm>
        </p:spPr>
        <p:txBody>
          <a:bodyPr/>
          <a:lstStyle/>
          <a:p>
            <a:pPr marR="0"/>
            <a:r>
              <a:rPr lang="es-PA" b="1" smtClean="0">
                <a:solidFill>
                  <a:srgbClr val="FFFF00"/>
                </a:solidFill>
              </a:rPr>
              <a:t>POR SU ATENCIÓN</a:t>
            </a:r>
          </a:p>
        </p:txBody>
      </p:sp>
      <p:pic>
        <p:nvPicPr>
          <p:cNvPr id="12292" name="Picture 5" descr="http://www.zhitlovsky.org.uy/images/carteles/aplauso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1125538"/>
            <a:ext cx="32385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circle/>
    <p:sndAc>
      <p:stSnd>
        <p:snd r:embed="rId2" name="applause.wav"/>
      </p:stSnd>
    </p:sndAc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PA" sz="3600" b="1" dirty="0" smtClean="0"/>
              <a:t>ORIENTACIÓN PROFESIONAL </a:t>
            </a:r>
            <a:br>
              <a:rPr lang="es-PA" sz="3600" b="1" dirty="0" smtClean="0"/>
            </a:br>
            <a:r>
              <a:rPr lang="es-PA" sz="3600" b="1" dirty="0" smtClean="0"/>
              <a:t>EDUCACIÓN MEDIA</a:t>
            </a:r>
            <a:endParaRPr lang="es-PA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132856"/>
            <a:ext cx="4824536" cy="446449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PA" dirty="0" smtClean="0"/>
              <a:t>Es una actividad hacia el logro de una adecuada profesión de acuerdo a nuestro interés.</a:t>
            </a:r>
          </a:p>
          <a:p>
            <a:pPr algn="just">
              <a:buNone/>
            </a:pPr>
            <a:endParaRPr lang="es-PA" dirty="0" smtClean="0"/>
          </a:p>
          <a:p>
            <a:pPr algn="just"/>
            <a:r>
              <a:rPr lang="es-PA" dirty="0" smtClean="0"/>
              <a:t>Se debe tomar en cuenta el interés tanto sus condiciones físicas, mentales, actitudes y aptitudes.</a:t>
            </a:r>
          </a:p>
          <a:p>
            <a:pPr algn="just">
              <a:buNone/>
            </a:pPr>
            <a:endParaRPr lang="es-PA" dirty="0" smtClean="0"/>
          </a:p>
          <a:p>
            <a:pPr algn="just"/>
            <a:r>
              <a:rPr lang="es-PA" dirty="0" smtClean="0"/>
              <a:t>Plasma las directrices hacia la mayor eficiencia de un logro determinado.</a:t>
            </a:r>
          </a:p>
          <a:p>
            <a:pPr>
              <a:buNone/>
            </a:pPr>
            <a:endParaRPr lang="es-PA" dirty="0"/>
          </a:p>
        </p:txBody>
      </p:sp>
      <p:pic>
        <p:nvPicPr>
          <p:cNvPr id="18434" name="Picture 2" descr="http://www.smbfortuna.com/imagenes/AAA%20IMAGENES%200910/jornadas%20orientacion/orientacion_profesiona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38" r="11314"/>
          <a:stretch>
            <a:fillRect/>
          </a:stretch>
        </p:blipFill>
        <p:spPr bwMode="auto">
          <a:xfrm>
            <a:off x="5436096" y="2636912"/>
            <a:ext cx="3384376" cy="3024336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 fontScale="90000"/>
          </a:bodyPr>
          <a:lstStyle/>
          <a:p>
            <a:pPr algn="ctr"/>
            <a:r>
              <a:rPr lang="es-PA" b="1" dirty="0" smtClean="0"/>
              <a:t>PREFERENCIAS PROFESIONALES</a:t>
            </a:r>
            <a:endParaRPr lang="es-PA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935480"/>
            <a:ext cx="5040560" cy="49225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PA" b="1" dirty="0" smtClean="0"/>
              <a:t>El Campo Agropecuario</a:t>
            </a:r>
          </a:p>
          <a:p>
            <a:pPr algn="just">
              <a:buNone/>
            </a:pPr>
            <a:r>
              <a:rPr lang="es-PA" dirty="0" smtClean="0"/>
              <a:t>	Actividades como agricultura, crianza y cuidados de animales domésticos.</a:t>
            </a:r>
          </a:p>
          <a:p>
            <a:pPr algn="just"/>
            <a:endParaRPr lang="es-PA" sz="1700" dirty="0" smtClean="0"/>
          </a:p>
          <a:p>
            <a:pPr algn="just"/>
            <a:r>
              <a:rPr lang="es-PA" b="1" dirty="0" smtClean="0"/>
              <a:t>El Campo Mecánico</a:t>
            </a:r>
          </a:p>
          <a:p>
            <a:pPr algn="just">
              <a:buNone/>
            </a:pPr>
            <a:r>
              <a:rPr lang="es-PA" dirty="0" smtClean="0"/>
              <a:t>	Comprende a los profesionales de montar y reparar todo tipo de máquinas industriales.</a:t>
            </a:r>
          </a:p>
          <a:p>
            <a:pPr algn="just">
              <a:buNone/>
            </a:pPr>
            <a:endParaRPr lang="es-PA" sz="1700" dirty="0" smtClean="0"/>
          </a:p>
          <a:p>
            <a:pPr algn="just"/>
            <a:r>
              <a:rPr lang="es-PA" b="1" dirty="0" smtClean="0"/>
              <a:t>El Campo Científico</a:t>
            </a:r>
          </a:p>
          <a:p>
            <a:pPr algn="just">
              <a:buNone/>
            </a:pPr>
            <a:r>
              <a:rPr lang="es-PA" dirty="0" smtClean="0"/>
              <a:t>	Todos los profesionales dedicados a la investigación a través de la experimentación</a:t>
            </a:r>
          </a:p>
          <a:p>
            <a:pPr>
              <a:buNone/>
            </a:pPr>
            <a:endParaRPr lang="es-PA" dirty="0"/>
          </a:p>
        </p:txBody>
      </p:sp>
      <p:pic>
        <p:nvPicPr>
          <p:cNvPr id="17410" name="Picture 2" descr="http://1.bp.blogspot.com/_gppxFhXOKOU/S7S8VD4GadI/AAAAAAAAUjw/xS3B5x92leo/s400/agriculto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772816"/>
            <a:ext cx="1440160" cy="1927120"/>
          </a:xfrm>
          <a:prstGeom prst="rect">
            <a:avLst/>
          </a:prstGeom>
          <a:noFill/>
        </p:spPr>
      </p:pic>
      <p:pic>
        <p:nvPicPr>
          <p:cNvPr id="17412" name="Picture 4" descr="http://1.bp.blogspot.com/_bsuK2WzUElc/Swc4srPVZ_I/AAAAAAAAADQ/RJ1-meKVrJw/s1600/mecanic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3068960"/>
            <a:ext cx="1601458" cy="2304256"/>
          </a:xfrm>
          <a:prstGeom prst="rect">
            <a:avLst/>
          </a:prstGeom>
          <a:noFill/>
        </p:spPr>
      </p:pic>
      <p:pic>
        <p:nvPicPr>
          <p:cNvPr id="17414" name="Picture 6" descr="http://blogs.cope.es/sindiosnohayesperanza/files/2009/07/cientific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5013176"/>
            <a:ext cx="1728192" cy="1479765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 fontScale="90000"/>
          </a:bodyPr>
          <a:lstStyle/>
          <a:p>
            <a:pPr algn="ctr"/>
            <a:r>
              <a:rPr lang="es-PA" b="1" dirty="0" smtClean="0"/>
              <a:t>PREFERENCIAS PROFESIONALES</a:t>
            </a:r>
            <a:endParaRPr lang="es-PA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935480"/>
            <a:ext cx="4608512" cy="466187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PA" b="1" dirty="0" smtClean="0"/>
              <a:t>El Campo Administrativo</a:t>
            </a:r>
          </a:p>
          <a:p>
            <a:pPr algn="just">
              <a:buNone/>
            </a:pPr>
            <a:r>
              <a:rPr lang="es-PA" dirty="0" smtClean="0"/>
              <a:t>	Ejecutan la principal tarea de redactar y expedir cartas comerciales, hacen uso de la archivología.</a:t>
            </a:r>
          </a:p>
          <a:p>
            <a:pPr algn="just">
              <a:buNone/>
            </a:pPr>
            <a:endParaRPr lang="es-PA" dirty="0" smtClean="0"/>
          </a:p>
          <a:p>
            <a:pPr algn="just"/>
            <a:r>
              <a:rPr lang="es-PA" b="1" dirty="0" smtClean="0"/>
              <a:t>El Campo Artístico</a:t>
            </a:r>
          </a:p>
          <a:p>
            <a:pPr algn="just">
              <a:buNone/>
            </a:pPr>
            <a:r>
              <a:rPr lang="es-PA" dirty="0" smtClean="0"/>
              <a:t>	Crean y ejecutan obras artísticas</a:t>
            </a:r>
          </a:p>
          <a:p>
            <a:pPr algn="just">
              <a:buNone/>
            </a:pPr>
            <a:endParaRPr lang="es-PA" dirty="0" smtClean="0"/>
          </a:p>
          <a:p>
            <a:pPr algn="just"/>
            <a:r>
              <a:rPr lang="es-PA" b="1" dirty="0" smtClean="0"/>
              <a:t>El Campo Humanístico</a:t>
            </a:r>
          </a:p>
          <a:p>
            <a:pPr algn="just">
              <a:buNone/>
            </a:pPr>
            <a:r>
              <a:rPr lang="es-PA" dirty="0" smtClean="0"/>
              <a:t>	Sus profesionales procuran ayudar al ser humano en su lucha con la vida.</a:t>
            </a:r>
            <a:endParaRPr lang="es-PA" dirty="0"/>
          </a:p>
        </p:txBody>
      </p:sp>
      <p:pic>
        <p:nvPicPr>
          <p:cNvPr id="16386" name="Picture 2" descr="http://web.educastur.princast.es/cp/santaola/joomla/images/stories/secretaria%20gif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700808"/>
            <a:ext cx="1879409" cy="2088232"/>
          </a:xfrm>
          <a:prstGeom prst="rect">
            <a:avLst/>
          </a:prstGeom>
          <a:noFill/>
        </p:spPr>
      </p:pic>
      <p:pic>
        <p:nvPicPr>
          <p:cNvPr id="16388" name="Picture 4" descr="http://comps.fotosearch.com/comp/UNC/UNC252/pintor-lona-caballete_~u1868234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AFF"/>
              </a:clrFrom>
              <a:clrTo>
                <a:srgbClr val="FFFAFF">
                  <a:alpha val="0"/>
                </a:srgbClr>
              </a:clrTo>
            </a:clrChange>
          </a:blip>
          <a:srcRect b="7407"/>
          <a:stretch>
            <a:fillRect/>
          </a:stretch>
        </p:blipFill>
        <p:spPr bwMode="auto">
          <a:xfrm>
            <a:off x="6956140" y="3212976"/>
            <a:ext cx="1792324" cy="1800200"/>
          </a:xfrm>
          <a:prstGeom prst="rect">
            <a:avLst/>
          </a:prstGeom>
          <a:noFill/>
        </p:spPr>
      </p:pic>
      <p:pic>
        <p:nvPicPr>
          <p:cNvPr id="16390" name="Picture 6" descr="http://www.rena.edu.ve/cuartaEtapa/psicologia/Imagenes/T16Img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5013176"/>
            <a:ext cx="1656184" cy="1580491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PA" sz="3600" b="1" dirty="0" smtClean="0"/>
              <a:t>EL PAPEL DEL DIRECTOR COMO ORIENTADOR</a:t>
            </a:r>
            <a:endParaRPr lang="es-PA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916832"/>
            <a:ext cx="5410944" cy="4661872"/>
          </a:xfrm>
        </p:spPr>
        <p:txBody>
          <a:bodyPr>
            <a:normAutofit fontScale="85000" lnSpcReduction="10000"/>
          </a:bodyPr>
          <a:lstStyle/>
          <a:p>
            <a:r>
              <a:rPr lang="es-PA" b="1" u="sng" dirty="0" smtClean="0"/>
              <a:t>EL DIRECTOR</a:t>
            </a:r>
          </a:p>
          <a:p>
            <a:pPr>
              <a:buNone/>
            </a:pPr>
            <a:r>
              <a:rPr lang="es-PA" dirty="0" smtClean="0"/>
              <a:t>	Es el corazón de la escuela. </a:t>
            </a:r>
          </a:p>
          <a:p>
            <a:pPr algn="just">
              <a:buNone/>
            </a:pPr>
            <a:r>
              <a:rPr lang="es-PA" dirty="0" smtClean="0"/>
              <a:t>	Cuantas escuelas,  luchando con dificultades de toda índole llegan, gracias a su director, a alcanzar expresión y sentido de conducción dentro de la comunidad.</a:t>
            </a:r>
          </a:p>
          <a:p>
            <a:pPr>
              <a:buNone/>
            </a:pPr>
            <a:endParaRPr lang="es-PA" dirty="0" smtClean="0"/>
          </a:p>
          <a:p>
            <a:r>
              <a:rPr lang="es-PA" b="1" u="sng" dirty="0" smtClean="0"/>
              <a:t>EL ÉXITO O EL FRACASO</a:t>
            </a:r>
          </a:p>
          <a:p>
            <a:pPr algn="just">
              <a:buNone/>
            </a:pPr>
            <a:r>
              <a:rPr lang="es-PA" dirty="0" smtClean="0"/>
              <a:t>	Depende en alto grado del director, de su preparación pedagógica, de la conciencia de los problemas educativos de la confianza en la acción de la escuela y de la capacidad de conducción.</a:t>
            </a:r>
          </a:p>
        </p:txBody>
      </p:sp>
      <p:pic>
        <p:nvPicPr>
          <p:cNvPr id="15362" name="Picture 2" descr="director de escue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780928"/>
            <a:ext cx="2592288" cy="2592288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A" sz="3600" b="1" dirty="0" smtClean="0"/>
              <a:t>EL PAPEL DEL DIRECTOR COMO ORIENTADOR</a:t>
            </a:r>
            <a:endParaRPr lang="es-PA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988840"/>
            <a:ext cx="6048672" cy="4661872"/>
          </a:xfrm>
        </p:spPr>
        <p:txBody>
          <a:bodyPr>
            <a:normAutofit fontScale="92500" lnSpcReduction="20000"/>
          </a:bodyPr>
          <a:lstStyle/>
          <a:p>
            <a:r>
              <a:rPr lang="es-PA" b="1" u="sng" dirty="0" smtClean="0"/>
              <a:t>ES NECESARIO</a:t>
            </a:r>
          </a:p>
          <a:p>
            <a:pPr>
              <a:buNone/>
            </a:pPr>
            <a:r>
              <a:rPr lang="es-PA" dirty="0" smtClean="0"/>
              <a:t>	Que el rol del director sea conducir y nutrir una comunidad de aprendizaje, también entre los adultos de la escuela.</a:t>
            </a:r>
          </a:p>
          <a:p>
            <a:pPr>
              <a:buNone/>
            </a:pPr>
            <a:endParaRPr lang="es-PA" dirty="0" smtClean="0"/>
          </a:p>
          <a:p>
            <a:r>
              <a:rPr lang="es-PA" b="1" u="sng" dirty="0" smtClean="0"/>
              <a:t>UN ASPECTO IMPORTANTE</a:t>
            </a:r>
          </a:p>
          <a:p>
            <a:pPr>
              <a:buNone/>
            </a:pPr>
            <a:r>
              <a:rPr lang="es-PA" dirty="0" smtClean="0"/>
              <a:t>	Para cumplir a cabalidad este rol es que el propio director sea profesor en su escuela.</a:t>
            </a:r>
          </a:p>
          <a:p>
            <a:pPr>
              <a:buNone/>
            </a:pPr>
            <a:endParaRPr lang="es-PA" dirty="0" smtClean="0"/>
          </a:p>
          <a:p>
            <a:r>
              <a:rPr lang="es-PA" b="1" u="sng" dirty="0" smtClean="0"/>
              <a:t>LA VISIÓN</a:t>
            </a:r>
          </a:p>
          <a:p>
            <a:pPr>
              <a:buNone/>
            </a:pPr>
            <a:r>
              <a:rPr lang="es-PA" dirty="0" smtClean="0"/>
              <a:t>	Hacia el futuro debe ser clara y poderosamente transmitida, contagiada por el (la) director (a).</a:t>
            </a:r>
            <a:endParaRPr lang="es-PA" dirty="0"/>
          </a:p>
        </p:txBody>
      </p:sp>
      <p:pic>
        <p:nvPicPr>
          <p:cNvPr id="14338" name="Picture 2" descr="http://www.rmm.cl/usuarios/maran/imagen/educado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689458"/>
            <a:ext cx="2088232" cy="2967489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20112"/>
            <a:ext cx="8229600" cy="996720"/>
          </a:xfrm>
        </p:spPr>
        <p:txBody>
          <a:bodyPr>
            <a:noAutofit/>
          </a:bodyPr>
          <a:lstStyle/>
          <a:p>
            <a:pPr algn="ctr"/>
            <a:r>
              <a:rPr lang="es-PA" sz="3800" b="1" dirty="0" smtClean="0"/>
              <a:t>TIPOS DE CONDUCCIÓN DE UN DIRECTOR</a:t>
            </a:r>
            <a:endParaRPr lang="es-PA" sz="3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208232"/>
            <a:ext cx="5472608" cy="43891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PA" b="1" dirty="0" smtClean="0"/>
              <a:t>CONDUCCIÓN EGOISTA</a:t>
            </a:r>
          </a:p>
          <a:p>
            <a:pPr algn="just">
              <a:buNone/>
            </a:pPr>
            <a:r>
              <a:rPr lang="es-PA" dirty="0" smtClean="0"/>
              <a:t>	No es más que la satisfacción de la voluntad o intereses personales. También es llamada conducción dominador.</a:t>
            </a:r>
          </a:p>
          <a:p>
            <a:pPr algn="just">
              <a:buNone/>
            </a:pPr>
            <a:endParaRPr lang="es-PA" dirty="0" smtClean="0"/>
          </a:p>
          <a:p>
            <a:pPr algn="just"/>
            <a:r>
              <a:rPr lang="es-PA" b="1" dirty="0" smtClean="0"/>
              <a:t>CONDUCCIÓN DEMOCRÁTICA</a:t>
            </a:r>
          </a:p>
          <a:p>
            <a:pPr algn="just">
              <a:buNone/>
            </a:pPr>
            <a:r>
              <a:rPr lang="es-PA" dirty="0" smtClean="0"/>
              <a:t>	Busca satisfacer las necesidades de los estudiantes, teniendo el bien común. Busca armonizar a los alumnos, profesores, padres y sociedad.</a:t>
            </a:r>
            <a:endParaRPr lang="es-PA" dirty="0"/>
          </a:p>
        </p:txBody>
      </p:sp>
      <p:pic>
        <p:nvPicPr>
          <p:cNvPr id="13314" name="Picture 2" descr="http://magicalsymphony.iespana.es/imagenes/directo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384347"/>
            <a:ext cx="1872208" cy="3492925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178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PA" sz="3600" b="1" dirty="0" smtClean="0"/>
              <a:t>CONSECUENCIAS DE LAS FORMAS DE CONDUCCIÓN</a:t>
            </a:r>
            <a:endParaRPr lang="es-PA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32856"/>
            <a:ext cx="4474840" cy="4464496"/>
          </a:xfrm>
        </p:spPr>
        <p:txBody>
          <a:bodyPr/>
          <a:lstStyle/>
          <a:p>
            <a:r>
              <a:rPr lang="es-PA" sz="2400" b="1" dirty="0" smtClean="0"/>
              <a:t>CONDUCCIÓN EGOISTA</a:t>
            </a:r>
          </a:p>
          <a:p>
            <a:pPr lvl="1"/>
            <a:r>
              <a:rPr lang="es-PA" dirty="0" smtClean="0"/>
              <a:t>Insinceridad</a:t>
            </a:r>
          </a:p>
          <a:p>
            <a:pPr lvl="1"/>
            <a:r>
              <a:rPr lang="es-PA" dirty="0" smtClean="0"/>
              <a:t>Disensiones</a:t>
            </a:r>
          </a:p>
          <a:p>
            <a:pPr lvl="1"/>
            <a:r>
              <a:rPr lang="es-PA" dirty="0" smtClean="0"/>
              <a:t>Fracaso</a:t>
            </a:r>
          </a:p>
          <a:p>
            <a:endParaRPr lang="es-PA" dirty="0" smtClean="0"/>
          </a:p>
          <a:p>
            <a:r>
              <a:rPr lang="es-PA" sz="2400" b="1" dirty="0" smtClean="0"/>
              <a:t>CONDUCCIÓN DEMOCRÁTICA</a:t>
            </a:r>
          </a:p>
          <a:p>
            <a:pPr lvl="1"/>
            <a:r>
              <a:rPr lang="es-PA" dirty="0" smtClean="0"/>
              <a:t>Reina la cordialidad</a:t>
            </a:r>
          </a:p>
          <a:p>
            <a:pPr lvl="1"/>
            <a:r>
              <a:rPr lang="es-PA" dirty="0" smtClean="0"/>
              <a:t>Espíritu de colaboración</a:t>
            </a:r>
          </a:p>
          <a:p>
            <a:endParaRPr lang="es-PA" dirty="0"/>
          </a:p>
        </p:txBody>
      </p:sp>
      <p:pic>
        <p:nvPicPr>
          <p:cNvPr id="21506" name="Picture 2" descr="http://www.blogdelfreelance.com/wp-content/uploads/2009/02/fracas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505" t="7692" b="19231"/>
          <a:stretch>
            <a:fillRect/>
          </a:stretch>
        </p:blipFill>
        <p:spPr bwMode="auto">
          <a:xfrm>
            <a:off x="5652120" y="2204864"/>
            <a:ext cx="1872208" cy="1541570"/>
          </a:xfrm>
          <a:prstGeom prst="rect">
            <a:avLst/>
          </a:prstGeom>
          <a:noFill/>
        </p:spPr>
      </p:pic>
      <p:pic>
        <p:nvPicPr>
          <p:cNvPr id="21508" name="Picture 4" descr="http://www.dreig.eu/caparazon/wp-content/colaboracion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4293096"/>
            <a:ext cx="3029069" cy="2016224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PA" sz="3600" b="1" dirty="0" smtClean="0"/>
              <a:t>CONSECUENCIAS DE LAS FORMAS DE CONDUCCIÓN</a:t>
            </a:r>
            <a:endParaRPr lang="es-PA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32856"/>
            <a:ext cx="8219256" cy="4191744"/>
          </a:xfrm>
        </p:spPr>
        <p:txBody>
          <a:bodyPr>
            <a:normAutofit fontScale="92500" lnSpcReduction="10000"/>
          </a:bodyPr>
          <a:lstStyle/>
          <a:p>
            <a:r>
              <a:rPr lang="es-PA" b="1" u="sng" dirty="0" smtClean="0"/>
              <a:t>FUNCIÓN PEDAGÓGICA</a:t>
            </a:r>
          </a:p>
          <a:p>
            <a:pPr>
              <a:buNone/>
            </a:pPr>
            <a:r>
              <a:rPr lang="es-PA" dirty="0" smtClean="0"/>
              <a:t>	Debe ser preocupación del Director la acción didáctica del profesorado.</a:t>
            </a:r>
          </a:p>
          <a:p>
            <a:endParaRPr lang="es-PA" dirty="0" smtClean="0"/>
          </a:p>
          <a:p>
            <a:r>
              <a:rPr lang="es-PA" b="1" u="sng" dirty="0" smtClean="0"/>
              <a:t>FUNCIÓN DE RELACIONES HUMANAS</a:t>
            </a:r>
          </a:p>
          <a:p>
            <a:pPr lvl="1"/>
            <a:r>
              <a:rPr lang="es-PA" dirty="0" smtClean="0"/>
              <a:t>Hacer su mayor esfuerzo en convertir la escuela en auténtica comunidad.</a:t>
            </a:r>
          </a:p>
          <a:p>
            <a:pPr lvl="1"/>
            <a:r>
              <a:rPr lang="es-PA" dirty="0" smtClean="0"/>
              <a:t>Estar atento a las personas que viven dentro y fuera de la escuela.</a:t>
            </a:r>
          </a:p>
          <a:p>
            <a:pPr lvl="1"/>
            <a:r>
              <a:rPr lang="es-PA" dirty="0" smtClean="0"/>
              <a:t>Lograr una buena relación entre profesores y alumnos y de todas las personas que trabajan con la escuela.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</TotalTime>
  <Words>115</Words>
  <Application>Microsoft Macintosh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Flujo</vt:lpstr>
      <vt:lpstr>ORIENTACIÓN PROFESIONAL</vt:lpstr>
      <vt:lpstr>ORIENTACIÓN PROFESIONAL  EDUCACIÓN MEDIA</vt:lpstr>
      <vt:lpstr>PREFERENCIAS PROFESIONALES</vt:lpstr>
      <vt:lpstr>PREFERENCIAS PROFESIONALES</vt:lpstr>
      <vt:lpstr>EL PAPEL DEL DIRECTOR COMO ORIENTADOR</vt:lpstr>
      <vt:lpstr>EL PAPEL DEL DIRECTOR COMO ORIENTADOR</vt:lpstr>
      <vt:lpstr>TIPOS DE CONDUCCIÓN DE UN DIRECTOR</vt:lpstr>
      <vt:lpstr>CONSECUENCIAS DE LAS FORMAS DE CONDUCCIÓN</vt:lpstr>
      <vt:lpstr>CONSECUENCIAS DE LAS FORMAS DE CONDUCCIÓN</vt:lpstr>
      <vt:lpstr>MUCHAS GRACIAS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ORIENTACIÓN PROFESIONAL</dc:title>
  <dc:creator> </dc:creator>
  <cp:lastModifiedBy>A</cp:lastModifiedBy>
  <cp:revision>10</cp:revision>
  <dcterms:created xsi:type="dcterms:W3CDTF">2010-10-02T23:22:36Z</dcterms:created>
  <dcterms:modified xsi:type="dcterms:W3CDTF">2013-02-16T04:27:15Z</dcterms:modified>
</cp:coreProperties>
</file>