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8062912" cy="208823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PA" sz="4800" b="1" dirty="0" smtClean="0"/>
              <a:t>LA NECESIDAD DE COMUNICACIÓN </a:t>
            </a:r>
            <a:br>
              <a:rPr lang="es-PA" sz="4800" b="1" dirty="0" smtClean="0"/>
            </a:br>
            <a:r>
              <a:rPr lang="es-PA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PARA PERSONAL DE ENFERMERÍA</a:t>
            </a:r>
            <a:endParaRPr lang="es-PA" sz="4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4" name="Picture 6" descr="http://www.krcc.org/krccnews/nu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54726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algn="ctr"/>
            <a:r>
              <a:rPr lang="es-PA" sz="4000" b="1" dirty="0" smtClean="0"/>
              <a:t>COMO COMUNICARSE CON PACIENTES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s-PA" sz="2400" b="1" u="sng" dirty="0" smtClean="0"/>
              <a:t>Lo que puede hacer</a:t>
            </a:r>
          </a:p>
          <a:p>
            <a:r>
              <a:rPr lang="es-PA" sz="2400" dirty="0" smtClean="0"/>
              <a:t>Demostrar interés</a:t>
            </a:r>
          </a:p>
          <a:p>
            <a:r>
              <a:rPr lang="es-PA" sz="2400" dirty="0" smtClean="0"/>
              <a:t>Tengas buenas maneras</a:t>
            </a:r>
          </a:p>
          <a:p>
            <a:r>
              <a:rPr lang="es-PA" sz="2400" dirty="0" smtClean="0"/>
              <a:t>Hable claro</a:t>
            </a:r>
          </a:p>
          <a:p>
            <a:r>
              <a:rPr lang="es-PA" sz="2400" dirty="0" smtClean="0"/>
              <a:t>Utilice palabra normales</a:t>
            </a:r>
          </a:p>
          <a:p>
            <a:r>
              <a:rPr lang="es-PA" sz="2400" dirty="0" smtClean="0"/>
              <a:t>Respete el estado de ánimo</a:t>
            </a:r>
          </a:p>
          <a:p>
            <a:endParaRPr lang="es-PA" sz="2400" dirty="0" smtClean="0"/>
          </a:p>
          <a:p>
            <a:endParaRPr lang="es-PA" sz="2400" dirty="0" smtClean="0"/>
          </a:p>
          <a:p>
            <a:pPr>
              <a:buNone/>
            </a:pPr>
            <a:r>
              <a:rPr lang="es-PA" sz="2400" b="1" u="sng" dirty="0" smtClean="0"/>
              <a:t>Lo que no puede hacer</a:t>
            </a:r>
          </a:p>
          <a:p>
            <a:r>
              <a:rPr lang="es-PA" sz="2400" dirty="0" smtClean="0"/>
              <a:t>Hacerse el muy ocupado</a:t>
            </a:r>
          </a:p>
          <a:p>
            <a:r>
              <a:rPr lang="es-PA" sz="2400" dirty="0" smtClean="0"/>
              <a:t>Hacer gestos con los hombros o marcharse</a:t>
            </a:r>
          </a:p>
          <a:p>
            <a:r>
              <a:rPr lang="es-PA" sz="2400" dirty="0" smtClean="0"/>
              <a:t>Rehusar hacer algo que tiene que hacer</a:t>
            </a:r>
          </a:p>
          <a:p>
            <a:r>
              <a:rPr lang="es-PA" sz="2400" dirty="0" smtClean="0"/>
              <a:t>Usar términos médicos</a:t>
            </a:r>
          </a:p>
          <a:p>
            <a:r>
              <a:rPr lang="es-PA" sz="2400" dirty="0" smtClean="0"/>
              <a:t>Hablar de todo</a:t>
            </a:r>
          </a:p>
          <a:p>
            <a:r>
              <a:rPr lang="es-PA" sz="2400" dirty="0" smtClean="0"/>
              <a:t>Gestos de impaciencia</a:t>
            </a:r>
          </a:p>
          <a:p>
            <a:pPr marL="447675" indent="3175">
              <a:buNone/>
            </a:pPr>
            <a:endParaRPr lang="es-P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12968" cy="1073274"/>
          </a:xfrm>
        </p:spPr>
        <p:txBody>
          <a:bodyPr>
            <a:normAutofit/>
          </a:bodyPr>
          <a:lstStyle/>
          <a:p>
            <a:pPr marL="0" algn="ctr"/>
            <a:r>
              <a:rPr lang="es-PA" sz="3700" b="1" dirty="0" smtClean="0"/>
              <a:t>TRASTORNOS DE LA COMUNICACIÓN</a:t>
            </a:r>
            <a:endParaRPr lang="es-PA" sz="37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096344"/>
          </a:xfrm>
        </p:spPr>
        <p:txBody>
          <a:bodyPr/>
          <a:lstStyle/>
          <a:p>
            <a:r>
              <a:rPr lang="es-PA" sz="2400" dirty="0" smtClean="0"/>
              <a:t>Puede ser interrumpida por trastornos patológicos</a:t>
            </a:r>
          </a:p>
          <a:p>
            <a:r>
              <a:rPr lang="es-PA" sz="2400" dirty="0" smtClean="0"/>
              <a:t>Los trastornos del Sistema Nervioso Central, tales como:</a:t>
            </a:r>
          </a:p>
          <a:p>
            <a:pPr lvl="1"/>
            <a:r>
              <a:rPr lang="es-PA" sz="2400" dirty="0" smtClean="0"/>
              <a:t>Afasia, que pueden ser: Afasia expresiva y Afasia receptiva</a:t>
            </a:r>
          </a:p>
          <a:p>
            <a:pPr lvl="1"/>
            <a:r>
              <a:rPr lang="es-PA" sz="2400" dirty="0" smtClean="0"/>
              <a:t>Disfasia o Disartria</a:t>
            </a:r>
          </a:p>
          <a:p>
            <a:pPr lvl="1"/>
            <a:r>
              <a:rPr lang="es-PA" sz="2400" dirty="0" smtClean="0"/>
              <a:t>Disfonía</a:t>
            </a:r>
          </a:p>
          <a:p>
            <a:endParaRPr lang="es-PA" dirty="0"/>
          </a:p>
        </p:txBody>
      </p:sp>
      <p:pic>
        <p:nvPicPr>
          <p:cNvPr id="18436" name="Picture 4" descr="http://sandruni.files.wordpress.com/2009/11/disf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01008"/>
            <a:ext cx="3168352" cy="2677335"/>
          </a:xfrm>
          <a:prstGeom prst="rect">
            <a:avLst/>
          </a:prstGeom>
          <a:noFill/>
        </p:spPr>
      </p:pic>
      <p:pic>
        <p:nvPicPr>
          <p:cNvPr id="18438" name="Picture 6" descr="http://www.remediospopulares.com/afo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2088232" cy="2185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7494"/>
            <a:ext cx="8640960" cy="1073274"/>
          </a:xfrm>
        </p:spPr>
        <p:txBody>
          <a:bodyPr>
            <a:noAutofit/>
          </a:bodyPr>
          <a:lstStyle/>
          <a:p>
            <a:pPr marL="0" algn="ctr"/>
            <a:r>
              <a:rPr lang="es-PA" sz="4000" b="1" dirty="0" smtClean="0"/>
              <a:t>COMUNICACIÓN CON PACIENTES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4824536" cy="53012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PA" sz="2800" b="1" u="sng" dirty="0" smtClean="0"/>
              <a:t>Con barreras físicas</a:t>
            </a:r>
          </a:p>
          <a:p>
            <a:pPr>
              <a:buNone/>
            </a:pPr>
            <a:endParaRPr lang="es-PA" sz="2600" dirty="0" smtClean="0"/>
          </a:p>
          <a:p>
            <a:pPr>
              <a:buNone/>
            </a:pPr>
            <a:r>
              <a:rPr lang="es-PA" sz="2600" dirty="0" smtClean="0"/>
              <a:t>Tales como la:</a:t>
            </a:r>
          </a:p>
          <a:p>
            <a:r>
              <a:rPr lang="es-PA" sz="2600" dirty="0" smtClean="0"/>
              <a:t>Disnea acentuada</a:t>
            </a:r>
          </a:p>
          <a:p>
            <a:r>
              <a:rPr lang="es-PA" sz="2600" dirty="0" err="1" smtClean="0"/>
              <a:t>Traqueostomia</a:t>
            </a:r>
            <a:endParaRPr lang="es-PA" sz="2600" dirty="0" smtClean="0"/>
          </a:p>
          <a:p>
            <a:r>
              <a:rPr lang="es-PA" sz="2600" dirty="0" smtClean="0"/>
              <a:t>Tubo </a:t>
            </a:r>
            <a:r>
              <a:rPr lang="es-PA" sz="2600" dirty="0" err="1" smtClean="0"/>
              <a:t>endotraqueal</a:t>
            </a:r>
            <a:endParaRPr lang="es-PA" sz="2600" dirty="0" smtClean="0"/>
          </a:p>
          <a:p>
            <a:pPr marL="0" indent="0">
              <a:buNone/>
            </a:pPr>
            <a:endParaRPr lang="es-PA" sz="2600" dirty="0" smtClean="0"/>
          </a:p>
          <a:p>
            <a:pPr marL="0" indent="0">
              <a:buNone/>
            </a:pPr>
            <a:r>
              <a:rPr lang="es-PA" sz="2600" dirty="0" smtClean="0"/>
              <a:t>Estos le impiden al paciente la formación de palabras. </a:t>
            </a:r>
          </a:p>
          <a:p>
            <a:pPr>
              <a:buNone/>
            </a:pPr>
            <a:endParaRPr lang="es-PA" sz="2600" dirty="0" smtClean="0"/>
          </a:p>
          <a:p>
            <a:pPr>
              <a:buNone/>
            </a:pPr>
            <a:r>
              <a:rPr lang="es-PA" sz="2600" dirty="0" smtClean="0"/>
              <a:t>Se debe:</a:t>
            </a:r>
          </a:p>
          <a:p>
            <a:r>
              <a:rPr lang="es-PA" sz="2600" dirty="0" smtClean="0"/>
              <a:t>Tener paciencia</a:t>
            </a:r>
          </a:p>
          <a:p>
            <a:r>
              <a:rPr lang="es-PA" sz="2600" dirty="0" smtClean="0"/>
              <a:t>Utilizar elementos que ayuden la comunicación.</a:t>
            </a:r>
          </a:p>
          <a:p>
            <a:pPr>
              <a:buNone/>
            </a:pPr>
            <a:endParaRPr lang="es-PA" dirty="0"/>
          </a:p>
        </p:txBody>
      </p:sp>
      <p:pic>
        <p:nvPicPr>
          <p:cNvPr id="17410" name="Picture 2" descr="http://www.telic.es/52g.jpg"/>
          <p:cNvPicPr>
            <a:picLocks noChangeAspect="1" noChangeArrowheads="1"/>
          </p:cNvPicPr>
          <p:nvPr/>
        </p:nvPicPr>
        <p:blipFill>
          <a:blip r:embed="rId2" cstate="print"/>
          <a:srcRect b="18605"/>
          <a:stretch>
            <a:fillRect/>
          </a:stretch>
        </p:blipFill>
        <p:spPr bwMode="auto">
          <a:xfrm>
            <a:off x="5652120" y="1340768"/>
            <a:ext cx="2754456" cy="2520280"/>
          </a:xfrm>
          <a:prstGeom prst="rect">
            <a:avLst/>
          </a:prstGeom>
          <a:noFill/>
        </p:spPr>
      </p:pic>
      <p:pic>
        <p:nvPicPr>
          <p:cNvPr id="17412" name="Picture 4" descr="http://cache2.asset-cache.net/xc/78165140.jpg?v=1&amp;c=IWSAsset&amp;k=2&amp;d=879A7008EBFF0E9DC4F8579BF996F871C439F5762B83CC9FE4A5015E61F76987E30A760B0D811297"/>
          <p:cNvPicPr>
            <a:picLocks noChangeAspect="1" noChangeArrowheads="1"/>
          </p:cNvPicPr>
          <p:nvPr/>
        </p:nvPicPr>
        <p:blipFill>
          <a:blip r:embed="rId3" cstate="print"/>
          <a:srcRect t="40806" b="14372"/>
          <a:stretch>
            <a:fillRect/>
          </a:stretch>
        </p:blipFill>
        <p:spPr bwMode="auto">
          <a:xfrm>
            <a:off x="5436096" y="4221088"/>
            <a:ext cx="321945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8464" cy="1001266"/>
          </a:xfrm>
        </p:spPr>
        <p:txBody>
          <a:bodyPr>
            <a:normAutofit fontScale="90000"/>
          </a:bodyPr>
          <a:lstStyle/>
          <a:p>
            <a:pPr marL="0"/>
            <a:r>
              <a:rPr lang="es-PA" sz="4400" b="1" dirty="0" smtClean="0"/>
              <a:t>COMUNICACIÓN CON PACIENTES</a:t>
            </a:r>
            <a:endParaRPr lang="es-PA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PA" sz="2800" b="1" u="sng" dirty="0" smtClean="0"/>
              <a:t>Con Deterioro Sensorial o Motor</a:t>
            </a:r>
          </a:p>
          <a:p>
            <a:endParaRPr lang="es-PA" sz="1400" dirty="0" smtClean="0"/>
          </a:p>
          <a:p>
            <a:r>
              <a:rPr lang="es-PA" sz="2600" dirty="0" smtClean="0"/>
              <a:t>Deterioro Auditivo</a:t>
            </a:r>
          </a:p>
          <a:p>
            <a:pPr lvl="1"/>
            <a:r>
              <a:rPr lang="es-PA" dirty="0" smtClean="0"/>
              <a:t>Hable despacio y en dirección al oído</a:t>
            </a:r>
          </a:p>
          <a:p>
            <a:pPr lvl="1"/>
            <a:endParaRPr lang="es-PA" sz="1900" dirty="0" smtClean="0"/>
          </a:p>
          <a:p>
            <a:r>
              <a:rPr lang="es-PA" sz="2600" dirty="0" smtClean="0"/>
              <a:t>Deterioro Visual</a:t>
            </a:r>
          </a:p>
          <a:p>
            <a:pPr lvl="1"/>
            <a:r>
              <a:rPr lang="es-PA" dirty="0" smtClean="0"/>
              <a:t>Identifique al entrar a la habitación y explique al paciente los ruidos</a:t>
            </a:r>
          </a:p>
          <a:p>
            <a:pPr lvl="1"/>
            <a:endParaRPr lang="es-PA" sz="1900" dirty="0" smtClean="0"/>
          </a:p>
          <a:p>
            <a:r>
              <a:rPr lang="es-PA" sz="2600" dirty="0" smtClean="0"/>
              <a:t>Con Afasia</a:t>
            </a:r>
          </a:p>
          <a:p>
            <a:pPr lvl="1"/>
            <a:r>
              <a:rPr lang="es-PA" dirty="0" smtClean="0"/>
              <a:t>Una persona debe hablar a la vez y no gritar.</a:t>
            </a:r>
          </a:p>
          <a:p>
            <a:pPr lvl="1"/>
            <a:endParaRPr lang="es-PA" sz="1700" dirty="0" smtClean="0"/>
          </a:p>
          <a:p>
            <a:r>
              <a:rPr lang="es-PA" sz="2600" dirty="0" smtClean="0"/>
              <a:t>Disartria</a:t>
            </a:r>
          </a:p>
          <a:p>
            <a:pPr lvl="1"/>
            <a:r>
              <a:rPr lang="es-PA" dirty="0" smtClean="0"/>
              <a:t>Escuche con atención y anime al paciente a conversar.</a:t>
            </a:r>
            <a:endParaRPr lang="es-P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marL="0" algn="ctr"/>
            <a:r>
              <a:rPr lang="es-PA" sz="4000" b="1" dirty="0" smtClean="0"/>
              <a:t>LA ENSEÑANZA DEL PACIENTE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5050904" cy="4970024"/>
          </a:xfrm>
        </p:spPr>
        <p:txBody>
          <a:bodyPr>
            <a:normAutofit/>
          </a:bodyPr>
          <a:lstStyle/>
          <a:p>
            <a:r>
              <a:rPr lang="es-PA" sz="2400" dirty="0" smtClean="0"/>
              <a:t>Se utiliza la comunicación para lograr un aprendizaje</a:t>
            </a:r>
          </a:p>
          <a:p>
            <a:r>
              <a:rPr lang="es-PA" sz="2400" dirty="0" smtClean="0"/>
              <a:t>La enseñanza es un proceso designado para producir un aprendizaje específico.</a:t>
            </a:r>
          </a:p>
          <a:p>
            <a:r>
              <a:rPr lang="es-PA" sz="2400" dirty="0" smtClean="0"/>
              <a:t>Este proceso de enseñanza – aprendizaje involucra una dinámica de interacción entre maestro y alumno.</a:t>
            </a:r>
          </a:p>
          <a:p>
            <a:r>
              <a:rPr lang="es-PA" sz="2400" dirty="0" smtClean="0"/>
              <a:t>Debe existir comunicación abierta y sincera.</a:t>
            </a:r>
            <a:endParaRPr lang="es-PA" sz="2400" dirty="0"/>
          </a:p>
        </p:txBody>
      </p:sp>
      <p:pic>
        <p:nvPicPr>
          <p:cNvPr id="16386" name="Picture 2" descr="http://cursos.cepcastilleja.org/aye/contenido/conimages/practimage/modelo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92895"/>
            <a:ext cx="2952328" cy="259804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 fontScale="90000"/>
          </a:bodyPr>
          <a:lstStyle/>
          <a:p>
            <a:pPr marL="0" algn="ctr"/>
            <a:r>
              <a:rPr lang="es-PA" sz="4000" b="1" dirty="0" smtClean="0"/>
              <a:t>LINEAMIENTOS PARA LA ENSEÑANZA DEL PACIENTE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84176"/>
            <a:ext cx="8640960" cy="5157192"/>
          </a:xfrm>
        </p:spPr>
        <p:txBody>
          <a:bodyPr>
            <a:normAutofit/>
          </a:bodyPr>
          <a:lstStyle/>
          <a:p>
            <a:r>
              <a:rPr lang="es-PA" sz="2400" dirty="0" smtClean="0"/>
              <a:t>El aprendizaje requiere energía y habilidad para concentrarse.</a:t>
            </a:r>
          </a:p>
          <a:p>
            <a:r>
              <a:rPr lang="es-PA" sz="2400" dirty="0" smtClean="0"/>
              <a:t>La motivación es una poderosa facilitadora del aprendizaje.</a:t>
            </a:r>
          </a:p>
          <a:p>
            <a:r>
              <a:rPr lang="es-PA" sz="2400" dirty="0" smtClean="0"/>
              <a:t>Para maximizar el aprendizaje es necesario un ambiente agradable.</a:t>
            </a:r>
          </a:p>
          <a:p>
            <a:r>
              <a:rPr lang="es-PA" sz="2400" dirty="0" smtClean="0"/>
              <a:t>Presente la enseñanza en forma que el cliente pueda entenderla.</a:t>
            </a:r>
          </a:p>
          <a:p>
            <a:r>
              <a:rPr lang="es-PA" sz="2400" dirty="0" smtClean="0"/>
              <a:t>Considerar las diferencias culturales.</a:t>
            </a:r>
          </a:p>
          <a:p>
            <a:r>
              <a:rPr lang="es-PA" sz="2400" dirty="0" smtClean="0"/>
              <a:t>Lenguaje que el cliente entienda.</a:t>
            </a:r>
          </a:p>
          <a:p>
            <a:r>
              <a:rPr lang="es-PA" sz="2400" dirty="0" smtClean="0"/>
              <a:t>Conozca al cliente.</a:t>
            </a:r>
          </a:p>
          <a:p>
            <a:r>
              <a:rPr lang="es-PA" sz="2400" dirty="0" smtClean="0"/>
              <a:t>Brinde una frecuente retroalimentación.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A" b="1" dirty="0" smtClean="0"/>
              <a:t>MUCHAS GRACIAS</a:t>
            </a:r>
            <a:endParaRPr lang="es-PA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A" b="1" i="1" dirty="0" smtClean="0"/>
              <a:t>POR SU ATENCIÓN</a:t>
            </a:r>
            <a:endParaRPr lang="es-PA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1399032"/>
          </a:xfrm>
        </p:spPr>
        <p:txBody>
          <a:bodyPr>
            <a:normAutofit/>
          </a:bodyPr>
          <a:lstStyle/>
          <a:p>
            <a:pPr marL="0" algn="ctr"/>
            <a:r>
              <a:rPr lang="es-PA" sz="4000" b="1" dirty="0" smtClean="0"/>
              <a:t>LA NECESIDAD COMUNICACIÓN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7848872" cy="4572000"/>
          </a:xfrm>
        </p:spPr>
        <p:txBody>
          <a:bodyPr>
            <a:normAutofit/>
          </a:bodyPr>
          <a:lstStyle/>
          <a:p>
            <a:pPr algn="just"/>
            <a:r>
              <a:rPr lang="es-PA" sz="2400" dirty="0" smtClean="0"/>
              <a:t>El personal de enfermería depende de la relación que establece con el paciente.</a:t>
            </a:r>
          </a:p>
          <a:p>
            <a:pPr algn="just"/>
            <a:endParaRPr lang="es-PA" sz="1200" dirty="0" smtClean="0"/>
          </a:p>
          <a:p>
            <a:pPr algn="just"/>
            <a:r>
              <a:rPr lang="es-PA" sz="2400" dirty="0" smtClean="0"/>
              <a:t>La comunicación es esencial para establecer una relación óptima enfermera – paciente.</a:t>
            </a:r>
          </a:p>
          <a:p>
            <a:pPr algn="just"/>
            <a:endParaRPr lang="es-PA" sz="1200" dirty="0" smtClean="0"/>
          </a:p>
          <a:p>
            <a:pPr algn="just"/>
            <a:r>
              <a:rPr lang="es-PA" sz="2400" dirty="0" smtClean="0"/>
              <a:t>Es un proceso de por medio del cual se intercambia información.</a:t>
            </a:r>
          </a:p>
          <a:p>
            <a:pPr algn="just"/>
            <a:endParaRPr lang="es-PA" sz="1200" dirty="0" smtClean="0"/>
          </a:p>
          <a:p>
            <a:pPr algn="just"/>
            <a:r>
              <a:rPr lang="es-PA" sz="2400" dirty="0" smtClean="0"/>
              <a:t>Se comunica con el paciente, su familia y amigos, los visitantes y miembros de salud.</a:t>
            </a:r>
            <a:endParaRPr lang="es-PA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marL="0" algn="ctr"/>
            <a:r>
              <a:rPr lang="es-PA" sz="4000" b="1" dirty="0" smtClean="0"/>
              <a:t>TIPOS DE COMUNICACIÓN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4546848" cy="4970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A" sz="2800" b="1" dirty="0" smtClean="0"/>
              <a:t>Comunicación Verbal</a:t>
            </a:r>
          </a:p>
          <a:p>
            <a:pPr algn="just"/>
            <a:r>
              <a:rPr lang="es-PA" sz="2400" dirty="0" smtClean="0"/>
              <a:t>Se utilizan palabras e incluye lenguaje, la escritura y lectura. </a:t>
            </a:r>
          </a:p>
          <a:p>
            <a:pPr algn="just"/>
            <a:r>
              <a:rPr lang="es-PA" sz="2400" dirty="0" smtClean="0"/>
              <a:t>Es difícil controlar la expresión facial</a:t>
            </a:r>
          </a:p>
          <a:p>
            <a:pPr algn="just"/>
            <a:r>
              <a:rPr lang="es-PA" sz="2400" dirty="0" smtClean="0"/>
              <a:t>La palabra escrita se usa cuando el paciente no puede hablar u oír.</a:t>
            </a:r>
          </a:p>
          <a:p>
            <a:pPr algn="just"/>
            <a:r>
              <a:rPr lang="es-PA" sz="2400" dirty="0" smtClean="0"/>
              <a:t>Se le proporcionará papel al paciente si este necesita comunicarse.</a:t>
            </a:r>
          </a:p>
          <a:p>
            <a:endParaRPr lang="es-PA" sz="2400" dirty="0" smtClean="0"/>
          </a:p>
        </p:txBody>
      </p:sp>
      <p:pic>
        <p:nvPicPr>
          <p:cNvPr id="25602" name="Picture 2" descr="http://images.suite101.com/199062_net_medicop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3024336" cy="2268252"/>
          </a:xfrm>
          <a:prstGeom prst="rect">
            <a:avLst/>
          </a:prstGeom>
          <a:noFill/>
        </p:spPr>
      </p:pic>
      <p:pic>
        <p:nvPicPr>
          <p:cNvPr id="25604" name="Picture 4" descr="http://www.istockphoto.com/file_thumbview_approve/7639733/2/istockphoto_7639733-nurse-talking-to-pati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244629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4400" b="1" dirty="0" smtClean="0"/>
              <a:t>TIPOS DE COMUNICACIÓN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5770984" cy="4826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PA" sz="3200" b="1" dirty="0" smtClean="0"/>
              <a:t>Comunicación No Verbal</a:t>
            </a:r>
          </a:p>
          <a:p>
            <a:r>
              <a:rPr lang="es-PA" sz="2400" dirty="0" smtClean="0"/>
              <a:t>No se emplean palabras.</a:t>
            </a:r>
          </a:p>
          <a:p>
            <a:r>
              <a:rPr lang="es-PA" sz="2400" dirty="0" smtClean="0"/>
              <a:t>Esta comunicación incluye</a:t>
            </a:r>
          </a:p>
          <a:p>
            <a:pPr lvl="1"/>
            <a:r>
              <a:rPr lang="es-PA" sz="2400" dirty="0" smtClean="0"/>
              <a:t>Expresión Fácil</a:t>
            </a:r>
          </a:p>
          <a:p>
            <a:pPr lvl="1"/>
            <a:r>
              <a:rPr lang="es-PA" sz="2400" dirty="0" smtClean="0"/>
              <a:t>Postura corporal</a:t>
            </a:r>
          </a:p>
          <a:p>
            <a:pPr lvl="1"/>
            <a:r>
              <a:rPr lang="es-PA" sz="2400" dirty="0" smtClean="0"/>
              <a:t>Arreglo personal</a:t>
            </a:r>
          </a:p>
          <a:p>
            <a:pPr lvl="1"/>
            <a:r>
              <a:rPr lang="es-PA" sz="2400" dirty="0" smtClean="0"/>
              <a:t>Gestos</a:t>
            </a:r>
          </a:p>
          <a:p>
            <a:pPr lvl="1"/>
            <a:r>
              <a:rPr lang="es-PA" sz="2400" dirty="0" smtClean="0"/>
              <a:t>Tono de Voz</a:t>
            </a:r>
          </a:p>
          <a:p>
            <a:pPr lvl="1"/>
            <a:r>
              <a:rPr lang="es-PA" sz="2400" dirty="0" smtClean="0"/>
              <a:t>Tacto</a:t>
            </a:r>
          </a:p>
        </p:txBody>
      </p:sp>
      <p:pic>
        <p:nvPicPr>
          <p:cNvPr id="28674" name="Picture 2" descr="http://html.rincondelvago.com/000015860.png"/>
          <p:cNvPicPr>
            <a:picLocks noChangeAspect="1" noChangeArrowheads="1"/>
          </p:cNvPicPr>
          <p:nvPr/>
        </p:nvPicPr>
        <p:blipFill>
          <a:blip r:embed="rId2" cstate="print"/>
          <a:srcRect l="7972" t="8859" r="30237" b="14361"/>
          <a:stretch>
            <a:fillRect/>
          </a:stretch>
        </p:blipFill>
        <p:spPr bwMode="auto">
          <a:xfrm>
            <a:off x="5364088" y="2492896"/>
            <a:ext cx="334888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1399032"/>
          </a:xfrm>
        </p:spPr>
        <p:txBody>
          <a:bodyPr>
            <a:normAutofit/>
          </a:bodyPr>
          <a:lstStyle/>
          <a:p>
            <a:pPr marL="0" algn="ctr"/>
            <a:r>
              <a:rPr lang="es-PA" sz="4000" b="1" dirty="0" smtClean="0"/>
              <a:t>ELEMENTOS BÁSICOS DE LA COMUNICACIÓN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016224"/>
          </a:xfrm>
        </p:spPr>
        <p:txBody>
          <a:bodyPr>
            <a:normAutofit/>
          </a:bodyPr>
          <a:lstStyle/>
          <a:p>
            <a:pPr algn="just"/>
            <a:r>
              <a:rPr lang="es-PA" sz="2400" dirty="0" smtClean="0"/>
              <a:t>La comunicación es un proceso por el cual se envía y recibe un mensaje.</a:t>
            </a:r>
          </a:p>
          <a:p>
            <a:pPr algn="just"/>
            <a:r>
              <a:rPr lang="es-PA" sz="2400" dirty="0" smtClean="0"/>
              <a:t>Para que haya comunicación se tener en cuanta los elementos de este proceso. </a:t>
            </a:r>
            <a:endParaRPr lang="es-PA" sz="2400" dirty="0"/>
          </a:p>
        </p:txBody>
      </p:sp>
      <p:pic>
        <p:nvPicPr>
          <p:cNvPr id="24578" name="Picture 2" descr="http://mayersanvil.files.wordpress.com/2008/07/comunicacion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573016"/>
            <a:ext cx="43204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marL="0" algn="ctr"/>
            <a:r>
              <a:rPr lang="es-PA" sz="4000" b="1" dirty="0" smtClean="0"/>
              <a:t>PROCESO DE COMUNICACIÓN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147248" cy="2160240"/>
          </a:xfrm>
        </p:spPr>
        <p:txBody>
          <a:bodyPr numCol="2">
            <a:normAutofit lnSpcReduction="10000"/>
          </a:bodyPr>
          <a:lstStyle/>
          <a:p>
            <a:r>
              <a:rPr lang="es-PA" sz="2400" dirty="0" smtClean="0"/>
              <a:t>Remitente o emisor</a:t>
            </a:r>
          </a:p>
          <a:p>
            <a:r>
              <a:rPr lang="es-PA" sz="2400" dirty="0" smtClean="0"/>
              <a:t>Mensaje</a:t>
            </a:r>
          </a:p>
          <a:p>
            <a:r>
              <a:rPr lang="es-PA" sz="2400" dirty="0" smtClean="0"/>
              <a:t>Conducto o canal</a:t>
            </a:r>
          </a:p>
          <a:p>
            <a:r>
              <a:rPr lang="es-PA" sz="2400" dirty="0" smtClean="0"/>
              <a:t>Destinatario o receptor</a:t>
            </a:r>
          </a:p>
          <a:p>
            <a:r>
              <a:rPr lang="es-PA" sz="2400" dirty="0" smtClean="0"/>
              <a:t>Efecto en el destinatario</a:t>
            </a:r>
          </a:p>
          <a:p>
            <a:r>
              <a:rPr lang="es-PA" sz="2400" dirty="0" smtClean="0"/>
              <a:t>Retroalimentación </a:t>
            </a:r>
            <a:endParaRPr lang="es-PA" sz="2400" dirty="0"/>
          </a:p>
        </p:txBody>
      </p:sp>
      <p:pic>
        <p:nvPicPr>
          <p:cNvPr id="23554" name="Picture 2" descr="http://www.aulafacil.com/administracionempresas/comunicacion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210" b="3370"/>
          <a:stretch>
            <a:fillRect/>
          </a:stretch>
        </p:blipFill>
        <p:spPr bwMode="auto">
          <a:xfrm>
            <a:off x="1331640" y="3501008"/>
            <a:ext cx="6696744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7494"/>
            <a:ext cx="8496944" cy="1289298"/>
          </a:xfrm>
        </p:spPr>
        <p:txBody>
          <a:bodyPr>
            <a:noAutofit/>
          </a:bodyPr>
          <a:lstStyle/>
          <a:p>
            <a:pPr marL="0" algn="ctr"/>
            <a:r>
              <a:rPr lang="es-PA" sz="4000" b="1" dirty="0" smtClean="0"/>
              <a:t>FACTORES QUE AFECTAN LA COMUNICACIÓN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72816"/>
            <a:ext cx="8435280" cy="4824536"/>
          </a:xfrm>
        </p:spPr>
        <p:txBody>
          <a:bodyPr>
            <a:normAutofit lnSpcReduction="10000"/>
          </a:bodyPr>
          <a:lstStyle/>
          <a:p>
            <a:pPr algn="just"/>
            <a:r>
              <a:rPr lang="es-PA" sz="2400" dirty="0" smtClean="0"/>
              <a:t>Situaciones que afectan al remitente: </a:t>
            </a:r>
            <a:r>
              <a:rPr lang="es-PA" sz="2400" i="1" dirty="0" smtClean="0"/>
              <a:t>desconocimiento del idioma, lesiones encefálicas, dificultada para emitir sonidos vocales, malestar físico.</a:t>
            </a:r>
            <a:endParaRPr lang="es-PA" sz="1300" i="1" dirty="0" smtClean="0"/>
          </a:p>
          <a:p>
            <a:pPr algn="just"/>
            <a:endParaRPr lang="es-PA" sz="1500" i="1" dirty="0" smtClean="0"/>
          </a:p>
          <a:p>
            <a:pPr algn="just"/>
            <a:r>
              <a:rPr lang="es-PA" sz="2400" dirty="0" smtClean="0"/>
              <a:t>Situaciones que afectan el mensaje: </a:t>
            </a:r>
            <a:r>
              <a:rPr lang="es-PA" sz="2400" i="1" dirty="0" smtClean="0"/>
              <a:t>pacientes con problemas para pensar, ruido.</a:t>
            </a:r>
            <a:endParaRPr lang="es-PA" sz="1300" i="1" dirty="0" smtClean="0"/>
          </a:p>
          <a:p>
            <a:pPr algn="just"/>
            <a:endParaRPr lang="es-PA" sz="1700" i="1" dirty="0" smtClean="0"/>
          </a:p>
          <a:p>
            <a:pPr algn="just"/>
            <a:r>
              <a:rPr lang="es-PA" sz="2400" dirty="0" smtClean="0"/>
              <a:t>Situaciones que afectan el conducto: </a:t>
            </a:r>
            <a:r>
              <a:rPr lang="es-PA" sz="2400" i="1" dirty="0" smtClean="0"/>
              <a:t>utilizar el adecuado conducto para el mensaje.</a:t>
            </a:r>
            <a:endParaRPr lang="es-PA" sz="1300" i="1" dirty="0" smtClean="0"/>
          </a:p>
          <a:p>
            <a:pPr algn="just"/>
            <a:endParaRPr lang="es-PA" sz="1700" i="1" dirty="0" smtClean="0"/>
          </a:p>
          <a:p>
            <a:pPr algn="just"/>
            <a:r>
              <a:rPr lang="es-PA" sz="2400" dirty="0" smtClean="0"/>
              <a:t>Situaciones que afectan al destinatario: </a:t>
            </a:r>
            <a:r>
              <a:rPr lang="es-PA" sz="2400" i="1" dirty="0" smtClean="0"/>
              <a:t>trastornos auditivos, que no pueden leer y escribir, estado emocional.</a:t>
            </a:r>
            <a:endParaRPr lang="es-PA" sz="1300" i="1" dirty="0" smtClean="0"/>
          </a:p>
          <a:p>
            <a:endParaRPr lang="es-P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rmAutofit fontScale="90000"/>
          </a:bodyPr>
          <a:lstStyle/>
          <a:p>
            <a:pPr marL="0" algn="ctr"/>
            <a:r>
              <a:rPr lang="es-PA" sz="4000" b="1" dirty="0" smtClean="0"/>
              <a:t>REGLAS PARA LA </a:t>
            </a:r>
            <a:br>
              <a:rPr lang="es-PA" sz="4000" b="1" dirty="0" smtClean="0"/>
            </a:br>
            <a:r>
              <a:rPr lang="es-PA" sz="4000" b="1" dirty="0" smtClean="0"/>
              <a:t>COMUNICACIÓN EFECTIVA 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4762872" cy="5040560"/>
          </a:xfrm>
        </p:spPr>
        <p:txBody>
          <a:bodyPr>
            <a:normAutofit/>
          </a:bodyPr>
          <a:lstStyle/>
          <a:p>
            <a:pPr algn="just"/>
            <a:r>
              <a:rPr lang="es-PA" sz="2400" dirty="0" smtClean="0"/>
              <a:t>Se debe entender y respetar al paciente</a:t>
            </a:r>
          </a:p>
          <a:p>
            <a:pPr algn="just"/>
            <a:r>
              <a:rPr lang="es-PA" sz="2400" dirty="0" smtClean="0"/>
              <a:t>Tratar al paciente como un ser humano</a:t>
            </a:r>
          </a:p>
          <a:p>
            <a:pPr algn="just"/>
            <a:r>
              <a:rPr lang="es-PA" sz="2400" dirty="0" smtClean="0"/>
              <a:t>Ser capaz de detectar los problemas del paciente</a:t>
            </a:r>
          </a:p>
          <a:p>
            <a:pPr algn="just"/>
            <a:r>
              <a:rPr lang="es-PA" sz="2400" dirty="0" smtClean="0"/>
              <a:t>Aceptar y respetar su religión y cultura</a:t>
            </a:r>
          </a:p>
          <a:p>
            <a:pPr algn="just"/>
            <a:r>
              <a:rPr lang="es-PA" sz="2400" dirty="0" smtClean="0"/>
              <a:t>Usar términos que tengan mismo significado para ambos</a:t>
            </a:r>
          </a:p>
          <a:p>
            <a:pPr algn="just"/>
            <a:r>
              <a:rPr lang="es-PA" sz="2400" dirty="0" smtClean="0"/>
              <a:t>No debe divagar.</a:t>
            </a:r>
            <a:endParaRPr lang="es-PA" sz="2400" dirty="0"/>
          </a:p>
        </p:txBody>
      </p:sp>
      <p:pic>
        <p:nvPicPr>
          <p:cNvPr id="5" name="Picture 2" descr="http://www.medicosypacientes.com/files/prensa/img/paciente_hospital_g.jpg"/>
          <p:cNvPicPr>
            <a:picLocks noChangeAspect="1" noChangeArrowheads="1"/>
          </p:cNvPicPr>
          <p:nvPr/>
        </p:nvPicPr>
        <p:blipFill>
          <a:blip r:embed="rId2" cstate="print"/>
          <a:srcRect l="22306"/>
          <a:stretch>
            <a:fillRect/>
          </a:stretch>
        </p:blipFill>
        <p:spPr bwMode="auto">
          <a:xfrm>
            <a:off x="5796136" y="2492896"/>
            <a:ext cx="2880320" cy="3006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Autofit/>
          </a:bodyPr>
          <a:lstStyle/>
          <a:p>
            <a:pPr marL="0" algn="ctr"/>
            <a:r>
              <a:rPr lang="es-PA" sz="4000" b="1" dirty="0" smtClean="0"/>
              <a:t>BARRERAS QUE OBSTACULIZAN LA COMUNICACIÓN</a:t>
            </a:r>
            <a:endParaRPr lang="es-PA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1880" y="1772816"/>
            <a:ext cx="5328592" cy="5112568"/>
          </a:xfrm>
        </p:spPr>
        <p:txBody>
          <a:bodyPr>
            <a:normAutofit fontScale="92500" lnSpcReduction="10000"/>
          </a:bodyPr>
          <a:lstStyle/>
          <a:p>
            <a:r>
              <a:rPr lang="es-PA" sz="2600" dirty="0" smtClean="0"/>
              <a:t>Si el técnico no usa el mismo lenguaje</a:t>
            </a:r>
          </a:p>
          <a:p>
            <a:r>
              <a:rPr lang="es-PA" sz="2600" dirty="0" smtClean="0"/>
              <a:t>El paciente o el técnico pueden cambiar el tema</a:t>
            </a:r>
          </a:p>
          <a:p>
            <a:r>
              <a:rPr lang="es-PA" sz="2600" dirty="0" smtClean="0"/>
              <a:t>En caso que el técnico exprese su opinión personal juzgando valores, comportamientos o sentimientos.</a:t>
            </a:r>
          </a:p>
          <a:p>
            <a:r>
              <a:rPr lang="es-PA" sz="2600" dirty="0" smtClean="0"/>
              <a:t>Respetar el silencio del paciente</a:t>
            </a:r>
          </a:p>
          <a:p>
            <a:r>
              <a:rPr lang="es-PA" sz="2600" dirty="0" smtClean="0"/>
              <a:t>Saber escuchar</a:t>
            </a:r>
          </a:p>
          <a:p>
            <a:r>
              <a:rPr lang="es-PA" sz="2600" dirty="0" smtClean="0"/>
              <a:t>Respuestas cómodas que bloquean la comunicación.</a:t>
            </a:r>
          </a:p>
          <a:p>
            <a:endParaRPr lang="es-PA" dirty="0"/>
          </a:p>
        </p:txBody>
      </p:sp>
      <p:pic>
        <p:nvPicPr>
          <p:cNvPr id="5" name="Picture 4" descr="http://1.bp.blogspot.com/_bv_-srs5zE8/TIvkCFDT9cI/AAAAAAAAAHI/DHHgbjpMXB8/s1600/comunicacion.jpg"/>
          <p:cNvPicPr>
            <a:picLocks noChangeAspect="1" noChangeArrowheads="1"/>
          </p:cNvPicPr>
          <p:nvPr/>
        </p:nvPicPr>
        <p:blipFill>
          <a:blip r:embed="rId2" cstate="print"/>
          <a:srcRect r="15556"/>
          <a:stretch>
            <a:fillRect/>
          </a:stretch>
        </p:blipFill>
        <p:spPr bwMode="auto">
          <a:xfrm>
            <a:off x="539552" y="2636912"/>
            <a:ext cx="273630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275</TotalTime>
  <Words>658</Words>
  <Application>Microsoft Macintosh PowerPoint</Application>
  <PresentationFormat>On-screen Show (4:3)</PresentationFormat>
  <Paragraphs>122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Brío</vt:lpstr>
      <vt:lpstr>LA NECESIDAD DE COMUNICACIÓN  PARA PERSONAL DE ENFERMERÍA</vt:lpstr>
      <vt:lpstr>LA NECESIDAD COMUNICACIÓN</vt:lpstr>
      <vt:lpstr>TIPOS DE COMUNICACIÓN</vt:lpstr>
      <vt:lpstr>TIPOS DE COMUNICACIÓN</vt:lpstr>
      <vt:lpstr>ELEMENTOS BÁSICOS DE LA COMUNICACIÓN</vt:lpstr>
      <vt:lpstr>PROCESO DE COMUNICACIÓN</vt:lpstr>
      <vt:lpstr>FACTORES QUE AFECTAN LA COMUNICACIÓN</vt:lpstr>
      <vt:lpstr>REGLAS PARA LA  COMUNICACIÓN EFECTIVA </vt:lpstr>
      <vt:lpstr>BARRERAS QUE OBSTACULIZAN LA COMUNICACIÓN</vt:lpstr>
      <vt:lpstr>COMO COMUNICARSE CON PACIENTES</vt:lpstr>
      <vt:lpstr>TRASTORNOS DE LA COMUNICACIÓN</vt:lpstr>
      <vt:lpstr>COMUNICACIÓN CON PACIENTES</vt:lpstr>
      <vt:lpstr>COMUNICACIÓN CON PACIENTES</vt:lpstr>
      <vt:lpstr>LA ENSEÑANZA DEL PACIENTE</vt:lpstr>
      <vt:lpstr>LINEAMIENTOS PARA LA ENSEÑANZA DEL PACIENTE</vt:lpstr>
      <vt:lpstr>MUCHAS GRACIAS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NECESIDAD DE COMUNICACIÓN</dc:title>
  <dc:creator> </dc:creator>
  <cp:lastModifiedBy>A</cp:lastModifiedBy>
  <cp:revision>21</cp:revision>
  <dcterms:created xsi:type="dcterms:W3CDTF">2010-10-19T01:18:08Z</dcterms:created>
  <dcterms:modified xsi:type="dcterms:W3CDTF">2013-02-16T04:53:04Z</dcterms:modified>
</cp:coreProperties>
</file>