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2BF82-7960-4FBD-AC76-21981905CA44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98343-45D9-4678-A34D-764E60B1077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528146-5AC7-479F-8DED-F940007C321E}" type="datetimeFigureOut">
              <a:rPr lang="es-PA" smtClean="0"/>
              <a:pPr/>
              <a:t>04/16/2011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61955E-D191-4076-9D46-26216C240DA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kaosenlared.net/img2/2006a/33456_foto_pobreza3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305800" cy="1981200"/>
          </a:xfrm>
          <a:ln>
            <a:noFill/>
          </a:ln>
        </p:spPr>
        <p:txBody>
          <a:bodyPr/>
          <a:lstStyle/>
          <a:p>
            <a:r>
              <a:rPr lang="es-MX" b="1" dirty="0" smtClean="0">
                <a:solidFill>
                  <a:srgbClr val="FFC000"/>
                </a:solidFill>
              </a:rPr>
              <a:t>TEMA</a:t>
            </a:r>
            <a:r>
              <a:rPr lang="es-PA" dirty="0" smtClean="0"/>
              <a:t/>
            </a:r>
            <a:br>
              <a:rPr lang="es-PA" dirty="0" smtClean="0"/>
            </a:b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POBREZA: SU INCIDENCIA EN LA REPÚBLICA DE PANAMÁ</a:t>
            </a:r>
            <a:endParaRPr lang="es-P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PA" b="1" i="1" dirty="0" smtClean="0"/>
              <a:t>POR SU ATENCIÓN, ¿ALGUNA PREGUNTA?</a:t>
            </a:r>
            <a:endParaRPr lang="es-PA" b="1" i="1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PA" b="1" dirty="0" smtClean="0"/>
              <a:t>MUCHAS GRACIAS</a:t>
            </a:r>
            <a:endParaRPr lang="es-P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96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s-ES_tradnl" sz="2000" b="1" dirty="0" smtClean="0"/>
              <a:t>SURGIMIENTO DE LA POBREZA EN EL DESARROLLO HUMANO</a:t>
            </a:r>
          </a:p>
          <a:p>
            <a:pPr marL="514350" indent="-514350">
              <a:buAutoNum type="alphaUcPeriod"/>
            </a:pPr>
            <a:endParaRPr lang="es-PA" sz="2000" b="1" i="1" dirty="0" smtClean="0"/>
          </a:p>
          <a:p>
            <a:pPr marL="514350" indent="-514350">
              <a:buAutoNum type="alphaUcPeriod"/>
            </a:pPr>
            <a:r>
              <a:rPr lang="es-ES_tradnl" sz="2000" b="1" dirty="0" smtClean="0"/>
              <a:t>EVOLUCIÓN Y DISTRIBUCIÓN DE LA POBREZA</a:t>
            </a:r>
          </a:p>
          <a:p>
            <a:pPr marL="514350" indent="-514350">
              <a:buAutoNum type="alphaUcPeriod"/>
            </a:pPr>
            <a:endParaRPr lang="es-ES_tradnl" sz="2000" b="1" dirty="0" smtClean="0"/>
          </a:p>
          <a:p>
            <a:pPr marL="514350" indent="-514350">
              <a:buAutoNum type="alphaUcPeriod"/>
            </a:pPr>
            <a:r>
              <a:rPr lang="es-ES_tradnl" sz="2000" b="1" dirty="0" smtClean="0"/>
              <a:t>INCIDENCIA   DE   LA   POBREZA   POR   ÁREA   URBANA,   RURAL   E INDÍGENA</a:t>
            </a:r>
            <a:r>
              <a:rPr lang="es-ES_tradnl" sz="2000" dirty="0" smtClean="0"/>
              <a:t>  </a:t>
            </a:r>
          </a:p>
          <a:p>
            <a:pPr marL="514350" indent="-514350">
              <a:buAutoNum type="alphaUcPeriod"/>
            </a:pPr>
            <a:endParaRPr lang="es-ES_tradnl" sz="2000" dirty="0" smtClean="0"/>
          </a:p>
          <a:p>
            <a:pPr marL="514350" indent="-514350">
              <a:buFont typeface="Wingdings 2"/>
              <a:buAutoNum type="alphaUcPeriod"/>
            </a:pPr>
            <a:r>
              <a:rPr lang="es-ES_tradnl" sz="2000" dirty="0" smtClean="0"/>
              <a:t> </a:t>
            </a:r>
            <a:r>
              <a:rPr lang="es-ES_tradnl" sz="2000" b="1" dirty="0" smtClean="0"/>
              <a:t>LA POBREZA ABSOLUTA Y LA POBREZA RELATIVA</a:t>
            </a:r>
            <a:r>
              <a:rPr lang="es-ES_tradnl" sz="2000" dirty="0" smtClean="0"/>
              <a:t>     </a:t>
            </a:r>
          </a:p>
          <a:p>
            <a:pPr marL="514350" indent="-514350">
              <a:buNone/>
            </a:pPr>
            <a:r>
              <a:rPr lang="es-ES_tradnl" sz="2000" dirty="0" smtClean="0"/>
              <a:t>                                                                     </a:t>
            </a:r>
            <a:endParaRPr lang="es-PA" sz="2000" dirty="0" smtClean="0"/>
          </a:p>
          <a:p>
            <a:pPr marL="514350" indent="-514350">
              <a:buAutoNum type="alphaUcPeriod" startAt="5"/>
            </a:pPr>
            <a:r>
              <a:rPr lang="es-ES_tradnl" sz="2000" b="1" dirty="0" smtClean="0"/>
              <a:t>BRECHA DE POBREZA</a:t>
            </a:r>
          </a:p>
          <a:p>
            <a:pPr marL="514350" indent="-514350">
              <a:buAutoNum type="alphaUcPeriod" startAt="5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5"/>
            </a:pPr>
            <a:r>
              <a:rPr lang="es-ES_tradnl" sz="2000" b="1" dirty="0" smtClean="0"/>
              <a:t>INCIDENCIA DE LA POBREZA POR GRUPOS DE EDAD</a:t>
            </a:r>
          </a:p>
          <a:p>
            <a:endParaRPr lang="es-PA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POBREZA: SU INCIDENCIA EN LA REPÚBLICA DE PANAMÁ</a:t>
            </a:r>
            <a:endParaRPr lang="es-PA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7"/>
            </a:pPr>
            <a:r>
              <a:rPr lang="es-ES_tradnl" sz="2000" b="1" dirty="0" smtClean="0"/>
              <a:t>PROFUNDIDAD DE LA POBREZA</a:t>
            </a:r>
          </a:p>
          <a:p>
            <a:pPr marL="514350" indent="-514350">
              <a:buAutoNum type="alphaUcPeriod" startAt="7"/>
            </a:pPr>
            <a:endParaRPr lang="es-ES_tradnl" sz="2000" b="1" dirty="0" smtClean="0"/>
          </a:p>
          <a:p>
            <a:pPr marL="514350" indent="-514350">
              <a:buAutoNum type="alphaUcPeriod" startAt="7"/>
            </a:pPr>
            <a:r>
              <a:rPr lang="es-ES_tradnl" sz="2000" b="1" dirty="0" smtClean="0"/>
              <a:t>DESIGUALDAD</a:t>
            </a:r>
          </a:p>
          <a:p>
            <a:pPr marL="514350" indent="-514350">
              <a:buAutoNum type="alphaUcPeriod" startAt="7"/>
            </a:pPr>
            <a:endParaRPr lang="es-ES_tradnl" sz="2000" b="1" dirty="0" smtClean="0"/>
          </a:p>
          <a:p>
            <a:pPr marL="514350" indent="-514350">
              <a:buAutoNum type="alphaUcPeriod" startAt="7"/>
            </a:pPr>
            <a:r>
              <a:rPr lang="es-ES_tradnl" sz="2000" b="1" dirty="0" smtClean="0"/>
              <a:t>HÁBITOS DE CONSUMO DE LA POBLACIÓN</a:t>
            </a:r>
            <a:endParaRPr lang="es-PA" sz="2000" b="1" dirty="0" smtClean="0"/>
          </a:p>
          <a:p>
            <a:pPr marL="514350" indent="-514350">
              <a:buAutoNum type="alphaUcPeriod" startAt="7"/>
            </a:pPr>
            <a:endParaRPr lang="es-PA" sz="2000" b="1" dirty="0" smtClean="0"/>
          </a:p>
          <a:p>
            <a:pPr marL="514350" indent="-514350">
              <a:buAutoNum type="alphaUcPeriod" startAt="7"/>
            </a:pPr>
            <a:r>
              <a:rPr lang="es-ES_tradnl" sz="2000" b="1" dirty="0" smtClean="0"/>
              <a:t>FUENTES DE INGRESO DE LOS HOGARES</a:t>
            </a:r>
          </a:p>
          <a:p>
            <a:pPr marL="514350" indent="-514350">
              <a:buAutoNum type="alphaUcPeriod" startAt="7"/>
            </a:pPr>
            <a:endParaRPr lang="es-ES_tradnl" sz="2000" b="1" dirty="0" smtClean="0"/>
          </a:p>
          <a:p>
            <a:pPr marL="514350" indent="-514350">
              <a:buAutoNum type="alphaUcPeriod" startAt="7"/>
            </a:pPr>
            <a:r>
              <a:rPr lang="es-ES_tradnl" sz="2000" b="1" dirty="0" smtClean="0"/>
              <a:t>POBREZA POR JEFATURA DEL HOGAR</a:t>
            </a:r>
          </a:p>
          <a:p>
            <a:pPr marL="514350" indent="-514350">
              <a:buAutoNum type="alphaUcPeriod" startAt="7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7"/>
            </a:pPr>
            <a:r>
              <a:rPr lang="es-ES_tradnl" sz="2000" b="1" dirty="0" smtClean="0"/>
              <a:t>EDUCACIÓN Y POBREZA</a:t>
            </a:r>
          </a:p>
          <a:p>
            <a:pPr marL="514350" indent="-514350">
              <a:buNone/>
            </a:pPr>
            <a:endParaRPr lang="es-ES_tradnl" b="1" dirty="0" smtClean="0"/>
          </a:p>
          <a:p>
            <a:pPr marL="514350" indent="-514350">
              <a:buNone/>
            </a:pPr>
            <a:endParaRPr lang="es-ES_tradnl" b="1" dirty="0" smtClean="0"/>
          </a:p>
          <a:p>
            <a:pPr marL="514350" indent="-514350">
              <a:buFont typeface="Wingdings 2"/>
              <a:buAutoNum type="alphaUcPeriod" startAt="5"/>
            </a:pPr>
            <a:endParaRPr lang="es-PA" dirty="0" smtClean="0"/>
          </a:p>
          <a:p>
            <a:pPr marL="514350" indent="-514350">
              <a:buAutoNum type="alphaUcPeriod" startAt="5"/>
            </a:pPr>
            <a:endParaRPr lang="es-ES_tradnl" b="1" dirty="0" smtClean="0"/>
          </a:p>
          <a:p>
            <a:pPr marL="514350" indent="-514350">
              <a:buAutoNum type="alphaUcPeriod" startAt="5"/>
            </a:pPr>
            <a:endParaRPr lang="es-PA" dirty="0" smtClean="0"/>
          </a:p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POBREZA: SU INCIDENCIA EN LA REPÚBLICA DE PANAMÁ</a:t>
            </a:r>
            <a:endParaRPr lang="es-PA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13"/>
            </a:pPr>
            <a:r>
              <a:rPr lang="es-ES_tradnl" sz="2000" b="1" dirty="0" smtClean="0"/>
              <a:t>SALUD</a:t>
            </a:r>
          </a:p>
          <a:p>
            <a:pPr marL="514350" indent="-514350">
              <a:buAutoNum type="alphaUcPeriod" startAt="13"/>
            </a:pPr>
            <a:endParaRPr lang="es-ES_tradnl" sz="2000" b="1" dirty="0" smtClean="0"/>
          </a:p>
          <a:p>
            <a:pPr marL="514350" indent="-514350">
              <a:buAutoNum type="alphaUcPeriod" startAt="13"/>
            </a:pPr>
            <a:r>
              <a:rPr lang="es-ES_tradnl" sz="2000" b="1" dirty="0" smtClean="0"/>
              <a:t>MALNUTRICIÓN</a:t>
            </a:r>
          </a:p>
          <a:p>
            <a:pPr marL="514350" indent="-514350">
              <a:buAutoNum type="alphaUcPeriod" startAt="13"/>
            </a:pPr>
            <a:endParaRPr lang="es-ES_tradnl" sz="2000" b="1" dirty="0" smtClean="0"/>
          </a:p>
          <a:p>
            <a:pPr marL="514350" indent="-514350">
              <a:buAutoNum type="alphaUcPeriod" startAt="15"/>
            </a:pPr>
            <a:r>
              <a:rPr lang="es-ES_tradnl" sz="2000" b="1" dirty="0" smtClean="0"/>
              <a:t>FECUNDIDAD</a:t>
            </a:r>
          </a:p>
          <a:p>
            <a:pPr marL="514350" indent="-514350">
              <a:buAutoNum type="alphaUcPeriod" startAt="15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15"/>
            </a:pPr>
            <a:r>
              <a:rPr lang="es-ES_tradnl" sz="2000" b="1" dirty="0" smtClean="0"/>
              <a:t>VIVIENDA</a:t>
            </a:r>
          </a:p>
          <a:p>
            <a:pPr marL="514350" indent="-514350">
              <a:buFont typeface="Wingdings 2"/>
              <a:buAutoNum type="alphaUcPeriod" startAt="15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15"/>
            </a:pPr>
            <a:r>
              <a:rPr lang="es-ES_tradnl" sz="2000" b="1" dirty="0" smtClean="0"/>
              <a:t>SERVICIOS BÁSICOS</a:t>
            </a:r>
          </a:p>
          <a:p>
            <a:pPr marL="514350" indent="-514350">
              <a:buFont typeface="Wingdings 2"/>
              <a:buAutoNum type="alphaUcPeriod" startAt="15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15"/>
            </a:pPr>
            <a:r>
              <a:rPr lang="es-ES_tradnl" sz="2000" b="1" dirty="0" smtClean="0"/>
              <a:t>CAPITAL SOCIAL</a:t>
            </a:r>
          </a:p>
          <a:p>
            <a:pPr marL="514350" indent="-514350">
              <a:buAutoNum type="alphaUcPeriod" startAt="13"/>
            </a:pPr>
            <a:endParaRPr lang="es-PA" dirty="0" smtClean="0"/>
          </a:p>
          <a:p>
            <a:pPr marL="514350" indent="-514350">
              <a:buFont typeface="Wingdings 2"/>
              <a:buAutoNum type="alphaUcPeriod" startAt="10"/>
            </a:pPr>
            <a:endParaRPr lang="es-PA" dirty="0" smtClean="0"/>
          </a:p>
          <a:p>
            <a:pPr marL="514350" indent="-514350">
              <a:buFont typeface="Wingdings 2"/>
              <a:buAutoNum type="alphaUcPeriod" startAt="10"/>
            </a:pPr>
            <a:endParaRPr lang="es-PA" dirty="0" smtClean="0"/>
          </a:p>
          <a:p>
            <a:pPr marL="514350" indent="-514350">
              <a:buFont typeface="Wingdings 2"/>
              <a:buAutoNum type="alphaUcPeriod" startAt="10"/>
            </a:pPr>
            <a:endParaRPr lang="es-PA" dirty="0" smtClean="0"/>
          </a:p>
          <a:p>
            <a:pPr marL="514350" indent="-514350">
              <a:buAutoNum type="alphaUcPeriod" startAt="10"/>
            </a:pPr>
            <a:endParaRPr lang="es-PA" dirty="0" smtClean="0"/>
          </a:p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POBREZA: SU INCIDENCIA EN LA REPÚBLICA DE PANAMÁ</a:t>
            </a:r>
            <a:endParaRPr lang="es-PA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19"/>
            </a:pPr>
            <a:r>
              <a:rPr lang="es-ES_tradnl" sz="2000" b="1" dirty="0" smtClean="0"/>
              <a:t>SITUACIÓN LABORAL</a:t>
            </a:r>
          </a:p>
          <a:p>
            <a:pPr marL="514350" indent="-514350">
              <a:buAutoNum type="alphaUcPeriod" startAt="19"/>
            </a:pPr>
            <a:endParaRPr lang="es-ES_tradnl" sz="2000" b="1" dirty="0" smtClean="0"/>
          </a:p>
          <a:p>
            <a:pPr marL="514350" indent="-514350">
              <a:buAutoNum type="alphaUcPeriod" startAt="20"/>
            </a:pPr>
            <a:r>
              <a:rPr lang="es-ES_tradnl" sz="2000" b="1" dirty="0" smtClean="0"/>
              <a:t>ESTRUCTURA DEL INGRESO FAMILIAR</a:t>
            </a:r>
          </a:p>
          <a:p>
            <a:pPr marL="514350" indent="-514350">
              <a:buAutoNum type="alphaUcPeriod" startAt="20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20"/>
            </a:pPr>
            <a:r>
              <a:rPr lang="es-ES_tradnl" sz="2000" b="1" dirty="0" smtClean="0"/>
              <a:t>SALARIOS Y POBREZA</a:t>
            </a:r>
          </a:p>
          <a:p>
            <a:pPr marL="514350" indent="-514350">
              <a:buFont typeface="Wingdings 2"/>
              <a:buAutoNum type="alphaUcPeriod" startAt="20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20"/>
            </a:pPr>
            <a:r>
              <a:rPr lang="es-ES_tradnl" sz="2000" b="1" dirty="0" smtClean="0"/>
              <a:t>AGRICULTURA Y POBREZA RURAL</a:t>
            </a:r>
          </a:p>
          <a:p>
            <a:pPr marL="514350" indent="-514350">
              <a:buFont typeface="Wingdings 2"/>
              <a:buAutoNum type="alphaUcPeriod" startAt="20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20"/>
            </a:pPr>
            <a:r>
              <a:rPr lang="es-ES_tradnl" sz="2000" b="1" dirty="0" smtClean="0"/>
              <a:t>POBREZA Y BAJO NIVEL DE INSTRUCCIÓN ESTÁN ESTRECHAMENTE VINCULADOS.</a:t>
            </a:r>
          </a:p>
          <a:p>
            <a:pPr marL="514350" indent="-514350">
              <a:buFont typeface="Wingdings 2"/>
              <a:buAutoNum type="alphaUcPeriod" startAt="20"/>
            </a:pPr>
            <a:endParaRPr lang="es-ES_tradnl" sz="2000" b="1" dirty="0" smtClean="0"/>
          </a:p>
          <a:p>
            <a:pPr marL="514350" indent="-514350">
              <a:buFont typeface="Wingdings 2"/>
              <a:buAutoNum type="alphaUcPeriod" startAt="20"/>
            </a:pPr>
            <a:r>
              <a:rPr lang="es-ES_tradnl" sz="2000" b="1" dirty="0" smtClean="0"/>
              <a:t>DISPARIDADES ECONÓMICAS PANAMÁ</a:t>
            </a:r>
            <a:endParaRPr lang="es-PA" sz="2000" dirty="0" smtClean="0"/>
          </a:p>
          <a:p>
            <a:pPr marL="514350" indent="-514350">
              <a:buFont typeface="Wingdings 2"/>
              <a:buAutoNum type="alphaUcPeriod" startAt="20"/>
            </a:pPr>
            <a:endParaRPr lang="es-ES_tradnl" b="1" dirty="0" smtClean="0"/>
          </a:p>
          <a:p>
            <a:pPr marL="514350" indent="-514350">
              <a:buAutoNum type="alphaUcPeriod" startAt="19"/>
            </a:pPr>
            <a:endParaRPr lang="es-ES_tradnl" b="1" dirty="0" smtClean="0"/>
          </a:p>
          <a:p>
            <a:pPr marL="514350" indent="-514350">
              <a:buAutoNum type="alphaUcPeriod" startAt="19"/>
            </a:pPr>
            <a:endParaRPr lang="es-PA" dirty="0" smtClean="0"/>
          </a:p>
          <a:p>
            <a:pPr marL="514350" indent="-514350">
              <a:buFont typeface="Wingdings 2"/>
              <a:buAutoNum type="alphaUcPeriod" startAt="15"/>
            </a:pPr>
            <a:endParaRPr lang="es-PA" dirty="0" smtClean="0"/>
          </a:p>
          <a:p>
            <a:pPr marL="514350" indent="-514350">
              <a:buFont typeface="Wingdings 2"/>
              <a:buAutoNum type="alphaUcPeriod" startAt="15"/>
            </a:pPr>
            <a:endParaRPr lang="es-PA" dirty="0" smtClean="0"/>
          </a:p>
          <a:p>
            <a:pPr marL="514350" indent="-514350">
              <a:buFont typeface="Wingdings 2"/>
              <a:buAutoNum type="alphaUcPeriod" startAt="15"/>
            </a:pPr>
            <a:endParaRPr lang="es-PA" dirty="0" smtClean="0"/>
          </a:p>
          <a:p>
            <a:pPr marL="514350" indent="-514350">
              <a:buAutoNum type="alphaUcPeriod" startAt="15"/>
            </a:pPr>
            <a:endParaRPr lang="es-PA" dirty="0" smtClean="0"/>
          </a:p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POBREZA: SU INCIDENCIA EN LA REPÚBLICA DE PANAMÁ</a:t>
            </a:r>
            <a:endParaRPr lang="es-PA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5072098"/>
          </a:xfrm>
        </p:spPr>
        <p:txBody>
          <a:bodyPr>
            <a:normAutofit/>
          </a:bodyPr>
          <a:lstStyle/>
          <a:p>
            <a:pPr marL="514350" indent="-514350">
              <a:buFont typeface="Wingdings 2"/>
              <a:buAutoNum type="alphaUcPeriod" startAt="20"/>
            </a:pPr>
            <a:endParaRPr lang="es-ES_tradnl" b="1" dirty="0" smtClean="0"/>
          </a:p>
          <a:p>
            <a:pPr marL="514350" indent="-514350">
              <a:buNone/>
            </a:pPr>
            <a:endParaRPr lang="es-ES_tradnl" b="1" dirty="0" smtClean="0"/>
          </a:p>
          <a:p>
            <a:pPr marL="514350" indent="-514350">
              <a:buNone/>
            </a:pPr>
            <a:endParaRPr lang="es-PA" dirty="0" smtClean="0"/>
          </a:p>
          <a:p>
            <a:pPr marL="514350" indent="-514350">
              <a:buFont typeface="Wingdings 2"/>
              <a:buAutoNum type="alphaUcPeriod" startAt="20"/>
            </a:pPr>
            <a:endParaRPr lang="es-PA" dirty="0" smtClean="0"/>
          </a:p>
          <a:p>
            <a:pPr marL="514350" indent="-514350">
              <a:buFont typeface="Wingdings 2"/>
              <a:buAutoNum type="alphaUcPeriod" startAt="20"/>
            </a:pPr>
            <a:endParaRPr lang="es-PA" dirty="0" smtClean="0"/>
          </a:p>
          <a:p>
            <a:pPr marL="514350" indent="-514350">
              <a:buAutoNum type="alphaUcPeriod" startAt="20"/>
            </a:pPr>
            <a:endParaRPr lang="es-PA" dirty="0" smtClean="0"/>
          </a:p>
          <a:p>
            <a:pPr>
              <a:buNone/>
            </a:pPr>
            <a:endParaRPr lang="es-ES_tradnl" b="1" i="1" dirty="0" smtClean="0"/>
          </a:p>
          <a:p>
            <a:pPr>
              <a:buNone/>
            </a:pPr>
            <a:endParaRPr lang="es-ES_tradnl" b="1" i="1" dirty="0" smtClean="0"/>
          </a:p>
          <a:p>
            <a:pPr>
              <a:buNone/>
            </a:pPr>
            <a:endParaRPr lang="es-ES_tradnl" b="1" i="1" dirty="0" smtClean="0"/>
          </a:p>
          <a:p>
            <a:pPr>
              <a:buNone/>
            </a:pPr>
            <a:endParaRPr lang="es-ES_tradnl" sz="1600" b="1" i="1" dirty="0" smtClean="0"/>
          </a:p>
          <a:p>
            <a:pPr>
              <a:buNone/>
            </a:pPr>
            <a:r>
              <a:rPr lang="es-ES_tradnl" sz="1600" b="1" i="1" dirty="0" smtClean="0"/>
              <a:t>Fuente: </a:t>
            </a:r>
            <a:r>
              <a:rPr lang="es-ES_tradnl" sz="1600" i="1" dirty="0" smtClean="0"/>
              <a:t>ENV 2005. Ministerio de Economía y Finanzas, Dirección de Políticas</a:t>
            </a:r>
            <a:r>
              <a:rPr lang="es-ES_tradnl" sz="1600" dirty="0" smtClean="0"/>
              <a:t> </a:t>
            </a:r>
            <a:r>
              <a:rPr lang="es-ES_tradnl" sz="1600" i="1" dirty="0" smtClean="0"/>
              <a:t>Sociales.</a:t>
            </a:r>
            <a:endParaRPr lang="es-PA" sz="1600" dirty="0" smtClean="0"/>
          </a:p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Incidencia de la Pobreza, según Área</a:t>
            </a:r>
            <a:endParaRPr lang="es-PA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71472" y="1500174"/>
          <a:ext cx="8143934" cy="4267200"/>
        </p:xfrm>
        <a:graphic>
          <a:graphicData uri="http://schemas.openxmlformats.org/drawingml/2006/table">
            <a:tbl>
              <a:tblPr/>
              <a:tblGrid>
                <a:gridCol w="1214446"/>
                <a:gridCol w="1714512"/>
                <a:gridCol w="1071570"/>
                <a:gridCol w="1143008"/>
                <a:gridCol w="1071570"/>
                <a:gridCol w="928694"/>
                <a:gridCol w="1000134"/>
              </a:tblGrid>
              <a:tr h="479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Área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Pobreza Extrema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extrema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Pobre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País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1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Incidencia (%)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37.2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16.7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20.5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62.8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Personas (miles)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1,139 .3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511.8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627.5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1,924.2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3,063.5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1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Urbana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Incidencia (%)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20.6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4.6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16.0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79.4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Personas (miles)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383.3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85.3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298.0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1,477.1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1,860.4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1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No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Incidencia (%)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54.2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22.3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31.9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45.8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1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Indígena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Personas (miles)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524.6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215.7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308.9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443.6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968.2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1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Incidencia (%)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98.5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89.7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8.8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1" i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Indígena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Personas (miles)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231.4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210.8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20.6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234.9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Incidencia de la pobreza, según grupos de edad (en porcentaje)</a:t>
            </a:r>
            <a:endParaRPr lang="es-PA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42976" y="1928802"/>
          <a:ext cx="6786610" cy="3286148"/>
        </p:xfrm>
        <a:graphic>
          <a:graphicData uri="http://schemas.openxmlformats.org/drawingml/2006/table">
            <a:tbl>
              <a:tblPr/>
              <a:tblGrid>
                <a:gridCol w="1360185"/>
                <a:gridCol w="845939"/>
                <a:gridCol w="1360185"/>
                <a:gridCol w="1360185"/>
                <a:gridCol w="1015368"/>
                <a:gridCol w="844748"/>
              </a:tblGrid>
              <a:tr h="6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Grupos de Edad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Pobreza Extrema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Extrema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pobre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País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37.2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16.7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20.5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62.8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 a 5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54.6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29.4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25.2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45.4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a 18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46.4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21.9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24.5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53.6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 a 59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30.0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11.9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18.1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70.0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 y más</a:t>
                      </a:r>
                      <a:endParaRPr lang="es-PA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26.1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15.5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73.9</a:t>
                      </a:r>
                      <a:endParaRPr lang="es-PA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</a:t>
                      </a:r>
                      <a:endParaRPr lang="es-PA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5500702"/>
            <a:ext cx="74318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Fuente: ENV 2005. Ministerio de Economía y Finanzas, Dirección de Políticas</a:t>
            </a: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Sociales. G.</a:t>
            </a: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_tradnl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s-ES_tradnl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Prevalencia de desnutrición </a:t>
            </a:r>
            <a:br>
              <a:rPr lang="es-ES_tradnl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menores de 5 años de edad,</a:t>
            </a:r>
            <a:br>
              <a:rPr lang="es-ES_tradnl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según diferentes indicadores, por área</a:t>
            </a:r>
            <a:endParaRPr lang="es-PA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2143116"/>
          <a:ext cx="3929089" cy="4106768"/>
        </p:xfrm>
        <a:graphic>
          <a:graphicData uri="http://schemas.openxmlformats.org/drawingml/2006/table">
            <a:tbl>
              <a:tblPr/>
              <a:tblGrid>
                <a:gridCol w="1143008"/>
                <a:gridCol w="928693"/>
                <a:gridCol w="857256"/>
                <a:gridCol w="1000132"/>
              </a:tblGrid>
              <a:tr h="332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Área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Crónica (Talla/Edad)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Global (Peso/Edad)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Aguda (Peso/Talla)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 Población total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20.6 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13.8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 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4.2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 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No Indígena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18.6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5.6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56.7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21.2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B. Población en Pobreza Total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29.9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22.7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7.9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No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21.3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7.1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56.7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21.1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3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C. Población en Pobreza Extrema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39.4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16.1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2.0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28.8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15.3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3.4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No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25.9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10.3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58.0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22.2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86314" y="2643182"/>
          <a:ext cx="3786214" cy="2514600"/>
        </p:xfrm>
        <a:graphic>
          <a:graphicData uri="http://schemas.openxmlformats.org/drawingml/2006/table">
            <a:tbl>
              <a:tblPr/>
              <a:tblGrid>
                <a:gridCol w="1214445"/>
                <a:gridCol w="857256"/>
                <a:gridCol w="857256"/>
                <a:gridCol w="857257"/>
              </a:tblGrid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Área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Crónica (Talla/Edad)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Global (Peso/Edad)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Aguda (Peso/Talla)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D. Población en Pobreza No Extrema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19.4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4.6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20.4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5.1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No Indígena.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16.3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3.6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1.3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Indígena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40.4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7.8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E. Población No Pobre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9.8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8.9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No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12.6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endParaRPr lang="es-PA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Rural Indígena</a:t>
                      </a:r>
                      <a:endParaRPr lang="es-PA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015" marR="20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Diferencias entre Distritos </a:t>
            </a:r>
            <a:br>
              <a:rPr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Provincia de Colón</a:t>
            </a:r>
            <a:endParaRPr lang="es-P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785926"/>
          <a:ext cx="3500462" cy="4572032"/>
        </p:xfrm>
        <a:graphic>
          <a:graphicData uri="http://schemas.openxmlformats.org/drawingml/2006/table">
            <a:tbl>
              <a:tblPr/>
              <a:tblGrid>
                <a:gridCol w="1640454"/>
                <a:gridCol w="1860008"/>
              </a:tblGrid>
              <a:tr h="27921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Arial"/>
                          <a:ea typeface="Times New Roman"/>
                          <a:cs typeface="Times New Roman"/>
                        </a:rPr>
                        <a:t>Desigualdad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030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Donoso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Chagres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Santa Isabel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Portobelo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1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Arial"/>
                          <a:ea typeface="Times New Roman"/>
                          <a:cs typeface="Times New Roman"/>
                        </a:rPr>
                        <a:t>Mayor coeficiente de Gini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030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Donoso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Chagres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Santa Isabel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Portobelo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1.453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1.439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1.428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1.414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7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Arial"/>
                          <a:ea typeface="Times New Roman"/>
                          <a:cs typeface="Times New Roman"/>
                        </a:rPr>
                        <a:t>El nivel de satisfacción en cuanto a las necesidades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431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Donoso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Chagres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Santa Isabel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Portobelo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Colón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0.581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0.698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0.80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0.186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0.952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786314" y="1714488"/>
          <a:ext cx="3571900" cy="4632960"/>
        </p:xfrm>
        <a:graphic>
          <a:graphicData uri="http://schemas.openxmlformats.org/drawingml/2006/table">
            <a:tbl>
              <a:tblPr/>
              <a:tblGrid>
                <a:gridCol w="1673932"/>
                <a:gridCol w="1897968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Arial"/>
                          <a:ea typeface="Times New Roman"/>
                          <a:cs typeface="Times New Roman"/>
                        </a:rPr>
                        <a:t>Incidencia de la Pobreza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Donoso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Chagres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Santa Isabel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Portobelo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Colón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0.777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0.71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0.54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0.49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0.36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Arial"/>
                          <a:ea typeface="Times New Roman"/>
                          <a:cs typeface="Times New Roman"/>
                        </a:rPr>
                        <a:t>Pobreza Extrema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Donoso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Chagres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Santa Isabel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Portobelo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Colón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  <a:cs typeface="Times New Roman"/>
                        </a:rPr>
                        <a:t>0.53%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  <a:cs typeface="Times New Roman"/>
                        </a:rPr>
                        <a:t>0.42%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  <a:cs typeface="Times New Roman"/>
                        </a:rPr>
                        <a:t>0.25%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  <a:cs typeface="Times New Roman"/>
                        </a:rPr>
                        <a:t>0.21%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  <a:cs typeface="Times New Roman"/>
                        </a:rPr>
                        <a:t>0.11%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latin typeface="Arial"/>
                          <a:ea typeface="Times New Roman"/>
                          <a:cs typeface="Times New Roman"/>
                        </a:rPr>
                        <a:t>Desigualdad distribución del consumo por Distrito</a:t>
                      </a:r>
                      <a:endParaRPr lang="es-P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Donoso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Chagres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Santa Isabel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Portobelo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Colón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0.453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0.439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0.428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0.414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0.402</a:t>
                      </a:r>
                      <a:endParaRPr lang="es-P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585</Words>
  <Application>Microsoft Office PowerPoint</Application>
  <PresentationFormat>Presentación en pantalla (4:3)</PresentationFormat>
  <Paragraphs>326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Papel</vt:lpstr>
      <vt:lpstr>TEMA LA POBREZA: SU INCIDENCIA EN LA REPÚBLICA DE PANAMÁ</vt:lpstr>
      <vt:lpstr>LA POBREZA: SU INCIDENCIA EN LA REPÚBLICA DE PANAMÁ</vt:lpstr>
      <vt:lpstr>LA POBREZA: SU INCIDENCIA EN LA REPÚBLICA DE PANAMÁ</vt:lpstr>
      <vt:lpstr>LA POBREZA: SU INCIDENCIA EN LA REPÚBLICA DE PANAMÁ</vt:lpstr>
      <vt:lpstr>LA POBREZA: SU INCIDENCIA EN LA REPÚBLICA DE PANAMÁ</vt:lpstr>
      <vt:lpstr>Incidencia de la Pobreza, según Área</vt:lpstr>
      <vt:lpstr>Incidencia de la pobreza, según grupos de edad (en porcentaje)</vt:lpstr>
      <vt:lpstr>Prevalencia de desnutrición  en menores de 5 años de edad,  según diferentes indicadores, por área</vt:lpstr>
      <vt:lpstr>Diferencias entre Distritos  de la Provincia de Colón</vt:lpstr>
      <vt:lpstr>MUCHAS GRACIAS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LA POBREZA: SU INCIDENCIA EN LA REPÚBLICA DE PANAMÁ</dc:title>
  <dc:creator> </dc:creator>
  <cp:lastModifiedBy> </cp:lastModifiedBy>
  <cp:revision>11</cp:revision>
  <dcterms:created xsi:type="dcterms:W3CDTF">2008-07-06T18:13:37Z</dcterms:created>
  <dcterms:modified xsi:type="dcterms:W3CDTF">2011-04-16T06:56:51Z</dcterms:modified>
</cp:coreProperties>
</file>