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00" y="-1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20" name="19 Marcador de pie de página"/>
          <p:cNvSpPr>
            <a:spLocks noGrp="1"/>
          </p:cNvSpPr>
          <p:nvPr>
            <p:ph type="ftr" sz="quarter" idx="11"/>
          </p:nvPr>
        </p:nvSpPr>
        <p:spPr/>
        <p:txBody>
          <a:bodyPr/>
          <a:lstStyle>
            <a:extLst/>
          </a:lstStyle>
          <a:p>
            <a:endParaRPr lang="es-PA"/>
          </a:p>
        </p:txBody>
      </p:sp>
      <p:sp>
        <p:nvSpPr>
          <p:cNvPr id="10" name="9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5" name="4 Marcador de pie de página"/>
          <p:cNvSpPr>
            <a:spLocks noGrp="1"/>
          </p:cNvSpPr>
          <p:nvPr>
            <p:ph type="ftr" sz="quarter" idx="11"/>
          </p:nvPr>
        </p:nvSpPr>
        <p:spPr/>
        <p:txBody>
          <a:bodyPr/>
          <a:lstStyle>
            <a:extLst/>
          </a:lstStyle>
          <a:p>
            <a:endParaRPr lang="es-PA"/>
          </a:p>
        </p:txBody>
      </p:sp>
      <p:sp>
        <p:nvSpPr>
          <p:cNvPr id="6" name="5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8" name="7 Marcador de pie de página"/>
          <p:cNvSpPr>
            <a:spLocks noGrp="1"/>
          </p:cNvSpPr>
          <p:nvPr>
            <p:ph type="ftr" sz="quarter" idx="11"/>
          </p:nvPr>
        </p:nvSpPr>
        <p:spPr/>
        <p:txBody>
          <a:bodyPr/>
          <a:lstStyle>
            <a:extLst/>
          </a:lstStyle>
          <a:p>
            <a:endParaRPr lang="es-PA"/>
          </a:p>
        </p:txBody>
      </p:sp>
      <p:sp>
        <p:nvSpPr>
          <p:cNvPr id="9" name="8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4" name="3 Marcador de pie de página"/>
          <p:cNvSpPr>
            <a:spLocks noGrp="1"/>
          </p:cNvSpPr>
          <p:nvPr>
            <p:ph type="ftr" sz="quarter" idx="11"/>
          </p:nvPr>
        </p:nvSpPr>
        <p:spPr/>
        <p:txBody>
          <a:bodyPr/>
          <a:lstStyle>
            <a:extLst/>
          </a:lstStyle>
          <a:p>
            <a:endParaRPr lang="es-PA"/>
          </a:p>
        </p:txBody>
      </p:sp>
      <p:sp>
        <p:nvSpPr>
          <p:cNvPr id="5" name="4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3" name="2 Marcador de pie de página"/>
          <p:cNvSpPr>
            <a:spLocks noGrp="1"/>
          </p:cNvSpPr>
          <p:nvPr>
            <p:ph type="ftr" sz="quarter" idx="11"/>
          </p:nvPr>
        </p:nvSpPr>
        <p:spPr/>
        <p:txBody>
          <a:bodyPr/>
          <a:lstStyle>
            <a:extLst/>
          </a:lstStyle>
          <a:p>
            <a:endParaRPr lang="es-PA"/>
          </a:p>
        </p:txBody>
      </p:sp>
      <p:sp>
        <p:nvSpPr>
          <p:cNvPr id="4" name="3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D12A0579-C209-4C99-B623-805D209DC8B9}" type="datetimeFigureOut">
              <a:rPr lang="es-PA" smtClean="0"/>
              <a:pPr/>
              <a:t>04/16/2011</a:t>
            </a:fld>
            <a:endParaRPr lang="es-PA"/>
          </a:p>
        </p:txBody>
      </p:sp>
      <p:sp>
        <p:nvSpPr>
          <p:cNvPr id="6" name="5 Marcador de pie de página"/>
          <p:cNvSpPr>
            <a:spLocks noGrp="1"/>
          </p:cNvSpPr>
          <p:nvPr>
            <p:ph type="ftr" sz="quarter" idx="11"/>
          </p:nvPr>
        </p:nvSpPr>
        <p:spPr/>
        <p:txBody>
          <a:bodyPr/>
          <a:lstStyle>
            <a:extLst/>
          </a:lstStyle>
          <a:p>
            <a:endParaRPr lang="es-PA"/>
          </a:p>
        </p:txBody>
      </p:sp>
      <p:sp>
        <p:nvSpPr>
          <p:cNvPr id="7" name="6 Marcador de número de diapositiva"/>
          <p:cNvSpPr>
            <a:spLocks noGrp="1"/>
          </p:cNvSpPr>
          <p:nvPr>
            <p:ph type="sldNum" sz="quarter" idx="12"/>
          </p:nvPr>
        </p:nvSpPr>
        <p:spPr/>
        <p:txBody>
          <a:bodyPr/>
          <a:lstStyle>
            <a:extLst/>
          </a:lstStyle>
          <a:p>
            <a:fld id="{8C136CCF-59DF-4A41-A949-619E9468D0D9}" type="slidenum">
              <a:rPr lang="es-PA" smtClean="0"/>
              <a:pPr/>
              <a:t>‹Nº›</a:t>
            </a:fld>
            <a:endParaRPr lang="es-PA"/>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12A0579-C209-4C99-B623-805D209DC8B9}" type="datetimeFigureOut">
              <a:rPr lang="es-PA" smtClean="0"/>
              <a:pPr/>
              <a:t>04/16/2011</a:t>
            </a:fld>
            <a:endParaRPr lang="es-PA"/>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PA"/>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C136CCF-59DF-4A41-A949-619E9468D0D9}" type="slidenum">
              <a:rPr lang="es-PA" smtClean="0"/>
              <a:pPr/>
              <a:t>‹Nº›</a:t>
            </a:fld>
            <a:endParaRPr lang="es-PA"/>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500166" y="500042"/>
            <a:ext cx="6816250" cy="2500330"/>
          </a:xfrm>
        </p:spPr>
        <p:txBody>
          <a:bodyPr>
            <a:normAutofit/>
          </a:bodyPr>
          <a:lstStyle/>
          <a:p>
            <a:pPr algn="ctr"/>
            <a:r>
              <a:rPr lang="es-PA" sz="4800" b="1" dirty="0" smtClean="0">
                <a:effectLst>
                  <a:outerShdw blurRad="38100" dist="38100" dir="2700000" algn="tl">
                    <a:srgbClr val="000000">
                      <a:alpha val="43137"/>
                    </a:srgbClr>
                  </a:outerShdw>
                </a:effectLst>
              </a:rPr>
              <a:t>RECORTES DE NOTICIAS INTERESANTES</a:t>
            </a:r>
            <a:endParaRPr lang="es-PA" sz="4800" b="1" dirty="0">
              <a:effectLst>
                <a:outerShdw blurRad="38100" dist="38100" dir="2700000" algn="tl">
                  <a:srgbClr val="000000">
                    <a:alpha val="43137"/>
                  </a:srgbClr>
                </a:outerShdw>
              </a:effectLst>
            </a:endParaRPr>
          </a:p>
        </p:txBody>
      </p:sp>
      <p:pic>
        <p:nvPicPr>
          <p:cNvPr id="18436" name="Picture 4" descr="http://www.cubagenweb.org/images/extrat.gif"/>
          <p:cNvPicPr>
            <a:picLocks noChangeAspect="1" noChangeArrowheads="1"/>
          </p:cNvPicPr>
          <p:nvPr/>
        </p:nvPicPr>
        <p:blipFill>
          <a:blip r:embed="rId2" cstate="print"/>
          <a:srcRect/>
          <a:stretch>
            <a:fillRect/>
          </a:stretch>
        </p:blipFill>
        <p:spPr bwMode="auto">
          <a:xfrm>
            <a:off x="3635896" y="3284984"/>
            <a:ext cx="2664296" cy="3197156"/>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3" presetClass="entr" presetSubtype="10" fill="hold" nodeType="afterEffect">
                                  <p:stCondLst>
                                    <p:cond delay="0"/>
                                  </p:stCondLst>
                                  <p:childTnLst>
                                    <p:set>
                                      <p:cBhvr>
                                        <p:cTn id="11" dur="1" fill="hold">
                                          <p:stCondLst>
                                            <p:cond delay="0"/>
                                          </p:stCondLst>
                                        </p:cTn>
                                        <p:tgtEl>
                                          <p:spTgt spid="18436"/>
                                        </p:tgtEl>
                                        <p:attrNameLst>
                                          <p:attrName>style.visibility</p:attrName>
                                        </p:attrNameLst>
                                      </p:cBhvr>
                                      <p:to>
                                        <p:strVal val="visible"/>
                                      </p:to>
                                    </p:set>
                                    <p:animEffect transition="in" filter="blinds(horizontal)">
                                      <p:cBhvr>
                                        <p:cTn id="12" dur="2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1439850"/>
          </a:xfrm>
        </p:spPr>
        <p:txBody>
          <a:bodyPr>
            <a:noAutofit/>
          </a:bodyPr>
          <a:lstStyle/>
          <a:p>
            <a:r>
              <a:rPr lang="es-PA" sz="3200" dirty="0" smtClean="0"/>
              <a:t>Exigen a </a:t>
            </a:r>
            <a:r>
              <a:rPr lang="es-PA" sz="3200" dirty="0" err="1" smtClean="0"/>
              <a:t>Mingthoy</a:t>
            </a:r>
            <a:r>
              <a:rPr lang="es-PA" sz="3200" dirty="0" smtClean="0"/>
              <a:t> Giro que explique dónde se hospedaron 31 mil 755 turistas</a:t>
            </a:r>
            <a:endParaRPr lang="es-PA" sz="3200" dirty="0"/>
          </a:p>
        </p:txBody>
      </p:sp>
      <p:sp>
        <p:nvSpPr>
          <p:cNvPr id="3" name="2 Marcador de contenido"/>
          <p:cNvSpPr>
            <a:spLocks noGrp="1"/>
          </p:cNvSpPr>
          <p:nvPr>
            <p:ph idx="1"/>
          </p:nvPr>
        </p:nvSpPr>
        <p:spPr>
          <a:xfrm>
            <a:off x="1285852" y="2071678"/>
            <a:ext cx="5214974" cy="4286280"/>
          </a:xfrm>
        </p:spPr>
        <p:txBody>
          <a:bodyPr>
            <a:normAutofit/>
          </a:bodyPr>
          <a:lstStyle/>
          <a:p>
            <a:pPr marL="0" indent="0" algn="just">
              <a:buNone/>
            </a:pPr>
            <a:r>
              <a:rPr lang="es-PA" sz="2000" dirty="0" smtClean="0"/>
              <a:t>Aunque han pasado dos meses desde que se celebraron los carnavales capitalinos, todavía no se ha presentado un informe "transparente" de los gastos de estas fiestas. </a:t>
            </a:r>
          </a:p>
          <a:p>
            <a:pPr algn="just">
              <a:buNone/>
            </a:pPr>
            <a:endParaRPr lang="es-PA" sz="2000" dirty="0" smtClean="0"/>
          </a:p>
          <a:p>
            <a:pPr marL="0" indent="0" algn="just">
              <a:buNone/>
            </a:pPr>
            <a:r>
              <a:rPr lang="es-PA" sz="2000" dirty="0" smtClean="0"/>
              <a:t>La Junta del Carnaval sostiene que las fiestas produjeron ingresos al país por el orden de los 76 millones de dólares "producto de los 31 mil 755 turistas que visitaron nuestro país durante seis días  del1 al 5 de febrero". Así lo consigna un informe general presentado por este junta. </a:t>
            </a:r>
          </a:p>
          <a:p>
            <a:pPr>
              <a:buNone/>
            </a:pPr>
            <a:endParaRPr lang="es-PA" dirty="0"/>
          </a:p>
        </p:txBody>
      </p:sp>
      <p:pic>
        <p:nvPicPr>
          <p:cNvPr id="17410" name="Picture 2" descr="http://www.snapmania.com/info/en/trm/pics/tourist.jpg"/>
          <p:cNvPicPr>
            <a:picLocks noChangeAspect="1" noChangeArrowheads="1"/>
          </p:cNvPicPr>
          <p:nvPr/>
        </p:nvPicPr>
        <p:blipFill>
          <a:blip r:embed="rId2" cstate="print"/>
          <a:srcRect l="11711" r="10212" b="17143"/>
          <a:stretch>
            <a:fillRect/>
          </a:stretch>
        </p:blipFill>
        <p:spPr bwMode="auto">
          <a:xfrm>
            <a:off x="6715140" y="1928802"/>
            <a:ext cx="2071702" cy="4331741"/>
          </a:xfrm>
          <a:prstGeom prst="rect">
            <a:avLst/>
          </a:prstGeom>
          <a:noFill/>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par>
                          <p:cTn id="8" fill="hold">
                            <p:stCondLst>
                              <p:cond delay="2000"/>
                            </p:stCondLst>
                            <p:childTnLst>
                              <p:par>
                                <p:cTn id="9" presetID="4" presetClass="entr" presetSubtype="16" fill="hold" nodeType="afterEffect">
                                  <p:stCondLst>
                                    <p:cond delay="0"/>
                                  </p:stCondLst>
                                  <p:childTnLst>
                                    <p:set>
                                      <p:cBhvr>
                                        <p:cTn id="10" dur="1" fill="hold">
                                          <p:stCondLst>
                                            <p:cond delay="0"/>
                                          </p:stCondLst>
                                        </p:cTn>
                                        <p:tgtEl>
                                          <p:spTgt spid="17410"/>
                                        </p:tgtEl>
                                        <p:attrNameLst>
                                          <p:attrName>style.visibility</p:attrName>
                                        </p:attrNameLst>
                                      </p:cBhvr>
                                      <p:to>
                                        <p:strVal val="visible"/>
                                      </p:to>
                                    </p:set>
                                    <p:animEffect transition="in" filter="box(in)">
                                      <p:cBhvr>
                                        <p:cTn id="11" dur="2000"/>
                                        <p:tgtEl>
                                          <p:spTgt spid="17410"/>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2000"/>
                                        <p:tgtEl>
                                          <p:spTgt spid="3">
                                            <p:txEl>
                                              <p:pRg st="0" end="0"/>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14480" y="3286124"/>
            <a:ext cx="6572296" cy="3214710"/>
          </a:xfrm>
        </p:spPr>
        <p:txBody>
          <a:bodyPr>
            <a:normAutofit/>
          </a:bodyPr>
          <a:lstStyle/>
          <a:p>
            <a:pPr marL="0" indent="0" algn="just">
              <a:buNone/>
            </a:pPr>
            <a:r>
              <a:rPr lang="es-PA" sz="2000" dirty="0" smtClean="0"/>
              <a:t>Alexis Zapata, con 35 años de experiencia como operador de turismo y gerente de Viajes Arco Iris, se pregunta: "¿por dónde y cuándo llegaron esos visitantes y dónde se hospedaron?". </a:t>
            </a:r>
          </a:p>
          <a:p>
            <a:pPr marL="0" indent="0" algn="just">
              <a:buNone/>
            </a:pPr>
            <a:r>
              <a:rPr lang="es-PA" sz="2000" dirty="0" smtClean="0"/>
              <a:t>Su opinión es que la gente está viniendo a Panamá para comprar, por sus playas, por la ecología, pero no por el Carnaval. Si la Junta de Carnaval dice que trajo esa cantidad de personas, debe demostrarlo y explicar dónde las hospedó". Loaiza fue enfático.</a:t>
            </a:r>
          </a:p>
        </p:txBody>
      </p:sp>
      <p:pic>
        <p:nvPicPr>
          <p:cNvPr id="16386" name="Picture 2" descr="http://p.vtourist.com/1897242-Travel_Picture-Banda_de_Ipanema.jpg"/>
          <p:cNvPicPr>
            <a:picLocks noChangeAspect="1" noChangeArrowheads="1"/>
          </p:cNvPicPr>
          <p:nvPr/>
        </p:nvPicPr>
        <p:blipFill>
          <a:blip r:embed="rId2" cstate="print"/>
          <a:srcRect t="15645" b="7574"/>
          <a:stretch>
            <a:fillRect/>
          </a:stretch>
        </p:blipFill>
        <p:spPr bwMode="auto">
          <a:xfrm>
            <a:off x="5072066" y="642918"/>
            <a:ext cx="3436930" cy="2428892"/>
          </a:xfrm>
          <a:prstGeom prst="rect">
            <a:avLst/>
          </a:prstGeom>
          <a:noFill/>
        </p:spPr>
      </p:pic>
      <p:sp>
        <p:nvSpPr>
          <p:cNvPr id="5" name="4 CuadroTexto"/>
          <p:cNvSpPr txBox="1"/>
          <p:nvPr/>
        </p:nvSpPr>
        <p:spPr>
          <a:xfrm>
            <a:off x="1357290" y="1000108"/>
            <a:ext cx="3429024" cy="1631216"/>
          </a:xfrm>
          <a:prstGeom prst="rect">
            <a:avLst/>
          </a:prstGeom>
          <a:noFill/>
        </p:spPr>
        <p:txBody>
          <a:bodyPr wrap="square" rtlCol="0">
            <a:spAutoFit/>
          </a:bodyPr>
          <a:lstStyle/>
          <a:p>
            <a:pPr algn="just"/>
            <a:r>
              <a:rPr lang="es-PA" sz="2000" dirty="0" smtClean="0"/>
              <a:t>Estas personas gastaron supuestamente 400 dólares diarios por seis días. Sin embargo, hay quienes opinan que no todo está dicho.</a:t>
            </a:r>
            <a:endParaRPr lang="es-PA" sz="16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2000"/>
                                        <p:tgtEl>
                                          <p:spTgt spid="5"/>
                                        </p:tgtEl>
                                      </p:cBhvr>
                                    </p:animEffect>
                                  </p:childTnLst>
                                </p:cTn>
                              </p:par>
                            </p:childTnLst>
                          </p:cTn>
                        </p:par>
                        <p:par>
                          <p:cTn id="8" fill="hold">
                            <p:stCondLst>
                              <p:cond delay="2000"/>
                            </p:stCondLst>
                            <p:childTnLst>
                              <p:par>
                                <p:cTn id="9" presetID="4" presetClass="entr" presetSubtype="16" fill="hold" nodeType="afterEffect">
                                  <p:stCondLst>
                                    <p:cond delay="0"/>
                                  </p:stCondLst>
                                  <p:childTnLst>
                                    <p:set>
                                      <p:cBhvr>
                                        <p:cTn id="10" dur="1" fill="hold">
                                          <p:stCondLst>
                                            <p:cond delay="0"/>
                                          </p:stCondLst>
                                        </p:cTn>
                                        <p:tgtEl>
                                          <p:spTgt spid="16386"/>
                                        </p:tgtEl>
                                        <p:attrNameLst>
                                          <p:attrName>style.visibility</p:attrName>
                                        </p:attrNameLst>
                                      </p:cBhvr>
                                      <p:to>
                                        <p:strVal val="visible"/>
                                      </p:to>
                                    </p:set>
                                    <p:animEffect transition="in" filter="box(in)">
                                      <p:cBhvr>
                                        <p:cTn id="11" dur="2000"/>
                                        <p:tgtEl>
                                          <p:spTgt spid="16386"/>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2000"/>
                                        <p:tgtEl>
                                          <p:spTgt spid="3">
                                            <p:txEl>
                                              <p:pRg st="0" end="0"/>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00166" y="214290"/>
            <a:ext cx="7498080" cy="582594"/>
          </a:xfrm>
        </p:spPr>
        <p:txBody>
          <a:bodyPr>
            <a:normAutofit fontScale="90000"/>
          </a:bodyPr>
          <a:lstStyle/>
          <a:p>
            <a:r>
              <a:rPr lang="es-PA" dirty="0" smtClean="0"/>
              <a:t>Otro edificio para la cinta costera</a:t>
            </a:r>
            <a:endParaRPr lang="es-PA" dirty="0"/>
          </a:p>
        </p:txBody>
      </p:sp>
      <p:sp>
        <p:nvSpPr>
          <p:cNvPr id="3" name="2 Marcador de contenido"/>
          <p:cNvSpPr>
            <a:spLocks noGrp="1"/>
          </p:cNvSpPr>
          <p:nvPr>
            <p:ph idx="1"/>
          </p:nvPr>
        </p:nvSpPr>
        <p:spPr>
          <a:xfrm>
            <a:off x="1428728" y="3714752"/>
            <a:ext cx="7286676" cy="2928958"/>
          </a:xfrm>
        </p:spPr>
        <p:txBody>
          <a:bodyPr>
            <a:normAutofit/>
          </a:bodyPr>
          <a:lstStyle/>
          <a:p>
            <a:pPr marL="0" indent="0" algn="just">
              <a:buNone/>
            </a:pPr>
            <a:r>
              <a:rPr lang="es-PA" sz="2000" dirty="0" smtClean="0"/>
              <a:t>Desde hace 15 años, la sociedad Miramar </a:t>
            </a:r>
            <a:r>
              <a:rPr lang="es-PA" sz="2000" dirty="0" err="1" smtClean="0"/>
              <a:t>Development</a:t>
            </a:r>
            <a:r>
              <a:rPr lang="es-PA" sz="2000" dirty="0" smtClean="0"/>
              <a:t> Corp. que construyó el hotel Intercontinental Miramar ha extendido, poco a poco, sus tentáculos sobre la bahía de Panamá, adquiriendo dos pequeñas fincas frente al mar, en Avenida Balboa (abril, 1992).</a:t>
            </a:r>
          </a:p>
          <a:p>
            <a:pPr marL="0" indent="0" algn="just">
              <a:buNone/>
            </a:pPr>
            <a:r>
              <a:rPr lang="es-PA" sz="2000" dirty="0" smtClean="0"/>
              <a:t>Como en las fincas no cabía un proyecto de semejante magnitud recurrió a los rellenos marinos. Obteniendo de la Autoridad Portuaria (AMP) una concesión de un área de playa y fondo de mar de 2.4 hectáreas, por el precio de dos centavos por m</a:t>
            </a:r>
            <a:r>
              <a:rPr lang="es-PA" sz="2000" baseline="30000" dirty="0" smtClean="0"/>
              <a:t>2</a:t>
            </a:r>
            <a:r>
              <a:rPr lang="es-PA" sz="2000" dirty="0" smtClean="0"/>
              <a:t>, 488 dólares mensuales.</a:t>
            </a:r>
          </a:p>
          <a:p>
            <a:endParaRPr lang="es-PA" dirty="0"/>
          </a:p>
        </p:txBody>
      </p:sp>
      <p:pic>
        <p:nvPicPr>
          <p:cNvPr id="4" name="Picture 2" descr="http://www.prensa.com/hoy/panorama/1015707b.jpg"/>
          <p:cNvPicPr>
            <a:picLocks noChangeAspect="1" noChangeArrowheads="1"/>
          </p:cNvPicPr>
          <p:nvPr/>
        </p:nvPicPr>
        <p:blipFill>
          <a:blip r:embed="rId2" cstate="print"/>
          <a:srcRect t="7895"/>
          <a:stretch>
            <a:fillRect/>
          </a:stretch>
        </p:blipFill>
        <p:spPr bwMode="auto">
          <a:xfrm>
            <a:off x="2285984" y="928670"/>
            <a:ext cx="5572164" cy="2714644"/>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par>
                          <p:cTn id="8" fill="hold">
                            <p:stCondLst>
                              <p:cond delay="2000"/>
                            </p:stCondLst>
                            <p:childTnLst>
                              <p:par>
                                <p:cTn id="9" presetID="4"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ox(in)">
                                      <p:cBhvr>
                                        <p:cTn id="11" dur="2000"/>
                                        <p:tgtEl>
                                          <p:spTgt spid="4"/>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2000"/>
                                        <p:tgtEl>
                                          <p:spTgt spid="3">
                                            <p:txEl>
                                              <p:pRg st="0" end="0"/>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85852" y="500042"/>
            <a:ext cx="5643602" cy="6143668"/>
          </a:xfrm>
        </p:spPr>
        <p:txBody>
          <a:bodyPr>
            <a:noAutofit/>
          </a:bodyPr>
          <a:lstStyle/>
          <a:p>
            <a:pPr marL="0" indent="0" algn="just">
              <a:buNone/>
            </a:pPr>
            <a:r>
              <a:rPr lang="es-PA" sz="2000" dirty="0" smtClean="0"/>
              <a:t>En ese entonces Jerry Salazar director de la AMP, le realiza un contrato de 10 años para la concesión de 24 mil 381 m</a:t>
            </a:r>
            <a:r>
              <a:rPr lang="es-PA" sz="2000" baseline="30000" dirty="0" smtClean="0"/>
              <a:t>2</a:t>
            </a:r>
            <a:r>
              <a:rPr lang="es-PA" sz="2000" dirty="0" smtClean="0"/>
              <a:t> (7 mil 500 m</a:t>
            </a:r>
            <a:r>
              <a:rPr lang="es-PA" sz="2000" baseline="30000" dirty="0" smtClean="0"/>
              <a:t>2 </a:t>
            </a:r>
            <a:r>
              <a:rPr lang="es-PA" sz="2000" dirty="0" smtClean="0"/>
              <a:t>de playa y 16 mil 881 m</a:t>
            </a:r>
            <a:r>
              <a:rPr lang="es-PA" sz="2000" baseline="30000" dirty="0" smtClean="0"/>
              <a:t>2 </a:t>
            </a:r>
            <a:r>
              <a:rPr lang="es-PA" sz="2000" dirty="0" smtClean="0"/>
              <a:t>de área de mar.) El acuerdo fue refrendado el 19 de octubre de 1993.  </a:t>
            </a:r>
          </a:p>
          <a:p>
            <a:pPr marL="0" indent="0" algn="just">
              <a:buNone/>
            </a:pPr>
            <a:r>
              <a:rPr lang="es-PA" sz="2000" dirty="0" smtClean="0"/>
              <a:t>El 14 de febrero de 2005 el contrato fue prorrogado, bajo el gobierno de Martín Torrijos.</a:t>
            </a:r>
          </a:p>
          <a:p>
            <a:pPr marL="0" indent="0" algn="just">
              <a:buNone/>
            </a:pPr>
            <a:r>
              <a:rPr lang="es-PA" sz="2000" dirty="0" smtClean="0"/>
              <a:t>Este contrato que Bern pactó con Jerry Salazar señala que la Nación puede recuperar las áreas concesionadas, "</a:t>
            </a:r>
            <a:r>
              <a:rPr lang="es-PA" sz="2000" i="1" dirty="0" smtClean="0"/>
              <a:t>por utilidad pública o interés social para llevar a cabo obras del Estado</a:t>
            </a:r>
            <a:r>
              <a:rPr lang="es-PA" sz="2000" dirty="0" smtClean="0"/>
              <a:t>". Sin embargo, nada ha sido removido.</a:t>
            </a:r>
          </a:p>
          <a:p>
            <a:pPr marL="0" indent="0" algn="just">
              <a:buNone/>
            </a:pPr>
            <a:r>
              <a:rPr lang="es-PA" sz="2000" dirty="0" smtClean="0"/>
              <a:t>El 16 de abril de 2007, le escribió al ministro de Obras Públicas, Benjamín </a:t>
            </a:r>
            <a:r>
              <a:rPr lang="es-PA" sz="2000" dirty="0" err="1" smtClean="0"/>
              <a:t>Colamarco</a:t>
            </a:r>
            <a:r>
              <a:rPr lang="es-PA" sz="2000" dirty="0" smtClean="0"/>
              <a:t>, para advertirle que si el tema no era incluido en el pliego de cargos, se vería obligado "a llevar el tema a la vía judicial“. Siete meses después, Bern comunicó al MEF su intención de levantar la nueva edificación.</a:t>
            </a:r>
          </a:p>
        </p:txBody>
      </p:sp>
      <p:pic>
        <p:nvPicPr>
          <p:cNvPr id="14339" name="Picture 3" descr="http://www.prensa.com/hoy/panorama/1015738.jpg"/>
          <p:cNvPicPr>
            <a:picLocks noChangeAspect="1" noChangeArrowheads="1"/>
          </p:cNvPicPr>
          <p:nvPr/>
        </p:nvPicPr>
        <p:blipFill>
          <a:blip r:embed="rId2" cstate="print"/>
          <a:srcRect/>
          <a:stretch>
            <a:fillRect/>
          </a:stretch>
        </p:blipFill>
        <p:spPr bwMode="auto">
          <a:xfrm>
            <a:off x="7000892" y="571480"/>
            <a:ext cx="1838328" cy="6000792"/>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ox(in)">
                                      <p:cBhvr>
                                        <p:cTn id="7" dur="2000"/>
                                        <p:tgtEl>
                                          <p:spTgt spid="14339"/>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2000"/>
                                        <p:tgtEl>
                                          <p:spTgt spid="3">
                                            <p:txEl>
                                              <p:pRg st="0" end="0"/>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2000"/>
                                        <p:tgtEl>
                                          <p:spTgt spid="3">
                                            <p:txEl>
                                              <p:pRg st="1" end="1"/>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2000"/>
                                        <p:tgtEl>
                                          <p:spTgt spid="3">
                                            <p:txEl>
                                              <p:pRg st="2" end="2"/>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A" dirty="0" smtClean="0"/>
              <a:t>BIBLIOGRAFÍA</a:t>
            </a:r>
            <a:endParaRPr lang="es-PA" dirty="0"/>
          </a:p>
        </p:txBody>
      </p:sp>
      <p:sp>
        <p:nvSpPr>
          <p:cNvPr id="3" name="2 Marcador de contenido"/>
          <p:cNvSpPr>
            <a:spLocks noGrp="1"/>
          </p:cNvSpPr>
          <p:nvPr>
            <p:ph idx="1"/>
          </p:nvPr>
        </p:nvSpPr>
        <p:spPr>
          <a:xfrm>
            <a:off x="1435608" y="1643050"/>
            <a:ext cx="6779730" cy="4605350"/>
          </a:xfrm>
        </p:spPr>
        <p:txBody>
          <a:bodyPr>
            <a:normAutofit/>
          </a:bodyPr>
          <a:lstStyle/>
          <a:p>
            <a:pPr marL="365125" indent="-365125">
              <a:spcBef>
                <a:spcPts val="0"/>
              </a:spcBef>
            </a:pPr>
            <a:endParaRPr lang="es-PA" sz="1800" dirty="0" smtClean="0"/>
          </a:p>
          <a:p>
            <a:pPr marL="365125" indent="-365125">
              <a:spcBef>
                <a:spcPts val="0"/>
              </a:spcBef>
            </a:pPr>
            <a:r>
              <a:rPr lang="es-PA" sz="1800" dirty="0" smtClean="0"/>
              <a:t>Periódico la Prensa.</a:t>
            </a:r>
          </a:p>
          <a:p>
            <a:pPr marL="355600" indent="0">
              <a:spcBef>
                <a:spcPts val="0"/>
              </a:spcBef>
              <a:buNone/>
            </a:pPr>
            <a:r>
              <a:rPr lang="es-PA" sz="1800" dirty="0" smtClean="0"/>
              <a:t>Fecha: 22 de abril de 2008</a:t>
            </a:r>
          </a:p>
          <a:p>
            <a:pPr marL="355600" indent="0">
              <a:spcBef>
                <a:spcPts val="0"/>
              </a:spcBef>
              <a:buNone/>
            </a:pPr>
            <a:r>
              <a:rPr lang="es-PA" sz="1800" dirty="0" smtClean="0"/>
              <a:t>Corresponsal: José </a:t>
            </a:r>
            <a:r>
              <a:rPr lang="es-PA" sz="1800" dirty="0" err="1" smtClean="0"/>
              <a:t>Somarriba</a:t>
            </a:r>
            <a:r>
              <a:rPr lang="es-PA" sz="1800" dirty="0" smtClean="0"/>
              <a:t> Hernández </a:t>
            </a:r>
          </a:p>
          <a:p>
            <a:pPr marL="355600" indent="0">
              <a:spcBef>
                <a:spcPts val="0"/>
              </a:spcBef>
              <a:buNone/>
            </a:pPr>
            <a:r>
              <a:rPr lang="es-PA" sz="1800" dirty="0" smtClean="0"/>
              <a:t>Jsomarriba@prensa.com</a:t>
            </a:r>
          </a:p>
          <a:p>
            <a:pPr marL="355600" indent="0">
              <a:spcBef>
                <a:spcPts val="0"/>
              </a:spcBef>
              <a:buNone/>
            </a:pPr>
            <a:r>
              <a:rPr lang="es-PA" sz="1800" dirty="0" smtClean="0"/>
              <a:t>Página: 6 A</a:t>
            </a:r>
          </a:p>
          <a:p>
            <a:pPr marL="355600" indent="0">
              <a:spcBef>
                <a:spcPts val="0"/>
              </a:spcBef>
              <a:buNone/>
            </a:pPr>
            <a:r>
              <a:rPr lang="es-PA" sz="1800" dirty="0" smtClean="0"/>
              <a:t>¿Dónde se Hospedaron los 31 mil 755 turista?</a:t>
            </a:r>
          </a:p>
          <a:p>
            <a:pPr marL="355600" indent="0">
              <a:spcBef>
                <a:spcPts val="0"/>
              </a:spcBef>
              <a:buNone/>
            </a:pPr>
            <a:endParaRPr lang="es-PA" sz="1800" dirty="0" smtClean="0"/>
          </a:p>
          <a:p>
            <a:pPr marL="355600" indent="0">
              <a:spcBef>
                <a:spcPts val="0"/>
              </a:spcBef>
              <a:buNone/>
            </a:pPr>
            <a:endParaRPr lang="es-PA" sz="1800" dirty="0" smtClean="0"/>
          </a:p>
          <a:p>
            <a:pPr marL="355600" indent="-355600">
              <a:spcBef>
                <a:spcPts val="0"/>
              </a:spcBef>
            </a:pPr>
            <a:r>
              <a:rPr lang="es-PA" sz="1800" dirty="0" smtClean="0"/>
              <a:t>Periódico la Prensa.</a:t>
            </a:r>
          </a:p>
          <a:p>
            <a:pPr marL="355600" indent="0">
              <a:spcBef>
                <a:spcPts val="0"/>
              </a:spcBef>
              <a:buNone/>
            </a:pPr>
            <a:r>
              <a:rPr lang="es-PA" sz="1800" dirty="0" smtClean="0"/>
              <a:t>Fecha:  22 de abril de 2008</a:t>
            </a:r>
          </a:p>
          <a:p>
            <a:pPr marL="355600" indent="0">
              <a:spcBef>
                <a:spcPts val="0"/>
              </a:spcBef>
              <a:buNone/>
            </a:pPr>
            <a:r>
              <a:rPr lang="es-PA" sz="1800" dirty="0" smtClean="0"/>
              <a:t>Corresponsal: Mónica Palma</a:t>
            </a:r>
          </a:p>
          <a:p>
            <a:pPr marL="355600" indent="0">
              <a:spcBef>
                <a:spcPts val="0"/>
              </a:spcBef>
              <a:buNone/>
            </a:pPr>
            <a:r>
              <a:rPr lang="es-PA" sz="1800" dirty="0" smtClean="0"/>
              <a:t>mpalma@prensa.com</a:t>
            </a:r>
          </a:p>
          <a:p>
            <a:pPr marL="355600" indent="0">
              <a:spcBef>
                <a:spcPts val="0"/>
              </a:spcBef>
              <a:buNone/>
            </a:pPr>
            <a:r>
              <a:rPr lang="es-PA" sz="1800" dirty="0" smtClean="0"/>
              <a:t>Página: 4 A</a:t>
            </a:r>
          </a:p>
          <a:p>
            <a:pPr marL="355600" indent="0">
              <a:spcBef>
                <a:spcPts val="0"/>
              </a:spcBef>
              <a:buNone/>
            </a:pPr>
            <a:r>
              <a:rPr lang="es-PA" sz="1800" dirty="0" smtClean="0"/>
              <a:t>Construirán edificio para la cinta costera</a:t>
            </a:r>
            <a:endParaRPr lang="es-PA" sz="18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2000"/>
                                        <p:tgtEl>
                                          <p:spTgt spid="3">
                                            <p:txEl>
                                              <p:pRg st="1" end="1"/>
                                            </p:txEl>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2000"/>
                                        <p:tgtEl>
                                          <p:spTgt spid="3">
                                            <p:txEl>
                                              <p:pRg st="2" end="2"/>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2000"/>
                                        <p:tgtEl>
                                          <p:spTgt spid="3">
                                            <p:txEl>
                                              <p:pRg st="3" end="3"/>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2000"/>
                                        <p:tgtEl>
                                          <p:spTgt spid="3">
                                            <p:txEl>
                                              <p:pRg st="4" end="4"/>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2000"/>
                                        <p:tgtEl>
                                          <p:spTgt spid="3">
                                            <p:txEl>
                                              <p:pRg st="5" end="5"/>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2000"/>
                                        <p:tgtEl>
                                          <p:spTgt spid="3">
                                            <p:txEl>
                                              <p:pRg st="6" end="6"/>
                                            </p:txEl>
                                          </p:spTgt>
                                        </p:tgtEl>
                                      </p:cBhvr>
                                    </p:animEffect>
                                  </p:childTnLst>
                                </p:cTn>
                              </p:par>
                            </p:childTnLst>
                          </p:cTn>
                        </p:par>
                        <p:par>
                          <p:cTn id="32" fill="hold">
                            <p:stCondLst>
                              <p:cond delay="14000"/>
                            </p:stCondLst>
                            <p:childTnLst>
                              <p:par>
                                <p:cTn id="33" presetID="22" presetClass="entr" presetSubtype="4" fill="hold" grpId="0" nodeType="after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wipe(down)">
                                      <p:cBhvr>
                                        <p:cTn id="35" dur="2000"/>
                                        <p:tgtEl>
                                          <p:spTgt spid="3">
                                            <p:txEl>
                                              <p:pRg st="9" end="9"/>
                                            </p:txEl>
                                          </p:spTgt>
                                        </p:tgtEl>
                                      </p:cBhvr>
                                    </p:animEffect>
                                  </p:childTnLst>
                                </p:cTn>
                              </p:par>
                            </p:childTnLst>
                          </p:cTn>
                        </p:par>
                        <p:par>
                          <p:cTn id="36" fill="hold">
                            <p:stCondLst>
                              <p:cond delay="16000"/>
                            </p:stCondLst>
                            <p:childTnLst>
                              <p:par>
                                <p:cTn id="37" presetID="22" presetClass="entr" presetSubtype="4" fill="hold" grpId="0" nodeType="after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wipe(down)">
                                      <p:cBhvr>
                                        <p:cTn id="39" dur="2000"/>
                                        <p:tgtEl>
                                          <p:spTgt spid="3">
                                            <p:txEl>
                                              <p:pRg st="10" end="10"/>
                                            </p:txEl>
                                          </p:spTgt>
                                        </p:tgtEl>
                                      </p:cBhvr>
                                    </p:animEffect>
                                  </p:childTnLst>
                                </p:cTn>
                              </p:par>
                            </p:childTnLst>
                          </p:cTn>
                        </p:par>
                        <p:par>
                          <p:cTn id="40" fill="hold">
                            <p:stCondLst>
                              <p:cond delay="18000"/>
                            </p:stCondLst>
                            <p:childTnLst>
                              <p:par>
                                <p:cTn id="41" presetID="22" presetClass="entr" presetSubtype="4" fill="hold" grpId="0" nodeType="after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wipe(down)">
                                      <p:cBhvr>
                                        <p:cTn id="43" dur="2000"/>
                                        <p:tgtEl>
                                          <p:spTgt spid="3">
                                            <p:txEl>
                                              <p:pRg st="11" end="11"/>
                                            </p:txEl>
                                          </p:spTgt>
                                        </p:tgtEl>
                                      </p:cBhvr>
                                    </p:animEffect>
                                  </p:childTnLst>
                                </p:cTn>
                              </p:par>
                            </p:childTnLst>
                          </p:cTn>
                        </p:par>
                        <p:par>
                          <p:cTn id="44" fill="hold">
                            <p:stCondLst>
                              <p:cond delay="20000"/>
                            </p:stCondLst>
                            <p:childTnLst>
                              <p:par>
                                <p:cTn id="45" presetID="22" presetClass="entr" presetSubtype="4" fill="hold" grpId="0" nodeType="after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wipe(down)">
                                      <p:cBhvr>
                                        <p:cTn id="47" dur="2000"/>
                                        <p:tgtEl>
                                          <p:spTgt spid="3">
                                            <p:txEl>
                                              <p:pRg st="12" end="12"/>
                                            </p:txEl>
                                          </p:spTgt>
                                        </p:tgtEl>
                                      </p:cBhvr>
                                    </p:animEffect>
                                  </p:childTnLst>
                                </p:cTn>
                              </p:par>
                            </p:childTnLst>
                          </p:cTn>
                        </p:par>
                        <p:par>
                          <p:cTn id="48" fill="hold">
                            <p:stCondLst>
                              <p:cond delay="22000"/>
                            </p:stCondLst>
                            <p:childTnLst>
                              <p:par>
                                <p:cTn id="49" presetID="22" presetClass="entr" presetSubtype="4" fill="hold" grpId="0" nodeType="after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wipe(down)">
                                      <p:cBhvr>
                                        <p:cTn id="51" dur="2000"/>
                                        <p:tgtEl>
                                          <p:spTgt spid="3">
                                            <p:txEl>
                                              <p:pRg st="13" end="13"/>
                                            </p:txEl>
                                          </p:spTgt>
                                        </p:tgtEl>
                                      </p:cBhvr>
                                    </p:animEffect>
                                  </p:childTnLst>
                                </p:cTn>
                              </p:par>
                            </p:childTnLst>
                          </p:cTn>
                        </p:par>
                        <p:par>
                          <p:cTn id="52" fill="hold">
                            <p:stCondLst>
                              <p:cond delay="24000"/>
                            </p:stCondLst>
                            <p:childTnLst>
                              <p:par>
                                <p:cTn id="53" presetID="22" presetClass="entr" presetSubtype="4" fill="hold" grpId="0" nodeType="after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Effect transition="in" filter="wipe(down)">
                                      <p:cBhvr>
                                        <p:cTn id="55"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noAutofit/>
          </a:bodyPr>
          <a:lstStyle/>
          <a:p>
            <a:r>
              <a:rPr lang="es-PA" sz="6600" dirty="0" smtClean="0"/>
              <a:t>MUCHAS GRACIAS</a:t>
            </a:r>
            <a:endParaRPr lang="es-PA" sz="6600" dirty="0"/>
          </a:p>
        </p:txBody>
      </p:sp>
      <p:sp>
        <p:nvSpPr>
          <p:cNvPr id="5" name="4 Subtítulo"/>
          <p:cNvSpPr>
            <a:spLocks noGrp="1"/>
          </p:cNvSpPr>
          <p:nvPr>
            <p:ph type="subTitle" idx="1"/>
          </p:nvPr>
        </p:nvSpPr>
        <p:spPr/>
        <p:txBody>
          <a:bodyPr>
            <a:normAutofit/>
          </a:bodyPr>
          <a:lstStyle/>
          <a:p>
            <a:r>
              <a:rPr lang="es-PA" sz="3600" dirty="0" smtClean="0"/>
              <a:t>POR SU ATENCIÓN</a:t>
            </a:r>
            <a:endParaRPr lang="es-PA" sz="3600" dirty="0"/>
          </a:p>
        </p:txBody>
      </p:sp>
      <p:grpSp>
        <p:nvGrpSpPr>
          <p:cNvPr id="8" name="7 Grupo"/>
          <p:cNvGrpSpPr/>
          <p:nvPr/>
        </p:nvGrpSpPr>
        <p:grpSpPr>
          <a:xfrm>
            <a:off x="3143240" y="2786058"/>
            <a:ext cx="3286148" cy="3500462"/>
            <a:chOff x="3286116" y="2928934"/>
            <a:chExt cx="2857500" cy="3209923"/>
          </a:xfrm>
        </p:grpSpPr>
        <p:pic>
          <p:nvPicPr>
            <p:cNvPr id="13314" name="Picture 2" descr="http://www.aerotraining.com/applause.gif"/>
            <p:cNvPicPr>
              <a:picLocks noChangeAspect="1" noChangeArrowheads="1"/>
            </p:cNvPicPr>
            <p:nvPr/>
          </p:nvPicPr>
          <p:blipFill>
            <a:blip r:embed="rId2" cstate="print"/>
            <a:srcRect t="18392"/>
            <a:stretch>
              <a:fillRect/>
            </a:stretch>
          </p:blipFill>
          <p:spPr bwMode="auto">
            <a:xfrm>
              <a:off x="3286116" y="3286124"/>
              <a:ext cx="2857500" cy="2852733"/>
            </a:xfrm>
            <a:prstGeom prst="rect">
              <a:avLst/>
            </a:prstGeom>
            <a:noFill/>
          </p:spPr>
        </p:pic>
        <p:sp>
          <p:nvSpPr>
            <p:cNvPr id="7" name="6 CuadroTexto"/>
            <p:cNvSpPr txBox="1"/>
            <p:nvPr/>
          </p:nvSpPr>
          <p:spPr>
            <a:xfrm>
              <a:off x="3428992" y="2928934"/>
              <a:ext cx="2571768" cy="523220"/>
            </a:xfrm>
            <a:prstGeom prst="rect">
              <a:avLst/>
            </a:prstGeom>
            <a:solidFill>
              <a:schemeClr val="bg1"/>
            </a:solidFill>
            <a:ln>
              <a:solidFill>
                <a:schemeClr val="tx1"/>
              </a:solidFill>
            </a:ln>
            <a:scene3d>
              <a:camera prst="orthographicFront">
                <a:rot lat="599984" lon="0" rev="180000"/>
              </a:camera>
              <a:lightRig rig="threePt" dir="t"/>
            </a:scene3d>
          </p:spPr>
          <p:txBody>
            <a:bodyPr wrap="square" rtlCol="0">
              <a:spAutoFit/>
            </a:bodyPr>
            <a:lstStyle/>
            <a:p>
              <a:pPr algn="ctr"/>
              <a:r>
                <a:rPr lang="es-PA" sz="2800" b="1" dirty="0" smtClean="0"/>
                <a:t>APLAUSOS</a:t>
              </a:r>
              <a:endParaRPr lang="es-PA" sz="2800" b="1" dirty="0"/>
            </a:p>
          </p:txBody>
        </p:sp>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ppt_x"/>
                                          </p:val>
                                        </p:tav>
                                        <p:tav tm="100000">
                                          <p:val>
                                            <p:strVal val="#ppt_x"/>
                                          </p:val>
                                        </p:tav>
                                      </p:tavLst>
                                    </p:anim>
                                    <p:anim calcmode="lin" valueType="num">
                                      <p:cBhvr additive="base">
                                        <p:cTn id="8" dur="2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17" presetClass="entr" presetSubtype="10" fill="hold"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2000" fill="hold"/>
                                        <p:tgtEl>
                                          <p:spTgt spid="8"/>
                                        </p:tgtEl>
                                        <p:attrNameLst>
                                          <p:attrName>ppt_w</p:attrName>
                                        </p:attrNameLst>
                                      </p:cBhvr>
                                      <p:tavLst>
                                        <p:tav tm="0">
                                          <p:val>
                                            <p:fltVal val="0"/>
                                          </p:val>
                                        </p:tav>
                                        <p:tav tm="100000">
                                          <p:val>
                                            <p:strVal val="#ppt_w"/>
                                          </p:val>
                                        </p:tav>
                                      </p:tavLst>
                                    </p:anim>
                                    <p:anim calcmode="lin" valueType="num">
                                      <p:cBhvr>
                                        <p:cTn id="18"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41</TotalTime>
  <Words>555</Words>
  <Application>Microsoft Office PowerPoint</Application>
  <PresentationFormat>Presentación en pantalla (4:3)</PresentationFormat>
  <Paragraphs>34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Solsticio</vt:lpstr>
      <vt:lpstr>RECORTES DE NOTICIAS INTERESANTES</vt:lpstr>
      <vt:lpstr>Exigen a Mingthoy Giro que explique dónde se hospedaron 31 mil 755 turistas</vt:lpstr>
      <vt:lpstr>Diapositiva 3</vt:lpstr>
      <vt:lpstr>Otro edificio para la cinta costera</vt:lpstr>
      <vt:lpstr>Diapositiva 5</vt:lpstr>
      <vt:lpstr>BIBLIOGRAFÍA</vt:lpstr>
      <vt:lpstr>MUCHAS GRACIAS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RECORTES DE NOTICIAS INTERESANTES</dc:title>
  <dc:creator> </dc:creator>
  <cp:lastModifiedBy> </cp:lastModifiedBy>
  <cp:revision>7</cp:revision>
  <dcterms:created xsi:type="dcterms:W3CDTF">2008-04-24T10:36:21Z</dcterms:created>
  <dcterms:modified xsi:type="dcterms:W3CDTF">2011-04-16T08:11:19Z</dcterms:modified>
</cp:coreProperties>
</file>