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97E4BB-2B13-4044-B494-5B5E2BE3EE2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0A2ED2E1-1460-49AF-A1ED-092C695F8ECE}">
      <dgm:prSet phldrT="[Texto]"/>
      <dgm:spPr/>
      <dgm:t>
        <a:bodyPr/>
        <a:lstStyle/>
        <a:p>
          <a:r>
            <a:rPr lang="es-PA" dirty="0" smtClean="0">
              <a:solidFill>
                <a:srgbClr val="FFFF00"/>
              </a:solidFill>
            </a:rPr>
            <a:t>Aprendices</a:t>
          </a:r>
          <a:endParaRPr lang="es-ES" dirty="0">
            <a:solidFill>
              <a:srgbClr val="FFFF00"/>
            </a:solidFill>
          </a:endParaRPr>
        </a:p>
      </dgm:t>
    </dgm:pt>
    <dgm:pt modelId="{1B27652E-BA93-4AAC-B5F9-838F25718476}" type="parTrans" cxnId="{8924177A-964C-4DEC-95DB-46B49E5990D7}">
      <dgm:prSet/>
      <dgm:spPr/>
      <dgm:t>
        <a:bodyPr/>
        <a:lstStyle/>
        <a:p>
          <a:endParaRPr lang="es-ES"/>
        </a:p>
      </dgm:t>
    </dgm:pt>
    <dgm:pt modelId="{E9CFB4B3-B9D9-4B7C-A328-DF3734E140AF}" type="sibTrans" cxnId="{8924177A-964C-4DEC-95DB-46B49E5990D7}">
      <dgm:prSet/>
      <dgm:spPr/>
      <dgm:t>
        <a:bodyPr/>
        <a:lstStyle/>
        <a:p>
          <a:endParaRPr lang="es-ES"/>
        </a:p>
      </dgm:t>
    </dgm:pt>
    <dgm:pt modelId="{C7DBA028-AE0A-4E91-9259-1677F5E1ECAE}">
      <dgm:prSet phldrT="[Texto]"/>
      <dgm:spPr/>
      <dgm:t>
        <a:bodyPr/>
        <a:lstStyle/>
        <a:p>
          <a:r>
            <a:rPr lang="es-PA" dirty="0" smtClean="0">
              <a:solidFill>
                <a:srgbClr val="FFFF00"/>
              </a:solidFill>
            </a:rPr>
            <a:t>Oficiales</a:t>
          </a:r>
          <a:endParaRPr lang="es-ES" dirty="0">
            <a:solidFill>
              <a:srgbClr val="FFFF00"/>
            </a:solidFill>
          </a:endParaRPr>
        </a:p>
      </dgm:t>
    </dgm:pt>
    <dgm:pt modelId="{47401855-3F62-4BEC-AFF1-430C6C8723FF}" type="parTrans" cxnId="{1C2F283D-56ED-48F4-A405-3F433861DCD7}">
      <dgm:prSet/>
      <dgm:spPr/>
      <dgm:t>
        <a:bodyPr/>
        <a:lstStyle/>
        <a:p>
          <a:endParaRPr lang="es-ES"/>
        </a:p>
      </dgm:t>
    </dgm:pt>
    <dgm:pt modelId="{ACF95392-5456-4557-A3F2-5DB56369900C}" type="sibTrans" cxnId="{1C2F283D-56ED-48F4-A405-3F433861DCD7}">
      <dgm:prSet/>
      <dgm:spPr/>
      <dgm:t>
        <a:bodyPr/>
        <a:lstStyle/>
        <a:p>
          <a:endParaRPr lang="es-ES"/>
        </a:p>
      </dgm:t>
    </dgm:pt>
    <dgm:pt modelId="{93DD7BE4-B660-4730-952A-6349743843AC}">
      <dgm:prSet phldrT="[Texto]"/>
      <dgm:spPr/>
      <dgm:t>
        <a:bodyPr/>
        <a:lstStyle/>
        <a:p>
          <a:r>
            <a:rPr lang="es-PA" dirty="0" smtClean="0">
              <a:solidFill>
                <a:srgbClr val="FFFF00"/>
              </a:solidFill>
            </a:rPr>
            <a:t>Maestros</a:t>
          </a:r>
          <a:endParaRPr lang="es-ES" dirty="0">
            <a:solidFill>
              <a:srgbClr val="FFFF00"/>
            </a:solidFill>
          </a:endParaRPr>
        </a:p>
      </dgm:t>
    </dgm:pt>
    <dgm:pt modelId="{DC9F56EA-BC8A-44D3-A33E-5FF7216BA7C5}" type="parTrans" cxnId="{CE7D87BE-F68F-446B-9829-46578FA00C4E}">
      <dgm:prSet/>
      <dgm:spPr/>
      <dgm:t>
        <a:bodyPr/>
        <a:lstStyle/>
        <a:p>
          <a:endParaRPr lang="es-ES"/>
        </a:p>
      </dgm:t>
    </dgm:pt>
    <dgm:pt modelId="{01459322-1518-46E4-8BE6-6F1D6DBFFEED}" type="sibTrans" cxnId="{CE7D87BE-F68F-446B-9829-46578FA00C4E}">
      <dgm:prSet/>
      <dgm:spPr/>
      <dgm:t>
        <a:bodyPr/>
        <a:lstStyle/>
        <a:p>
          <a:endParaRPr lang="es-ES"/>
        </a:p>
      </dgm:t>
    </dgm:pt>
    <dgm:pt modelId="{FAD3B4B8-A479-4094-91FF-648AC2F7BCE9}" type="pres">
      <dgm:prSet presAssocID="{DD97E4BB-2B13-4044-B494-5B5E2BE3EE24}" presName="compositeShape" presStyleCnt="0">
        <dgm:presLayoutVars>
          <dgm:dir/>
          <dgm:resizeHandles/>
        </dgm:presLayoutVars>
      </dgm:prSet>
      <dgm:spPr/>
    </dgm:pt>
    <dgm:pt modelId="{D893D0E5-05C4-4EB1-8B92-421DE41FA1F5}" type="pres">
      <dgm:prSet presAssocID="{DD97E4BB-2B13-4044-B494-5B5E2BE3EE24}" presName="pyramid" presStyleLbl="node1" presStyleIdx="0" presStyleCnt="1"/>
      <dgm:spPr/>
    </dgm:pt>
    <dgm:pt modelId="{3250053A-84DC-4C0B-B217-51D045AED288}" type="pres">
      <dgm:prSet presAssocID="{DD97E4BB-2B13-4044-B494-5B5E2BE3EE24}" presName="theList" presStyleCnt="0"/>
      <dgm:spPr/>
    </dgm:pt>
    <dgm:pt modelId="{B0D041BC-2493-4E75-9BDE-3962C2F7A411}" type="pres">
      <dgm:prSet presAssocID="{0A2ED2E1-1460-49AF-A1ED-092C695F8ECE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3AB7DA-0CC4-4F18-8E87-A29A4C103F0B}" type="pres">
      <dgm:prSet presAssocID="{0A2ED2E1-1460-49AF-A1ED-092C695F8ECE}" presName="aSpace" presStyleCnt="0"/>
      <dgm:spPr/>
    </dgm:pt>
    <dgm:pt modelId="{E04A3AEC-3D07-4C70-AC41-EFAE8CA3A944}" type="pres">
      <dgm:prSet presAssocID="{C7DBA028-AE0A-4E91-9259-1677F5E1ECA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93DA59-78EA-475F-81C9-71C78F03B0F2}" type="pres">
      <dgm:prSet presAssocID="{C7DBA028-AE0A-4E91-9259-1677F5E1ECAE}" presName="aSpace" presStyleCnt="0"/>
      <dgm:spPr/>
    </dgm:pt>
    <dgm:pt modelId="{FA36F556-7608-4E14-A12A-FCE0A5D25CB1}" type="pres">
      <dgm:prSet presAssocID="{93DD7BE4-B660-4730-952A-6349743843A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7D1B4924-616E-46E2-A7B8-E032B57CF8C4}" type="pres">
      <dgm:prSet presAssocID="{93DD7BE4-B660-4730-952A-6349743843AC}" presName="aSpace" presStyleCnt="0"/>
      <dgm:spPr/>
    </dgm:pt>
  </dgm:ptLst>
  <dgm:cxnLst>
    <dgm:cxn modelId="{1C2F283D-56ED-48F4-A405-3F433861DCD7}" srcId="{DD97E4BB-2B13-4044-B494-5B5E2BE3EE24}" destId="{C7DBA028-AE0A-4E91-9259-1677F5E1ECAE}" srcOrd="1" destOrd="0" parTransId="{47401855-3F62-4BEC-AFF1-430C6C8723FF}" sibTransId="{ACF95392-5456-4557-A3F2-5DB56369900C}"/>
    <dgm:cxn modelId="{8924177A-964C-4DEC-95DB-46B49E5990D7}" srcId="{DD97E4BB-2B13-4044-B494-5B5E2BE3EE24}" destId="{0A2ED2E1-1460-49AF-A1ED-092C695F8ECE}" srcOrd="0" destOrd="0" parTransId="{1B27652E-BA93-4AAC-B5F9-838F25718476}" sibTransId="{E9CFB4B3-B9D9-4B7C-A328-DF3734E140AF}"/>
    <dgm:cxn modelId="{D0A993C9-A657-4AF5-BE91-757D1B62C8E1}" type="presOf" srcId="{C7DBA028-AE0A-4E91-9259-1677F5E1ECAE}" destId="{E04A3AEC-3D07-4C70-AC41-EFAE8CA3A944}" srcOrd="0" destOrd="0" presId="urn:microsoft.com/office/officeart/2005/8/layout/pyramid2"/>
    <dgm:cxn modelId="{F1763A3B-0737-42AF-99C3-CB663AF7EF36}" type="presOf" srcId="{93DD7BE4-B660-4730-952A-6349743843AC}" destId="{FA36F556-7608-4E14-A12A-FCE0A5D25CB1}" srcOrd="0" destOrd="0" presId="urn:microsoft.com/office/officeart/2005/8/layout/pyramid2"/>
    <dgm:cxn modelId="{0502C8C5-08B5-4BAF-9A34-02EB73685EB0}" type="presOf" srcId="{0A2ED2E1-1460-49AF-A1ED-092C695F8ECE}" destId="{B0D041BC-2493-4E75-9BDE-3962C2F7A411}" srcOrd="0" destOrd="0" presId="urn:microsoft.com/office/officeart/2005/8/layout/pyramid2"/>
    <dgm:cxn modelId="{23A2AB3E-94A3-4114-9E52-3BF4CF1F5271}" type="presOf" srcId="{DD97E4BB-2B13-4044-B494-5B5E2BE3EE24}" destId="{FAD3B4B8-A479-4094-91FF-648AC2F7BCE9}" srcOrd="0" destOrd="0" presId="urn:microsoft.com/office/officeart/2005/8/layout/pyramid2"/>
    <dgm:cxn modelId="{CE7D87BE-F68F-446B-9829-46578FA00C4E}" srcId="{DD97E4BB-2B13-4044-B494-5B5E2BE3EE24}" destId="{93DD7BE4-B660-4730-952A-6349743843AC}" srcOrd="2" destOrd="0" parTransId="{DC9F56EA-BC8A-44D3-A33E-5FF7216BA7C5}" sibTransId="{01459322-1518-46E4-8BE6-6F1D6DBFFEED}"/>
    <dgm:cxn modelId="{467D78CE-1366-43CD-8AB0-FC48E71681D0}" type="presParOf" srcId="{FAD3B4B8-A479-4094-91FF-648AC2F7BCE9}" destId="{D893D0E5-05C4-4EB1-8B92-421DE41FA1F5}" srcOrd="0" destOrd="0" presId="urn:microsoft.com/office/officeart/2005/8/layout/pyramid2"/>
    <dgm:cxn modelId="{557FF9DA-A160-45BC-892C-8DD408E65E0F}" type="presParOf" srcId="{FAD3B4B8-A479-4094-91FF-648AC2F7BCE9}" destId="{3250053A-84DC-4C0B-B217-51D045AED288}" srcOrd="1" destOrd="0" presId="urn:microsoft.com/office/officeart/2005/8/layout/pyramid2"/>
    <dgm:cxn modelId="{9468670E-8136-4C41-8AED-3BF6AFDF45EF}" type="presParOf" srcId="{3250053A-84DC-4C0B-B217-51D045AED288}" destId="{B0D041BC-2493-4E75-9BDE-3962C2F7A411}" srcOrd="0" destOrd="0" presId="urn:microsoft.com/office/officeart/2005/8/layout/pyramid2"/>
    <dgm:cxn modelId="{ACD626DF-4226-49FD-A799-940DD44D4836}" type="presParOf" srcId="{3250053A-84DC-4C0B-B217-51D045AED288}" destId="{053AB7DA-0CC4-4F18-8E87-A29A4C103F0B}" srcOrd="1" destOrd="0" presId="urn:microsoft.com/office/officeart/2005/8/layout/pyramid2"/>
    <dgm:cxn modelId="{A04C3A34-C62C-4197-AF86-50C14B3A6A50}" type="presParOf" srcId="{3250053A-84DC-4C0B-B217-51D045AED288}" destId="{E04A3AEC-3D07-4C70-AC41-EFAE8CA3A944}" srcOrd="2" destOrd="0" presId="urn:microsoft.com/office/officeart/2005/8/layout/pyramid2"/>
    <dgm:cxn modelId="{10BF1BCF-35FA-455B-80D2-E1111F694160}" type="presParOf" srcId="{3250053A-84DC-4C0B-B217-51D045AED288}" destId="{9893DA59-78EA-475F-81C9-71C78F03B0F2}" srcOrd="3" destOrd="0" presId="urn:microsoft.com/office/officeart/2005/8/layout/pyramid2"/>
    <dgm:cxn modelId="{8A5FA550-D309-4665-A2B6-7EC9D898F668}" type="presParOf" srcId="{3250053A-84DC-4C0B-B217-51D045AED288}" destId="{FA36F556-7608-4E14-A12A-FCE0A5D25CB1}" srcOrd="4" destOrd="0" presId="urn:microsoft.com/office/officeart/2005/8/layout/pyramid2"/>
    <dgm:cxn modelId="{4D354DB9-BA1B-4501-8F0B-D4752B30BA17}" type="presParOf" srcId="{3250053A-84DC-4C0B-B217-51D045AED288}" destId="{7D1B4924-616E-46E2-A7B8-E032B57CF8C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93D0E5-05C4-4EB1-8B92-421DE41FA1F5}">
      <dsp:nvSpPr>
        <dsp:cNvPr id="0" name=""/>
        <dsp:cNvSpPr/>
      </dsp:nvSpPr>
      <dsp:spPr>
        <a:xfrm>
          <a:off x="762600" y="0"/>
          <a:ext cx="3643338" cy="36433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041BC-2493-4E75-9BDE-3962C2F7A411}">
      <dsp:nvSpPr>
        <dsp:cNvPr id="0" name=""/>
        <dsp:cNvSpPr/>
      </dsp:nvSpPr>
      <dsp:spPr>
        <a:xfrm>
          <a:off x="2584269" y="366290"/>
          <a:ext cx="2368169" cy="8624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900" kern="1200" dirty="0" smtClean="0">
              <a:solidFill>
                <a:srgbClr val="FFFF00"/>
              </a:solidFill>
            </a:rPr>
            <a:t>Aprendices</a:t>
          </a:r>
          <a:endParaRPr lang="es-ES" sz="2900" kern="1200" dirty="0">
            <a:solidFill>
              <a:srgbClr val="FFFF00"/>
            </a:solidFill>
          </a:endParaRPr>
        </a:p>
      </dsp:txBody>
      <dsp:txXfrm>
        <a:off x="2584269" y="366290"/>
        <a:ext cx="2368169" cy="862446"/>
      </dsp:txXfrm>
    </dsp:sp>
    <dsp:sp modelId="{E04A3AEC-3D07-4C70-AC41-EFAE8CA3A944}">
      <dsp:nvSpPr>
        <dsp:cNvPr id="0" name=""/>
        <dsp:cNvSpPr/>
      </dsp:nvSpPr>
      <dsp:spPr>
        <a:xfrm>
          <a:off x="2584269" y="1336542"/>
          <a:ext cx="2368169" cy="8624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900" kern="1200" dirty="0" smtClean="0">
              <a:solidFill>
                <a:srgbClr val="FFFF00"/>
              </a:solidFill>
            </a:rPr>
            <a:t>Oficiales</a:t>
          </a:r>
          <a:endParaRPr lang="es-ES" sz="2900" kern="1200" dirty="0">
            <a:solidFill>
              <a:srgbClr val="FFFF00"/>
            </a:solidFill>
          </a:endParaRPr>
        </a:p>
      </dsp:txBody>
      <dsp:txXfrm>
        <a:off x="2584269" y="1336542"/>
        <a:ext cx="2368169" cy="862446"/>
      </dsp:txXfrm>
    </dsp:sp>
    <dsp:sp modelId="{FA36F556-7608-4E14-A12A-FCE0A5D25CB1}">
      <dsp:nvSpPr>
        <dsp:cNvPr id="0" name=""/>
        <dsp:cNvSpPr/>
      </dsp:nvSpPr>
      <dsp:spPr>
        <a:xfrm>
          <a:off x="2584269" y="2306795"/>
          <a:ext cx="2368169" cy="8624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900" kern="1200" dirty="0" smtClean="0">
              <a:solidFill>
                <a:srgbClr val="FFFF00"/>
              </a:solidFill>
            </a:rPr>
            <a:t>Maestros</a:t>
          </a:r>
          <a:endParaRPr lang="es-ES" sz="2900" kern="1200" dirty="0">
            <a:solidFill>
              <a:srgbClr val="FFFF00"/>
            </a:solidFill>
          </a:endParaRPr>
        </a:p>
      </dsp:txBody>
      <dsp:txXfrm>
        <a:off x="2584269" y="2306795"/>
        <a:ext cx="2368169" cy="862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6BDC4-E2FB-4FDE-BCF5-2E29EDF590D6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22CA0-CC7D-46E9-8AAF-D8386D562C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B12C9-A641-48B0-9A09-2EF7F9A7DFCF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0C70C-A21E-4024-9A52-FF6AD967A6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FC9C-7AF8-446F-8988-75DD83AE5146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228FA-17AF-47FB-B774-643CA067C0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09D27-F15A-4B8D-90BD-845110CF8DB6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94658-F403-475C-AB3C-F33FE9EE12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EBB6E-2B7E-4B9A-AEFB-4E220253D7E3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60D7-615B-47CF-8920-87295AC137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74C92-FD4E-48B8-8ED4-DAE18879510D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DE7DD-7F4A-4C43-8BE1-B35D4A77F0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006C8-CADD-4033-8D2B-0575AA7981E7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1ED80-A55E-42EA-8E48-AB226DEB139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24E72-C482-4398-A824-E01995EB8E8F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EDC99-E3B6-4699-995F-EF51C9DD1C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094F4-0303-4037-BD91-0A7208FC8243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F31B2-5443-403C-9ADB-BFA19595AA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7693F-AA25-4C77-8F97-5369E9AB1D50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ACDC6-7034-4DA7-BBE4-F8C7657DCD8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327C5-4017-47C2-B5E6-39739C2C415F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4A8E4-BB21-42E3-949C-510EDCDCEA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4EE3C9-D987-4B09-9232-CAFA52094479}" type="datetimeFigureOut">
              <a:rPr lang="es-ES"/>
              <a:pPr>
                <a:defRPr/>
              </a:pPr>
              <a:t>27/04/2011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A1E51E-A7BC-468B-8ABF-915DF68888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8229600" cy="12715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GREMIOS LABORALES</a:t>
            </a:r>
            <a:endParaRPr lang="es-ES" dirty="0">
              <a:solidFill>
                <a:srgbClr val="FFFF00"/>
              </a:solidFill>
            </a:endParaRPr>
          </a:p>
        </p:txBody>
      </p:sp>
      <p:pic>
        <p:nvPicPr>
          <p:cNvPr id="24578" name="Picture 2" descr="http://bligoo.com/media/users/0/1354/images/sindicat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492896"/>
            <a:ext cx="3192463" cy="349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sz="3600" dirty="0" smtClean="0"/>
              <a:t>REQUISITOS PARA LA FORMACIÓN DE UN GREMIO LABORAL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379912"/>
          </a:xfrm>
        </p:spPr>
        <p:txBody>
          <a:bodyPr/>
          <a:lstStyle/>
          <a:p>
            <a:r>
              <a:rPr lang="es-PA" smtClean="0"/>
              <a:t>Número de trabajadores</a:t>
            </a:r>
          </a:p>
          <a:p>
            <a:r>
              <a:rPr lang="es-PA" smtClean="0"/>
              <a:t>Edad y otros requisitos personales</a:t>
            </a:r>
          </a:p>
          <a:p>
            <a:r>
              <a:rPr lang="es-PA" smtClean="0"/>
              <a:t>Del padrón sindical</a:t>
            </a:r>
          </a:p>
          <a:p>
            <a:r>
              <a:rPr lang="es-PA" smtClean="0"/>
              <a:t>De los estatutos</a:t>
            </a:r>
          </a:p>
          <a:p>
            <a:r>
              <a:rPr lang="es-PA" smtClean="0"/>
              <a:t>Acta de la Asamblea Constitutiva</a:t>
            </a:r>
          </a:p>
          <a:p>
            <a:r>
              <a:rPr lang="es-PA" smtClean="0"/>
              <a:t>Solicitud de registro ante la autoridad competente</a:t>
            </a:r>
            <a:endParaRPr lang="es-ES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A" dirty="0" smtClean="0"/>
              <a:t>CONCLUSIÓN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75" y="1928813"/>
            <a:ext cx="7643813" cy="3786187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es-ES" sz="2400" smtClean="0"/>
              <a:t>El Sindicato no sólo existe para mejorar las condiciones del trabajo y del salario. De hecho, y por derecho, su función se hace cada día más amplia y en este sentido debe preocuparse por la vida íntegra del trabajador, tanto en su empleo como en su hogar y sus relaciones sociales.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229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A" dirty="0" smtClean="0"/>
              <a:t>MUCHAS GRACIAS…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285875" y="2857500"/>
            <a:ext cx="6400800" cy="785813"/>
          </a:xfrm>
        </p:spPr>
        <p:txBody>
          <a:bodyPr/>
          <a:lstStyle/>
          <a:p>
            <a:r>
              <a:rPr lang="es-PA" smtClean="0"/>
              <a:t>POR SU ATENCIÓN.</a:t>
            </a:r>
            <a:endParaRPr lang="es-ES" smtClean="0"/>
          </a:p>
        </p:txBody>
      </p:sp>
      <p:pic>
        <p:nvPicPr>
          <p:cNvPr id="2050" name="Picture 2" descr="http://www.barmitzva.com.ar/images/aplaus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3857625"/>
            <a:ext cx="3429000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INTRODUCCI</a:t>
            </a:r>
            <a:r>
              <a:rPr lang="es-PA" dirty="0" smtClean="0"/>
              <a:t>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es-ES" sz="2200" smtClean="0"/>
              <a:t>El de la idea viene de mucho más acá.</a:t>
            </a:r>
            <a:r>
              <a:rPr lang="es-ES" sz="2200" i="1" smtClean="0"/>
              <a:t>(síndico)</a:t>
            </a:r>
            <a:r>
              <a:rPr lang="es-ES" sz="2200" smtClean="0"/>
              <a:t> es un término que empleaban los griegos para denominar al que defiende a alguien en un juicio; protector. </a:t>
            </a:r>
          </a:p>
          <a:p>
            <a:pPr marL="0" indent="0" algn="just">
              <a:buFont typeface="Wingdings 2" pitchFamily="18" charset="2"/>
              <a:buNone/>
            </a:pPr>
            <a:endParaRPr lang="es-ES" sz="2200" smtClean="0"/>
          </a:p>
          <a:p>
            <a:pPr marL="0" indent="0" algn="just">
              <a:buFont typeface="Wingdings 2" pitchFamily="18" charset="2"/>
              <a:buNone/>
            </a:pPr>
            <a:r>
              <a:rPr lang="es-ES" sz="2200" smtClean="0"/>
              <a:t>La palabra está formada por el prefijo </a:t>
            </a:r>
            <a:r>
              <a:rPr lang="es-ES" sz="2200" i="1" smtClean="0"/>
              <a:t>(syn)</a:t>
            </a:r>
            <a:r>
              <a:rPr lang="es-ES" sz="2200" smtClean="0"/>
              <a:t>, que significa "con", más </a:t>
            </a:r>
            <a:r>
              <a:rPr lang="es-ES" sz="2200" i="1" smtClean="0"/>
              <a:t>díke) = </a:t>
            </a:r>
            <a:r>
              <a:rPr lang="es-ES" sz="2200" smtClean="0"/>
              <a:t>justicia, de la misma familia que </a:t>
            </a:r>
            <a:r>
              <a:rPr lang="es-ES" sz="2200" i="1" smtClean="0"/>
              <a:t>(díkaios)</a:t>
            </a:r>
            <a:r>
              <a:rPr lang="es-ES" sz="2200" smtClean="0"/>
              <a:t> = justo y otros. Es decir que a partir del origen griego podemos entender claramente el concepto de síndicos y sindicaturas, pero no el de sindicalistas y sindicatos.</a:t>
            </a:r>
          </a:p>
          <a:p>
            <a:pPr marL="0" indent="0" algn="just">
              <a:buFont typeface="Wingdings 2" pitchFamily="18" charset="2"/>
              <a:buNone/>
            </a:pPr>
            <a:endParaRPr lang="es-ES" sz="2200" smtClean="0"/>
          </a:p>
          <a:p>
            <a:pPr marL="0" indent="0" algn="just">
              <a:buFont typeface="Wingdings 2" pitchFamily="18" charset="2"/>
              <a:buNone/>
            </a:pPr>
            <a:r>
              <a:rPr lang="es-ES" sz="2200" smtClean="0"/>
              <a:t>El presente trabajo de investigación, trata el tema de los sindicatos. Se desarrollara el tema abarcando desde su finalidad, tipos y formalidad para constituir un sindicato.</a:t>
            </a:r>
            <a:endParaRPr lang="es-E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A" dirty="0" smtClean="0"/>
              <a:t>CONCEPTO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237037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es-ES" sz="2000" smtClean="0"/>
              <a:t>Un sindicato es una asociación integrada por trabajadores en defensa y promoción de sus intereses sociales, económicos y profesionales relacionados con su actividad laboral o con respecto al centro de producción (fábrica, taller, empresa) o al empleador con el que están relacionados contractualmente.</a:t>
            </a:r>
          </a:p>
          <a:p>
            <a:pPr marL="0" indent="0">
              <a:buFont typeface="Wingdings 2" pitchFamily="18" charset="2"/>
              <a:buNone/>
            </a:pPr>
            <a:endParaRPr lang="es-ES" smtClean="0"/>
          </a:p>
        </p:txBody>
      </p:sp>
      <p:pic>
        <p:nvPicPr>
          <p:cNvPr id="10242" name="Picture 2" descr="http://www.larevista.com.mx/fotos/foto_nota_580_sindicato.jpg"/>
          <p:cNvPicPr>
            <a:picLocks noChangeAspect="1" noChangeArrowheads="1"/>
          </p:cNvPicPr>
          <p:nvPr/>
        </p:nvPicPr>
        <p:blipFill>
          <a:blip r:embed="rId2" cstate="print"/>
          <a:srcRect t="38252"/>
          <a:stretch>
            <a:fillRect/>
          </a:stretch>
        </p:blipFill>
        <p:spPr bwMode="auto">
          <a:xfrm>
            <a:off x="4643438" y="3786188"/>
            <a:ext cx="2933700" cy="24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A" dirty="0" smtClean="0"/>
              <a:t>ORIGEN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es-ES" sz="2200" smtClean="0"/>
              <a:t>La Historia Sindical se ha desarrollado paralelamente al crecimiento de la conciencia del movimiento obrero, a partir del siglo XIX. 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es-ES" sz="2200" smtClean="0"/>
              <a:t>Los primeros historiadores sindicales concentraron su atención en las luchas sindicales y los movimientos de protesta, desde un punto de vista esencialmente "institucional": fundamentalmente una historia de los sindicatos y los partidos políticos obreros. </a:t>
            </a:r>
          </a:p>
          <a:p>
            <a:pPr marL="0" indent="0" algn="just">
              <a:buFont typeface="Wingdings 2" pitchFamily="18" charset="2"/>
              <a:buNone/>
            </a:pPr>
            <a:endParaRPr lang="es-ES" sz="2200" smtClean="0"/>
          </a:p>
          <a:p>
            <a:pPr marL="0" indent="0" algn="just">
              <a:buFont typeface="Wingdings 2" pitchFamily="18" charset="2"/>
              <a:buNone/>
            </a:pPr>
            <a:r>
              <a:rPr lang="es-ES" sz="2200" smtClean="0"/>
              <a:t>Exponentes de esta historia institucional son Sidney y Beatrice Webb, en Gran Bretaña, Sebastián Marotta y Diego Abad de Santillán, en Argentina; Fernando Ortiz Letelier, en Chile, Guillermo Lora, en Bolivia, etc.</a:t>
            </a:r>
          </a:p>
          <a:p>
            <a:pPr marL="0" indent="0">
              <a:buFont typeface="Wingdings 2" pitchFamily="18" charset="2"/>
              <a:buNone/>
            </a:pPr>
            <a:endParaRPr lang="es-E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dirty="0" smtClean="0"/>
              <a:t>OBJETIVO DEL GREMIO LABORAL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143500"/>
          </a:xfrm>
        </p:spPr>
        <p:txBody>
          <a:bodyPr>
            <a:normAutofit fontScale="92500" lnSpcReduction="20000"/>
          </a:bodyPr>
          <a:lstStyle/>
          <a:p>
            <a:pPr marL="0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ES" sz="2400" dirty="0" smtClean="0"/>
              <a:t>Los objetivos orientan toda acción de las organizaciones sindicales en su lucha por dignificar las condiciones de vida de los trabajadores y trabajadoras. </a:t>
            </a:r>
          </a:p>
          <a:p>
            <a:pPr marL="0" indent="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ES" sz="1500" dirty="0" smtClean="0"/>
          </a:p>
          <a:p>
            <a:pPr marL="531813" indent="-531813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sz="2400" b="1" u="sng" dirty="0" smtClean="0"/>
              <a:t>Un salario justo</a:t>
            </a:r>
            <a:r>
              <a:rPr lang="es-ES" sz="2400" b="1" dirty="0" smtClean="0"/>
              <a:t>: </a:t>
            </a:r>
            <a:r>
              <a:rPr lang="es-ES" sz="2400" dirty="0" smtClean="0"/>
              <a:t>Los sindicatos buscan que quienes trabajan tengan un salario adecuado y digno.</a:t>
            </a:r>
          </a:p>
          <a:p>
            <a:pPr marL="531813" indent="-531813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sz="2400" b="1" u="sng" dirty="0" smtClean="0"/>
              <a:t>Mejores condiciones de trabajo</a:t>
            </a:r>
            <a:r>
              <a:rPr lang="es-ES" sz="2400" b="1" dirty="0" smtClean="0"/>
              <a:t>:</a:t>
            </a:r>
            <a:r>
              <a:rPr lang="es-ES" sz="2400" dirty="0" smtClean="0"/>
              <a:t> Las condiciones de trabajo son un complemento indispensable del salario. 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sz="2400" b="1" u="sng" dirty="0" smtClean="0"/>
              <a:t>Empleo estable para toda persona</a:t>
            </a:r>
            <a:r>
              <a:rPr lang="es-ES" sz="2400" b="1" dirty="0" smtClean="0"/>
              <a:t>:</a:t>
            </a:r>
            <a:r>
              <a:rPr lang="es-ES" sz="2400" dirty="0" smtClean="0"/>
              <a:t> es importante que el empleo sea estable.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sz="2400" b="1" u="sng" dirty="0" smtClean="0"/>
              <a:t>Mejoramiento de las reivindicaciones sociales y económicas</a:t>
            </a:r>
            <a:r>
              <a:rPr lang="es-ES" sz="2400" b="1" dirty="0" smtClean="0"/>
              <a:t>: </a:t>
            </a:r>
            <a:r>
              <a:rPr lang="es-ES" sz="2400" dirty="0" smtClean="0"/>
              <a:t>Para que las leyes se respeten y se cumplan, es necesario que todas las personas trabajadoras y estén unidos y organizados.</a:t>
            </a:r>
          </a:p>
          <a:p>
            <a:pPr marL="548640" indent="-411480" algn="just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sz="2400" b="1" u="sng" dirty="0" smtClean="0"/>
              <a:t>La permanente democratización</a:t>
            </a:r>
            <a:r>
              <a:rPr lang="es-ES" sz="2400" b="1" dirty="0" smtClean="0"/>
              <a:t>:  </a:t>
            </a:r>
            <a:r>
              <a:rPr lang="es-ES" sz="2400" dirty="0" smtClean="0"/>
              <a:t> El reconocimiento de los derechos de libre asociación, de pensamiento y de expresión implica luchar por la democratización de sus países. </a:t>
            </a:r>
            <a:endParaRPr lang="es-E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dirty="0" smtClean="0"/>
              <a:t>PRINCIPIOS DEL GREMIO LABORAL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ES" sz="2200" dirty="0" smtClean="0"/>
              <a:t>Los principios son las reglas fundamentales que orientan el comportamiento de las organizaciones. 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ES" sz="18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sz="2200" dirty="0" smtClean="0"/>
              <a:t>Libre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sz="2200" dirty="0" smtClean="0"/>
              <a:t>Independiente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sz="2200" dirty="0" smtClean="0"/>
              <a:t>Democrático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sz="2200" dirty="0" smtClean="0"/>
              <a:t>Participativo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sz="2200" dirty="0" smtClean="0"/>
              <a:t>Unitario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sz="2200" dirty="0" smtClean="0"/>
              <a:t>Responsable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sz="2200" dirty="0" smtClean="0"/>
              <a:t>Realista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sz="2200" dirty="0" smtClean="0"/>
              <a:t>Solidario </a:t>
            </a:r>
          </a:p>
        </p:txBody>
      </p:sp>
      <p:pic>
        <p:nvPicPr>
          <p:cNvPr id="7170" name="Picture 2" descr="http://www.rwdsu.info/en/archives/fred2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5" y="2928938"/>
            <a:ext cx="364331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dirty="0" smtClean="0"/>
              <a:t>FINALIDAD DE LOS GREMIOS LABORALES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379912"/>
          </a:xfrm>
        </p:spPr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es-ES" smtClean="0"/>
              <a:t>El sindicato tiene como objetivo principal el bienestar de sus miembros y establecer una dinámica de diálogo social entre el empleador y los trabajadores.</a:t>
            </a:r>
          </a:p>
        </p:txBody>
      </p:sp>
      <p:pic>
        <p:nvPicPr>
          <p:cNvPr id="6146" name="Picture 2" descr="http://www.navojoa.gob.mx/boletines/Sindica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5" y="3643313"/>
            <a:ext cx="37528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dirty="0" smtClean="0"/>
              <a:t>CLASIFICACIÓN DE LOS GREMIOS LABORALES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379912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dirty="0" smtClean="0"/>
              <a:t>Sindicato de Empresas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dirty="0" smtClean="0"/>
              <a:t>Sindicato </a:t>
            </a:r>
            <a:r>
              <a:rPr lang="es-ES" dirty="0" err="1" smtClean="0"/>
              <a:t>interempresa</a:t>
            </a:r>
            <a:endParaRPr lang="es-E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dirty="0" smtClean="0"/>
              <a:t>Sindicato de trabajadores independientes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dirty="0" smtClean="0"/>
              <a:t>Sindicato de trabajadores eventuales o transitorios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dirty="0" smtClean="0"/>
              <a:t>Sindicato de Industria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s-ES" dirty="0" smtClean="0"/>
              <a:t>Sindicato de Oficio</a:t>
            </a:r>
          </a:p>
          <a:p>
            <a:pPr marL="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s-E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dirty="0" smtClean="0"/>
              <a:t>ESTRUCTURA DE LOS GREMIOS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522788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s-PA" smtClean="0"/>
              <a:t>Se estructura en tres niveles:</a:t>
            </a:r>
          </a:p>
          <a:p>
            <a:pPr marL="0" indent="0">
              <a:buFont typeface="Wingdings 2" pitchFamily="18" charset="2"/>
              <a:buNone/>
            </a:pPr>
            <a:endParaRPr lang="es-PA" smtClean="0"/>
          </a:p>
        </p:txBody>
      </p:sp>
      <p:graphicFrame>
        <p:nvGraphicFramePr>
          <p:cNvPr id="4" name="3 Diagrama"/>
          <p:cNvGraphicFramePr/>
          <p:nvPr/>
        </p:nvGraphicFramePr>
        <p:xfrm>
          <a:off x="1785918" y="2571744"/>
          <a:ext cx="5715040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Personalizado 11">
      <a:dk1>
        <a:srgbClr val="00002D"/>
      </a:dk1>
      <a:lt1>
        <a:srgbClr val="00002D"/>
      </a:lt1>
      <a:dk2>
        <a:srgbClr val="00002D"/>
      </a:dk2>
      <a:lt2>
        <a:srgbClr val="00002D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</TotalTime>
  <Words>581</Words>
  <Application>Microsoft Office PowerPoint</Application>
  <PresentationFormat>Presentación en pantalla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Vértice</vt:lpstr>
      <vt:lpstr>GREMIOS LABORALES</vt:lpstr>
      <vt:lpstr>INTRODUCCIÓN</vt:lpstr>
      <vt:lpstr>CONCEPTO</vt:lpstr>
      <vt:lpstr>ORIGEN</vt:lpstr>
      <vt:lpstr>OBJETIVO DEL GREMIO LABORAL</vt:lpstr>
      <vt:lpstr>PRINCIPIOS DEL GREMIO LABORAL</vt:lpstr>
      <vt:lpstr>FINALIDAD DE LOS GREMIOS LABORALES</vt:lpstr>
      <vt:lpstr>CLASIFICACIÓN DE LOS GREMIOS LABORALES</vt:lpstr>
      <vt:lpstr>ESTRUCTURA DE LOS GREMIOS</vt:lpstr>
      <vt:lpstr>REQUISITOS PARA LA FORMACIÓN DE UN GREMIO LABORAL</vt:lpstr>
      <vt:lpstr>CONCLUSIÓN</vt:lpstr>
      <vt:lpstr>MUCHAS GRACIAS…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GREMIOS LABORALES</dc:title>
  <dc:creator> </dc:creator>
  <cp:lastModifiedBy> </cp:lastModifiedBy>
  <cp:revision>13</cp:revision>
  <dcterms:created xsi:type="dcterms:W3CDTF">2007-10-19T09:07:09Z</dcterms:created>
  <dcterms:modified xsi:type="dcterms:W3CDTF">2011-04-27T23:45:45Z</dcterms:modified>
</cp:coreProperties>
</file>