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8" r:id="rId7"/>
    <p:sldId id="261" r:id="rId8"/>
    <p:sldId id="262" r:id="rId9"/>
    <p:sldId id="263" r:id="rId10"/>
    <p:sldId id="264" r:id="rId11"/>
    <p:sldId id="265" r:id="rId12"/>
    <p:sldId id="266" r:id="rId13"/>
  </p:sldIdLst>
  <p:sldSz cx="9144000" cy="6858000" type="screen4x3"/>
  <p:notesSz cx="6858000" cy="9144000"/>
  <p:defaultTextStyle>
    <a:defPPr>
      <a:defRPr lang="es-P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30" y="3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fld id="{5DC62B67-3286-48E0-BCF1-E93F14555B5F}" type="datetimeFigureOut">
              <a:rPr lang="en-US"/>
              <a:pPr>
                <a:defRPr/>
              </a:pPr>
              <a:t>4/16/2011</a:t>
            </a:fld>
            <a:endParaRPr lang="en-US"/>
          </a:p>
        </p:txBody>
      </p:sp>
      <p:sp>
        <p:nvSpPr>
          <p:cNvPr id="5" name="18 Marcador de pie de página"/>
          <p:cNvSpPr>
            <a:spLocks noGrp="1"/>
          </p:cNvSpPr>
          <p:nvPr>
            <p:ph type="ftr" sz="quarter" idx="11"/>
          </p:nvPr>
        </p:nvSpPr>
        <p:spPr/>
        <p:txBody>
          <a:bodyPr/>
          <a:lstStyle>
            <a:lvl1pPr>
              <a:defRPr/>
            </a:lvl1pPr>
          </a:lstStyle>
          <a:p>
            <a:pPr>
              <a:defRPr/>
            </a:pPr>
            <a:endParaRPr lang="en-US"/>
          </a:p>
        </p:txBody>
      </p:sp>
      <p:sp>
        <p:nvSpPr>
          <p:cNvPr id="6" name="26 Marcador de número de diapositiva"/>
          <p:cNvSpPr>
            <a:spLocks noGrp="1"/>
          </p:cNvSpPr>
          <p:nvPr>
            <p:ph type="sldNum" sz="quarter" idx="12"/>
          </p:nvPr>
        </p:nvSpPr>
        <p:spPr/>
        <p:txBody>
          <a:bodyPr/>
          <a:lstStyle>
            <a:lvl1pPr>
              <a:defRPr/>
            </a:lvl1pPr>
          </a:lstStyle>
          <a:p>
            <a:pPr>
              <a:defRPr/>
            </a:pPr>
            <a:fld id="{85C2ED43-5E5F-4242-9ACC-866675BC7FC2}" type="slidenum">
              <a:rPr lang="en-US"/>
              <a:pPr>
                <a:defRPr/>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44FCA9D2-201A-44DE-8060-4382EB3CED88}" type="datetimeFigureOut">
              <a:rPr lang="en-US"/>
              <a:pPr>
                <a:defRPr/>
              </a:pPr>
              <a:t>4/16/2011</a:t>
            </a:fld>
            <a:endParaRPr lang="en-US" dirty="0"/>
          </a:p>
        </p:txBody>
      </p:sp>
      <p:sp>
        <p:nvSpPr>
          <p:cNvPr id="5" name="21 Marcador de pie de página"/>
          <p:cNvSpPr>
            <a:spLocks noGrp="1"/>
          </p:cNvSpPr>
          <p:nvPr>
            <p:ph type="ftr" sz="quarter" idx="11"/>
          </p:nvPr>
        </p:nvSpPr>
        <p:spPr/>
        <p:txBody>
          <a:bodyPr/>
          <a:lstStyle>
            <a:lvl1pPr>
              <a:defRPr/>
            </a:lvl1pPr>
          </a:lstStyle>
          <a:p>
            <a:pPr>
              <a:defRPr/>
            </a:pPr>
            <a:endParaRPr lang="en-US"/>
          </a:p>
        </p:txBody>
      </p:sp>
      <p:sp>
        <p:nvSpPr>
          <p:cNvPr id="6" name="17 Marcador de número de diapositiva"/>
          <p:cNvSpPr>
            <a:spLocks noGrp="1"/>
          </p:cNvSpPr>
          <p:nvPr>
            <p:ph type="sldNum" sz="quarter" idx="12"/>
          </p:nvPr>
        </p:nvSpPr>
        <p:spPr/>
        <p:txBody>
          <a:bodyPr/>
          <a:lstStyle>
            <a:lvl1pPr>
              <a:defRPr/>
            </a:lvl1pPr>
          </a:lstStyle>
          <a:p>
            <a:pPr>
              <a:defRPr/>
            </a:pPr>
            <a:fld id="{94973875-4A7E-4602-93BE-B0BFDB20C621}" type="slidenum">
              <a:rPr lang="en-US"/>
              <a:pPr>
                <a:defRPr/>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945A8AD4-4C11-4469-8FFA-094A1F9DA358}" type="datetimeFigureOut">
              <a:rPr lang="en-US"/>
              <a:pPr>
                <a:defRPr/>
              </a:pPr>
              <a:t>4/16/2011</a:t>
            </a:fld>
            <a:endParaRPr lang="en-US" dirty="0"/>
          </a:p>
        </p:txBody>
      </p:sp>
      <p:sp>
        <p:nvSpPr>
          <p:cNvPr id="5" name="21 Marcador de pie de página"/>
          <p:cNvSpPr>
            <a:spLocks noGrp="1"/>
          </p:cNvSpPr>
          <p:nvPr>
            <p:ph type="ftr" sz="quarter" idx="11"/>
          </p:nvPr>
        </p:nvSpPr>
        <p:spPr/>
        <p:txBody>
          <a:bodyPr/>
          <a:lstStyle>
            <a:lvl1pPr>
              <a:defRPr/>
            </a:lvl1pPr>
          </a:lstStyle>
          <a:p>
            <a:pPr>
              <a:defRPr/>
            </a:pPr>
            <a:endParaRPr lang="en-US"/>
          </a:p>
        </p:txBody>
      </p:sp>
      <p:sp>
        <p:nvSpPr>
          <p:cNvPr id="6" name="17 Marcador de número de diapositiva"/>
          <p:cNvSpPr>
            <a:spLocks noGrp="1"/>
          </p:cNvSpPr>
          <p:nvPr>
            <p:ph type="sldNum" sz="quarter" idx="12"/>
          </p:nvPr>
        </p:nvSpPr>
        <p:spPr/>
        <p:txBody>
          <a:bodyPr/>
          <a:lstStyle>
            <a:lvl1pPr>
              <a:defRPr/>
            </a:lvl1pPr>
          </a:lstStyle>
          <a:p>
            <a:pPr>
              <a:defRPr/>
            </a:pPr>
            <a:fld id="{48D6B7C5-F1EE-4D5D-A5F0-6D0A0F80212D}" type="slidenum">
              <a:rPr lang="en-US"/>
              <a:pPr>
                <a:defRPr/>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BE73239B-4446-4B8B-B801-2A1E5949342E}" type="datetimeFigureOut">
              <a:rPr lang="en-US"/>
              <a:pPr>
                <a:defRPr/>
              </a:pPr>
              <a:t>4/16/2011</a:t>
            </a:fld>
            <a:endParaRPr lang="en-US" dirty="0"/>
          </a:p>
        </p:txBody>
      </p:sp>
      <p:sp>
        <p:nvSpPr>
          <p:cNvPr id="5" name="21 Marcador de pie de página"/>
          <p:cNvSpPr>
            <a:spLocks noGrp="1"/>
          </p:cNvSpPr>
          <p:nvPr>
            <p:ph type="ftr" sz="quarter" idx="11"/>
          </p:nvPr>
        </p:nvSpPr>
        <p:spPr/>
        <p:txBody>
          <a:bodyPr/>
          <a:lstStyle>
            <a:lvl1pPr>
              <a:defRPr/>
            </a:lvl1pPr>
          </a:lstStyle>
          <a:p>
            <a:pPr>
              <a:defRPr/>
            </a:pPr>
            <a:endParaRPr lang="en-US"/>
          </a:p>
        </p:txBody>
      </p:sp>
      <p:sp>
        <p:nvSpPr>
          <p:cNvPr id="6" name="17 Marcador de número de diapositiva"/>
          <p:cNvSpPr>
            <a:spLocks noGrp="1"/>
          </p:cNvSpPr>
          <p:nvPr>
            <p:ph type="sldNum" sz="quarter" idx="12"/>
          </p:nvPr>
        </p:nvSpPr>
        <p:spPr/>
        <p:txBody>
          <a:bodyPr/>
          <a:lstStyle>
            <a:lvl1pPr>
              <a:defRPr/>
            </a:lvl1pPr>
          </a:lstStyle>
          <a:p>
            <a:pPr>
              <a:defRPr/>
            </a:pPr>
            <a:fld id="{677070B1-6412-4754-B18F-086893D24DCC}" type="slidenum">
              <a:rPr lang="en-US"/>
              <a:pPr>
                <a:defRPr/>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341D5C1-F870-4908-BBD2-1163141FE4F2}" type="datetimeFigureOut">
              <a:rPr lang="en-US"/>
              <a:pPr>
                <a:defRPr/>
              </a:pPr>
              <a:t>4/16/2011</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46C8AD42-2CA0-49B7-B1A0-6422929BEA13}" type="slidenum">
              <a:rPr lang="en-US"/>
              <a:pPr>
                <a:defRPr/>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D9AE7080-8632-4382-847D-DBBD5D500457}" type="datetimeFigureOut">
              <a:rPr lang="en-US"/>
              <a:pPr>
                <a:defRPr/>
              </a:pPr>
              <a:t>4/16/2011</a:t>
            </a:fld>
            <a:endParaRPr lang="en-US" dirty="0"/>
          </a:p>
        </p:txBody>
      </p:sp>
      <p:sp>
        <p:nvSpPr>
          <p:cNvPr id="6" name="21 Marcador de pie de página"/>
          <p:cNvSpPr>
            <a:spLocks noGrp="1"/>
          </p:cNvSpPr>
          <p:nvPr>
            <p:ph type="ftr" sz="quarter" idx="11"/>
          </p:nvPr>
        </p:nvSpPr>
        <p:spPr/>
        <p:txBody>
          <a:bodyPr/>
          <a:lstStyle>
            <a:lvl1pPr>
              <a:defRPr/>
            </a:lvl1pPr>
          </a:lstStyle>
          <a:p>
            <a:pPr>
              <a:defRPr/>
            </a:pPr>
            <a:endParaRPr lang="en-US"/>
          </a:p>
        </p:txBody>
      </p:sp>
      <p:sp>
        <p:nvSpPr>
          <p:cNvPr id="7" name="17 Marcador de número de diapositiva"/>
          <p:cNvSpPr>
            <a:spLocks noGrp="1"/>
          </p:cNvSpPr>
          <p:nvPr>
            <p:ph type="sldNum" sz="quarter" idx="12"/>
          </p:nvPr>
        </p:nvSpPr>
        <p:spPr/>
        <p:txBody>
          <a:bodyPr/>
          <a:lstStyle>
            <a:lvl1pPr>
              <a:defRPr/>
            </a:lvl1pPr>
          </a:lstStyle>
          <a:p>
            <a:pPr>
              <a:defRPr/>
            </a:pPr>
            <a:fld id="{38C8F65D-8F0E-4369-A358-11E8ADE31777}" type="slidenum">
              <a:rPr lang="en-US"/>
              <a:pPr>
                <a:defRPr/>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C1E75C58-97A2-482F-8E20-39B0FFD57949}" type="datetimeFigureOut">
              <a:rPr lang="en-US"/>
              <a:pPr>
                <a:defRPr/>
              </a:pPr>
              <a:t>4/16/2011</a:t>
            </a:fld>
            <a:endParaRPr lang="en-US" dirty="0"/>
          </a:p>
        </p:txBody>
      </p:sp>
      <p:sp>
        <p:nvSpPr>
          <p:cNvPr id="8" name="21 Marcador de pie de página"/>
          <p:cNvSpPr>
            <a:spLocks noGrp="1"/>
          </p:cNvSpPr>
          <p:nvPr>
            <p:ph type="ftr" sz="quarter" idx="11"/>
          </p:nvPr>
        </p:nvSpPr>
        <p:spPr/>
        <p:txBody>
          <a:bodyPr/>
          <a:lstStyle>
            <a:lvl1pPr>
              <a:defRPr/>
            </a:lvl1pPr>
          </a:lstStyle>
          <a:p>
            <a:pPr>
              <a:defRPr/>
            </a:pPr>
            <a:endParaRPr lang="en-US"/>
          </a:p>
        </p:txBody>
      </p:sp>
      <p:sp>
        <p:nvSpPr>
          <p:cNvPr id="9" name="17 Marcador de número de diapositiva"/>
          <p:cNvSpPr>
            <a:spLocks noGrp="1"/>
          </p:cNvSpPr>
          <p:nvPr>
            <p:ph type="sldNum" sz="quarter" idx="12"/>
          </p:nvPr>
        </p:nvSpPr>
        <p:spPr/>
        <p:txBody>
          <a:bodyPr/>
          <a:lstStyle>
            <a:lvl1pPr>
              <a:defRPr/>
            </a:lvl1pPr>
          </a:lstStyle>
          <a:p>
            <a:pPr>
              <a:defRPr/>
            </a:pPr>
            <a:fld id="{7971017E-270A-434B-8BBE-25B71B6904BE}" type="slidenum">
              <a:rPr lang="en-US"/>
              <a:pPr>
                <a:defRPr/>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12062D7F-4D28-40F9-B65C-4A7509F63DD0}" type="datetimeFigureOut">
              <a:rPr lang="en-US"/>
              <a:pPr>
                <a:defRPr/>
              </a:pPr>
              <a:t>4/16/2011</a:t>
            </a:fld>
            <a:endParaRPr lang="en-US" dirty="0"/>
          </a:p>
        </p:txBody>
      </p:sp>
      <p:sp>
        <p:nvSpPr>
          <p:cNvPr id="4" name="21 Marcador de pie de página"/>
          <p:cNvSpPr>
            <a:spLocks noGrp="1"/>
          </p:cNvSpPr>
          <p:nvPr>
            <p:ph type="ftr" sz="quarter" idx="11"/>
          </p:nvPr>
        </p:nvSpPr>
        <p:spPr/>
        <p:txBody>
          <a:bodyPr/>
          <a:lstStyle>
            <a:lvl1pPr>
              <a:defRPr/>
            </a:lvl1pPr>
          </a:lstStyle>
          <a:p>
            <a:pPr>
              <a:defRPr/>
            </a:pPr>
            <a:endParaRPr lang="en-US"/>
          </a:p>
        </p:txBody>
      </p:sp>
      <p:sp>
        <p:nvSpPr>
          <p:cNvPr id="5" name="17 Marcador de número de diapositiva"/>
          <p:cNvSpPr>
            <a:spLocks noGrp="1"/>
          </p:cNvSpPr>
          <p:nvPr>
            <p:ph type="sldNum" sz="quarter" idx="12"/>
          </p:nvPr>
        </p:nvSpPr>
        <p:spPr/>
        <p:txBody>
          <a:bodyPr/>
          <a:lstStyle>
            <a:lvl1pPr>
              <a:defRPr/>
            </a:lvl1pPr>
          </a:lstStyle>
          <a:p>
            <a:pPr>
              <a:defRPr/>
            </a:pPr>
            <a:fld id="{BAB01685-F8AC-4D22-B37E-B2C569549E80}" type="slidenum">
              <a:rPr lang="en-US"/>
              <a:pPr>
                <a:defRPr/>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BD0D485C-C731-4051-977D-40D5EF535E0D}" type="datetimeFigureOut">
              <a:rPr lang="en-US"/>
              <a:pPr>
                <a:defRPr/>
              </a:pPr>
              <a:t>4/16/2011</a:t>
            </a:fld>
            <a:endParaRPr lang="en-US" dirty="0"/>
          </a:p>
        </p:txBody>
      </p:sp>
      <p:sp>
        <p:nvSpPr>
          <p:cNvPr id="3" name="21 Marcador de pie de página"/>
          <p:cNvSpPr>
            <a:spLocks noGrp="1"/>
          </p:cNvSpPr>
          <p:nvPr>
            <p:ph type="ftr" sz="quarter" idx="11"/>
          </p:nvPr>
        </p:nvSpPr>
        <p:spPr/>
        <p:txBody>
          <a:bodyPr/>
          <a:lstStyle>
            <a:lvl1pPr>
              <a:defRPr/>
            </a:lvl1pPr>
          </a:lstStyle>
          <a:p>
            <a:pPr>
              <a:defRPr/>
            </a:pPr>
            <a:endParaRPr lang="en-US"/>
          </a:p>
        </p:txBody>
      </p:sp>
      <p:sp>
        <p:nvSpPr>
          <p:cNvPr id="4" name="17 Marcador de número de diapositiva"/>
          <p:cNvSpPr>
            <a:spLocks noGrp="1"/>
          </p:cNvSpPr>
          <p:nvPr>
            <p:ph type="sldNum" sz="quarter" idx="12"/>
          </p:nvPr>
        </p:nvSpPr>
        <p:spPr/>
        <p:txBody>
          <a:bodyPr/>
          <a:lstStyle>
            <a:lvl1pPr>
              <a:defRPr/>
            </a:lvl1pPr>
          </a:lstStyle>
          <a:p>
            <a:pPr>
              <a:defRPr/>
            </a:pPr>
            <a:fld id="{514D973E-A132-4D91-BCE3-1F47099C4FD9}" type="slidenum">
              <a:rPr lang="en-US"/>
              <a:pPr>
                <a:defRPr/>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7868AC9A-A67F-49BF-ACA1-6CCEAD1AF5C6}" type="datetimeFigureOut">
              <a:rPr lang="en-US"/>
              <a:pPr>
                <a:defRPr/>
              </a:pPr>
              <a:t>4/16/2011</a:t>
            </a:fld>
            <a:endParaRPr lang="en-US" dirty="0"/>
          </a:p>
        </p:txBody>
      </p:sp>
      <p:sp>
        <p:nvSpPr>
          <p:cNvPr id="6" name="21 Marcador de pie de página"/>
          <p:cNvSpPr>
            <a:spLocks noGrp="1"/>
          </p:cNvSpPr>
          <p:nvPr>
            <p:ph type="ftr" sz="quarter" idx="11"/>
          </p:nvPr>
        </p:nvSpPr>
        <p:spPr/>
        <p:txBody>
          <a:bodyPr/>
          <a:lstStyle>
            <a:lvl1pPr>
              <a:defRPr/>
            </a:lvl1pPr>
          </a:lstStyle>
          <a:p>
            <a:pPr>
              <a:defRPr/>
            </a:pPr>
            <a:endParaRPr lang="en-US"/>
          </a:p>
        </p:txBody>
      </p:sp>
      <p:sp>
        <p:nvSpPr>
          <p:cNvPr id="7" name="17 Marcador de número de diapositiva"/>
          <p:cNvSpPr>
            <a:spLocks noGrp="1"/>
          </p:cNvSpPr>
          <p:nvPr>
            <p:ph type="sldNum" sz="quarter" idx="12"/>
          </p:nvPr>
        </p:nvSpPr>
        <p:spPr/>
        <p:txBody>
          <a:bodyPr/>
          <a:lstStyle>
            <a:lvl1pPr>
              <a:defRPr/>
            </a:lvl1pPr>
          </a:lstStyle>
          <a:p>
            <a:pPr>
              <a:defRPr/>
            </a:pPr>
            <a:fld id="{8F7A4C1B-A934-453C-9993-6C3025F883EA}" type="slidenum">
              <a:rPr lang="en-US"/>
              <a:pPr>
                <a:defRPr/>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CA7C52DE-670A-4CDE-AD2C-1E24427E021C}" type="datetimeFigureOut">
              <a:rPr lang="en-US"/>
              <a:pPr>
                <a:defRPr/>
              </a:pPr>
              <a:t>4/16/2011</a:t>
            </a:fld>
            <a:endParaRPr lang="en-US"/>
          </a:p>
        </p:txBody>
      </p:sp>
      <p:sp>
        <p:nvSpPr>
          <p:cNvPr id="10" name="5 Marcador de pie de página"/>
          <p:cNvSpPr>
            <a:spLocks noGrp="1"/>
          </p:cNvSpPr>
          <p:nvPr>
            <p:ph type="ftr" sz="quarter" idx="11"/>
          </p:nvPr>
        </p:nvSpPr>
        <p:spPr/>
        <p:txBody>
          <a:bodyPr/>
          <a:lstStyle>
            <a:lvl1pPr>
              <a:defRPr/>
            </a:lvl1pPr>
          </a:lstStyle>
          <a:p>
            <a:pPr>
              <a:defRPr/>
            </a:pPr>
            <a:endParaRPr lang="en-US"/>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BE1EB9C1-4540-4F9B-96A8-4591A6767E02}"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C2ABC331-6E41-4DBD-879A-417275BA4F81}" type="datetimeFigureOut">
              <a:rPr lang="en-US"/>
              <a:pPr>
                <a:defRPr/>
              </a:pPr>
              <a:t>4/16/2011</a:t>
            </a:fld>
            <a:endParaRPr lang="en-US" dirty="0"/>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defRPr>
            </a:lvl1pPr>
          </a:lstStyle>
          <a:p>
            <a:pPr>
              <a:defRPr/>
            </a:pPr>
            <a:endParaRPr lang="en-U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695BC990-68E9-4968-A38C-7B60153C563F}" type="slidenum">
              <a:rPr lang="en-US"/>
              <a:pPr>
                <a:defRPr/>
              </a:pPr>
              <a:t>‹Nº›</a:t>
            </a:fld>
            <a:endParaRPr lang="en-US" dirty="0"/>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07" r:id="rId1"/>
    <p:sldLayoutId id="2147483699" r:id="rId2"/>
    <p:sldLayoutId id="2147483708" r:id="rId3"/>
    <p:sldLayoutId id="2147483700" r:id="rId4"/>
    <p:sldLayoutId id="2147483701" r:id="rId5"/>
    <p:sldLayoutId id="2147483702" r:id="rId6"/>
    <p:sldLayoutId id="2147483703" r:id="rId7"/>
    <p:sldLayoutId id="2147483704" r:id="rId8"/>
    <p:sldLayoutId id="2147483709" r:id="rId9"/>
    <p:sldLayoutId id="2147483705" r:id="rId10"/>
    <p:sldLayoutId id="2147483706"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www.ceta.ufm.edu/uploaduser/media/excel.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1412776"/>
            <a:ext cx="7162800" cy="1109663"/>
          </a:xfrm>
        </p:spPr>
        <p:txBody>
          <a:bodyPr/>
          <a:lstStyle/>
          <a:p>
            <a:pPr algn="ctr" fontAlgn="auto">
              <a:spcAft>
                <a:spcPts val="0"/>
              </a:spcAft>
              <a:defRPr/>
            </a:pPr>
            <a:r>
              <a:rPr lang="en-US" sz="5400" dirty="0" smtClean="0">
                <a:solidFill>
                  <a:schemeClr val="bg1"/>
                </a:solidFill>
                <a:effectLst>
                  <a:outerShdw blurRad="38100" dist="38100" dir="2700000" algn="tl">
                    <a:srgbClr val="000000">
                      <a:alpha val="43137"/>
                    </a:srgbClr>
                  </a:outerShdw>
                </a:effectLst>
              </a:rPr>
              <a:t>MICROSOFT EXCEL</a:t>
            </a:r>
            <a:endParaRPr lang="es-PA" sz="5400" dirty="0">
              <a:solidFill>
                <a:schemeClr val="bg1"/>
              </a:solidFill>
              <a:effectLst>
                <a:outerShdw blurRad="38100" dist="38100" dir="2700000" algn="tl">
                  <a:srgbClr val="000000">
                    <a:alpha val="43137"/>
                  </a:srgbClr>
                </a:outerShdw>
              </a:effectLst>
            </a:endParaRPr>
          </a:p>
        </p:txBody>
      </p:sp>
      <p:pic>
        <p:nvPicPr>
          <p:cNvPr id="5124" name="Picture 2" descr="http://www.ceta.ufm.edu/uploaduser/media/excel.jpg"/>
          <p:cNvPicPr>
            <a:picLocks noChangeAspect="1" noChangeArrowheads="1"/>
          </p:cNvPicPr>
          <p:nvPr/>
        </p:nvPicPr>
        <p:blipFill>
          <a:blip r:embed="rId2" r:link="rId3" cstate="print"/>
          <a:srcRect/>
          <a:stretch>
            <a:fillRect/>
          </a:stretch>
        </p:blipFill>
        <p:spPr bwMode="auto">
          <a:xfrm>
            <a:off x="3707904" y="3356992"/>
            <a:ext cx="2376264" cy="2277252"/>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0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b="1" smtClean="0"/>
              <a:t>MICROSOFT EXCEL</a:t>
            </a:r>
            <a:endParaRPr lang="es-PA" b="1" smtClean="0"/>
          </a:p>
        </p:txBody>
      </p:sp>
      <p:sp>
        <p:nvSpPr>
          <p:cNvPr id="3" name="2 Marcador de contenido"/>
          <p:cNvSpPr>
            <a:spLocks noGrp="1"/>
          </p:cNvSpPr>
          <p:nvPr>
            <p:ph idx="1"/>
          </p:nvPr>
        </p:nvSpPr>
        <p:spPr>
          <a:xfrm>
            <a:off x="457200" y="1935163"/>
            <a:ext cx="5400675" cy="4389437"/>
          </a:xfrm>
        </p:spPr>
        <p:txBody>
          <a:bodyPr>
            <a:normAutofit lnSpcReduction="10000"/>
          </a:bodyPr>
          <a:lstStyle/>
          <a:p>
            <a:pPr marL="274320" indent="-274320" fontAlgn="auto">
              <a:spcAft>
                <a:spcPts val="0"/>
              </a:spcAft>
              <a:buClr>
                <a:schemeClr val="accent3"/>
              </a:buClr>
              <a:buFont typeface="Wingdings 2"/>
              <a:buNone/>
              <a:defRPr/>
            </a:pPr>
            <a:r>
              <a:rPr lang="en-US" sz="1600" b="1" dirty="0" smtClean="0"/>
              <a:t>CREAR GRAFICOS</a:t>
            </a:r>
          </a:p>
          <a:p>
            <a:pPr marL="274320" indent="-274320" fontAlgn="auto">
              <a:spcAft>
                <a:spcPts val="0"/>
              </a:spcAft>
              <a:buClr>
                <a:schemeClr val="accent3"/>
              </a:buClr>
              <a:buFont typeface="Wingdings 2"/>
              <a:buNone/>
              <a:defRPr/>
            </a:pPr>
            <a:endParaRPr lang="en-US" sz="1600" b="1" i="1" dirty="0" smtClean="0"/>
          </a:p>
          <a:p>
            <a:pPr marL="274320" indent="-274320" fontAlgn="auto">
              <a:spcAft>
                <a:spcPts val="0"/>
              </a:spcAft>
              <a:buClr>
                <a:schemeClr val="accent3"/>
              </a:buClr>
              <a:buFont typeface="Wingdings 2"/>
              <a:buNone/>
              <a:defRPr/>
            </a:pPr>
            <a:r>
              <a:rPr lang="en-US" sz="1600" b="1" i="1" dirty="0" err="1" smtClean="0"/>
              <a:t>Asistente</a:t>
            </a:r>
            <a:r>
              <a:rPr lang="en-US" sz="1600" b="1" i="1" dirty="0" smtClean="0"/>
              <a:t> de </a:t>
            </a:r>
            <a:r>
              <a:rPr lang="en-US" sz="1600" b="1" i="1" dirty="0" err="1" smtClean="0"/>
              <a:t>Graficos</a:t>
            </a:r>
            <a:endParaRPr lang="en-US" sz="1600" b="1" i="1" dirty="0" smtClean="0"/>
          </a:p>
          <a:p>
            <a:pPr marL="274320" indent="-274320" algn="just" fontAlgn="auto">
              <a:spcAft>
                <a:spcPts val="0"/>
              </a:spcAft>
              <a:buClr>
                <a:schemeClr val="accent3"/>
              </a:buClr>
              <a:buFont typeface="Wingdings 2"/>
              <a:buNone/>
              <a:defRPr/>
            </a:pPr>
            <a:r>
              <a:rPr lang="en-US" sz="1600" dirty="0" smtClean="0"/>
              <a:t>1- </a:t>
            </a:r>
            <a:r>
              <a:rPr lang="en-US" sz="1600" dirty="0" err="1" smtClean="0"/>
              <a:t>Tipo</a:t>
            </a:r>
            <a:r>
              <a:rPr lang="en-US" sz="1600" dirty="0" smtClean="0"/>
              <a:t> de </a:t>
            </a:r>
            <a:r>
              <a:rPr lang="en-US" sz="1600" dirty="0" err="1" smtClean="0"/>
              <a:t>grafico</a:t>
            </a:r>
            <a:r>
              <a:rPr lang="en-US" sz="1600" dirty="0" smtClean="0"/>
              <a:t>: </a:t>
            </a:r>
            <a:r>
              <a:rPr lang="es-PA" sz="1600" dirty="0" smtClean="0"/>
              <a:t>Para iniciar el Asistente para gráficos debe hacer clic sobre el icono identificado con un gráfico de barras en la barra de herramientas, o bien utilice la opción del menú </a:t>
            </a:r>
            <a:r>
              <a:rPr lang="es-PA" sz="1600" i="1" dirty="0" smtClean="0"/>
              <a:t>Insertar / Gráfico.</a:t>
            </a:r>
          </a:p>
          <a:p>
            <a:pPr marL="274320" indent="-274320" algn="just" fontAlgn="auto">
              <a:spcAft>
                <a:spcPts val="0"/>
              </a:spcAft>
              <a:buClr>
                <a:schemeClr val="accent3"/>
              </a:buClr>
              <a:buFont typeface="Wingdings 2"/>
              <a:buNone/>
              <a:defRPr/>
            </a:pPr>
            <a:r>
              <a:rPr lang="en-US" sz="1600" i="1" dirty="0" smtClean="0"/>
              <a:t>2- Origen de </a:t>
            </a:r>
            <a:r>
              <a:rPr lang="en-US" sz="1600" i="1" dirty="0" err="1" smtClean="0"/>
              <a:t>datos</a:t>
            </a:r>
            <a:r>
              <a:rPr lang="en-US" sz="1600" i="1" dirty="0" smtClean="0"/>
              <a:t>: </a:t>
            </a:r>
            <a:r>
              <a:rPr lang="es-PA" sz="1600" dirty="0" smtClean="0"/>
              <a:t>En este paso debemos ingresar el rango de datos que queremos representar. </a:t>
            </a:r>
            <a:endParaRPr lang="en-US" sz="1600" dirty="0" smtClean="0"/>
          </a:p>
          <a:p>
            <a:pPr marL="274320" indent="-274320" algn="just" fontAlgn="auto">
              <a:spcAft>
                <a:spcPts val="0"/>
              </a:spcAft>
              <a:buClr>
                <a:schemeClr val="accent3"/>
              </a:buClr>
              <a:buFont typeface="Wingdings 2"/>
              <a:buNone/>
              <a:defRPr/>
            </a:pPr>
            <a:r>
              <a:rPr lang="en-US" sz="1600" dirty="0" smtClean="0"/>
              <a:t>3- </a:t>
            </a:r>
            <a:r>
              <a:rPr lang="en-US" sz="1600" dirty="0" err="1" smtClean="0"/>
              <a:t>opciones</a:t>
            </a:r>
            <a:r>
              <a:rPr lang="en-US" sz="1600" dirty="0" smtClean="0"/>
              <a:t> de </a:t>
            </a:r>
            <a:r>
              <a:rPr lang="en-US" sz="1600" dirty="0" err="1" smtClean="0"/>
              <a:t>grafico</a:t>
            </a:r>
            <a:r>
              <a:rPr lang="en-US" sz="1600" dirty="0" smtClean="0"/>
              <a:t>: en </a:t>
            </a:r>
            <a:r>
              <a:rPr lang="en-US" sz="1600" dirty="0" err="1" smtClean="0"/>
              <a:t>este</a:t>
            </a:r>
            <a:r>
              <a:rPr lang="en-US" sz="1600" dirty="0" smtClean="0"/>
              <a:t> </a:t>
            </a:r>
            <a:r>
              <a:rPr lang="en-US" sz="1600" dirty="0" err="1" smtClean="0"/>
              <a:t>paso</a:t>
            </a:r>
            <a:r>
              <a:rPr lang="en-US" sz="1600" dirty="0" smtClean="0"/>
              <a:t> se </a:t>
            </a:r>
            <a:r>
              <a:rPr lang="en-US" sz="1600" dirty="0" err="1" smtClean="0"/>
              <a:t>escogen</a:t>
            </a:r>
            <a:r>
              <a:rPr lang="en-US" sz="1600" dirty="0" smtClean="0"/>
              <a:t> </a:t>
            </a:r>
            <a:r>
              <a:rPr lang="en-US" sz="1600" dirty="0" err="1" smtClean="0"/>
              <a:t>las</a:t>
            </a:r>
            <a:r>
              <a:rPr lang="en-US" sz="1600" dirty="0" smtClean="0"/>
              <a:t> </a:t>
            </a:r>
            <a:r>
              <a:rPr lang="en-US" sz="1600" dirty="0" err="1" smtClean="0"/>
              <a:t>diferentes</a:t>
            </a:r>
            <a:r>
              <a:rPr lang="en-US" sz="1600" dirty="0" smtClean="0"/>
              <a:t> </a:t>
            </a:r>
            <a:r>
              <a:rPr lang="en-US" sz="1600" dirty="0" err="1" smtClean="0"/>
              <a:t>lenguetas</a:t>
            </a:r>
            <a:r>
              <a:rPr lang="en-US" sz="1600" dirty="0" smtClean="0"/>
              <a:t>  entre </a:t>
            </a:r>
            <a:r>
              <a:rPr lang="en-US" sz="1600" dirty="0" err="1" smtClean="0"/>
              <a:t>ellas</a:t>
            </a:r>
            <a:r>
              <a:rPr lang="en-US" sz="1600" dirty="0" smtClean="0"/>
              <a:t>, el </a:t>
            </a:r>
            <a:r>
              <a:rPr lang="en-US" sz="1600" dirty="0" err="1" smtClean="0"/>
              <a:t>titulo</a:t>
            </a:r>
            <a:r>
              <a:rPr lang="en-US" sz="1600" dirty="0" smtClean="0"/>
              <a:t> del </a:t>
            </a:r>
            <a:r>
              <a:rPr lang="en-US" sz="1600" dirty="0" err="1" smtClean="0"/>
              <a:t>grafico</a:t>
            </a:r>
            <a:r>
              <a:rPr lang="en-US" sz="1600" dirty="0" smtClean="0"/>
              <a:t>, </a:t>
            </a:r>
            <a:r>
              <a:rPr lang="en-US" sz="1600" dirty="0" err="1" smtClean="0"/>
              <a:t>ejes</a:t>
            </a:r>
            <a:r>
              <a:rPr lang="en-US" sz="1600" dirty="0" smtClean="0"/>
              <a:t> del </a:t>
            </a:r>
            <a:r>
              <a:rPr lang="en-US" sz="1600" dirty="0" err="1" smtClean="0"/>
              <a:t>grafico</a:t>
            </a:r>
            <a:r>
              <a:rPr lang="en-US" sz="1600" dirty="0" smtClean="0"/>
              <a:t>, </a:t>
            </a:r>
            <a:r>
              <a:rPr lang="en-US" sz="1600" dirty="0" err="1" smtClean="0"/>
              <a:t>lineas</a:t>
            </a:r>
            <a:r>
              <a:rPr lang="en-US" sz="1600" dirty="0" smtClean="0"/>
              <a:t> de division, la </a:t>
            </a:r>
            <a:r>
              <a:rPr lang="en-US" sz="1600" dirty="0" err="1" smtClean="0"/>
              <a:t>leyenda</a:t>
            </a:r>
            <a:r>
              <a:rPr lang="en-US" sz="1600" dirty="0" smtClean="0"/>
              <a:t>, </a:t>
            </a:r>
            <a:r>
              <a:rPr lang="en-US" sz="1600" dirty="0" err="1" smtClean="0"/>
              <a:t>rotulos</a:t>
            </a:r>
            <a:r>
              <a:rPr lang="en-US" sz="1600" dirty="0" smtClean="0"/>
              <a:t> de los </a:t>
            </a:r>
            <a:r>
              <a:rPr lang="en-US" sz="1600" dirty="0" err="1" smtClean="0"/>
              <a:t>datos</a:t>
            </a:r>
            <a:r>
              <a:rPr lang="en-US" sz="1600" dirty="0" smtClean="0"/>
              <a:t> y </a:t>
            </a:r>
            <a:r>
              <a:rPr lang="en-US" sz="1600" dirty="0" err="1" smtClean="0"/>
              <a:t>tabla</a:t>
            </a:r>
            <a:r>
              <a:rPr lang="en-US" sz="1600" dirty="0" smtClean="0"/>
              <a:t> de </a:t>
            </a:r>
            <a:r>
              <a:rPr lang="en-US" sz="1600" dirty="0" err="1" smtClean="0"/>
              <a:t>datos</a:t>
            </a:r>
            <a:r>
              <a:rPr lang="en-US" sz="1600" dirty="0" smtClean="0"/>
              <a:t>.</a:t>
            </a:r>
          </a:p>
          <a:p>
            <a:pPr marL="274320" indent="-274320" algn="just" fontAlgn="auto">
              <a:spcAft>
                <a:spcPts val="0"/>
              </a:spcAft>
              <a:buClr>
                <a:schemeClr val="accent3"/>
              </a:buClr>
              <a:buFont typeface="Wingdings 2"/>
              <a:buNone/>
              <a:defRPr/>
            </a:pPr>
            <a:r>
              <a:rPr lang="en-US" sz="1600" dirty="0" smtClean="0"/>
              <a:t>4- </a:t>
            </a:r>
            <a:r>
              <a:rPr lang="en-US" sz="1600" dirty="0" err="1" smtClean="0"/>
              <a:t>ubicacion</a:t>
            </a:r>
            <a:r>
              <a:rPr lang="en-US" sz="1600" dirty="0" smtClean="0"/>
              <a:t> del </a:t>
            </a:r>
            <a:r>
              <a:rPr lang="en-US" sz="1600" dirty="0" err="1" smtClean="0"/>
              <a:t>grafico</a:t>
            </a:r>
            <a:r>
              <a:rPr lang="en-US" sz="1600" dirty="0" smtClean="0"/>
              <a:t>: </a:t>
            </a:r>
            <a:r>
              <a:rPr lang="es-PA" sz="1600" dirty="0" smtClean="0"/>
              <a:t>En esta opción indicamos dónde queremos que aparezca nuestro gráfico. Puede ser en una hoja independiente (Hoja nueva) o en un sector de la hoja de trabajo activa (Como objeto). </a:t>
            </a:r>
            <a:endParaRPr lang="en-US" sz="1600" dirty="0" smtClean="0"/>
          </a:p>
          <a:p>
            <a:pPr marL="274320" indent="-274320" fontAlgn="auto">
              <a:spcAft>
                <a:spcPts val="0"/>
              </a:spcAft>
              <a:buClr>
                <a:schemeClr val="accent3"/>
              </a:buClr>
              <a:buFont typeface="Wingdings 2"/>
              <a:buNone/>
              <a:defRPr/>
            </a:pPr>
            <a:endParaRPr lang="es-PA" dirty="0"/>
          </a:p>
        </p:txBody>
      </p:sp>
      <p:pic>
        <p:nvPicPr>
          <p:cNvPr id="19457" name="Imagen 28"/>
          <p:cNvPicPr>
            <a:picLocks noChangeAspect="1" noChangeArrowheads="1"/>
          </p:cNvPicPr>
          <p:nvPr/>
        </p:nvPicPr>
        <p:blipFill>
          <a:blip r:embed="rId2" cstate="print"/>
          <a:srcRect/>
          <a:stretch>
            <a:fillRect/>
          </a:stretch>
        </p:blipFill>
        <p:spPr bwMode="auto">
          <a:xfrm>
            <a:off x="6357938" y="2143125"/>
            <a:ext cx="2101850" cy="1935163"/>
          </a:xfrm>
          <a:prstGeom prst="rect">
            <a:avLst/>
          </a:prstGeom>
          <a:noFill/>
          <a:ln w="9525">
            <a:noFill/>
            <a:miter lim="800000"/>
            <a:headEnd/>
            <a:tailEnd/>
          </a:ln>
        </p:spPr>
      </p:pic>
      <p:pic>
        <p:nvPicPr>
          <p:cNvPr id="19459" name="Picture 3" descr="http://www.aulaclic.es/excel2003/graficos/grafico3a_excel.gif"/>
          <p:cNvPicPr>
            <a:picLocks noChangeAspect="1" noChangeArrowheads="1"/>
          </p:cNvPicPr>
          <p:nvPr/>
        </p:nvPicPr>
        <p:blipFill>
          <a:blip r:embed="rId3" cstate="print"/>
          <a:srcRect/>
          <a:stretch>
            <a:fillRect/>
          </a:stretch>
        </p:blipFill>
        <p:spPr bwMode="auto">
          <a:xfrm>
            <a:off x="6072188" y="4357688"/>
            <a:ext cx="2786062" cy="178276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19457"/>
                                        </p:tgtEl>
                                        <p:attrNameLst>
                                          <p:attrName>style.visibility</p:attrName>
                                        </p:attrNameLst>
                                      </p:cBhvr>
                                      <p:to>
                                        <p:strVal val="visible"/>
                                      </p:to>
                                    </p:set>
                                    <p:animScale>
                                      <p:cBhvr>
                                        <p:cTn id="42" dur="1000" decel="50000" fill="hold">
                                          <p:stCondLst>
                                            <p:cond delay="0"/>
                                          </p:stCondLst>
                                        </p:cTn>
                                        <p:tgtEl>
                                          <p:spTgt spid="194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9457"/>
                                        </p:tgtEl>
                                        <p:attrNameLst>
                                          <p:attrName>ppt_x</p:attrName>
                                          <p:attrName>ppt_y</p:attrName>
                                        </p:attrNameLst>
                                      </p:cBhvr>
                                    </p:animMotion>
                                    <p:animEffect transition="in" filter="fade">
                                      <p:cBhvr>
                                        <p:cTn id="44" dur="1000"/>
                                        <p:tgtEl>
                                          <p:spTgt spid="19457"/>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19459"/>
                                        </p:tgtEl>
                                        <p:attrNameLst>
                                          <p:attrName>style.visibility</p:attrName>
                                        </p:attrNameLst>
                                      </p:cBhvr>
                                      <p:to>
                                        <p:strVal val="visible"/>
                                      </p:to>
                                    </p:set>
                                    <p:animScale>
                                      <p:cBhvr>
                                        <p:cTn id="49" dur="1000" decel="50000" fill="hold">
                                          <p:stCondLst>
                                            <p:cond delay="0"/>
                                          </p:stCondLst>
                                        </p:cTn>
                                        <p:tgtEl>
                                          <p:spTgt spid="194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9459"/>
                                        </p:tgtEl>
                                        <p:attrNameLst>
                                          <p:attrName>ppt_x</p:attrName>
                                          <p:attrName>ppt_y</p:attrName>
                                        </p:attrNameLst>
                                      </p:cBhvr>
                                    </p:animMotion>
                                    <p:animEffect transition="in" filter="fade">
                                      <p:cBhvr>
                                        <p:cTn id="51" dur="1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b="1" smtClean="0"/>
              <a:t>MICROSOFT EXCEL</a:t>
            </a:r>
            <a:endParaRPr lang="es-PA" b="1" smtClean="0"/>
          </a:p>
        </p:txBody>
      </p:sp>
      <p:sp>
        <p:nvSpPr>
          <p:cNvPr id="3" name="2 Marcador de contenido"/>
          <p:cNvSpPr>
            <a:spLocks noGrp="1"/>
          </p:cNvSpPr>
          <p:nvPr>
            <p:ph idx="1"/>
          </p:nvPr>
        </p:nvSpPr>
        <p:spPr>
          <a:xfrm>
            <a:off x="457200" y="1935163"/>
            <a:ext cx="5257800" cy="2136775"/>
          </a:xfrm>
        </p:spPr>
        <p:txBody>
          <a:bodyPr>
            <a:normAutofit/>
          </a:bodyPr>
          <a:lstStyle/>
          <a:p>
            <a:pPr marL="274320" indent="-274320" fontAlgn="auto">
              <a:spcAft>
                <a:spcPts val="0"/>
              </a:spcAft>
              <a:buClr>
                <a:schemeClr val="accent3"/>
              </a:buClr>
              <a:buFont typeface="Wingdings 2"/>
              <a:buNone/>
              <a:defRPr/>
            </a:pPr>
            <a:r>
              <a:rPr lang="en-US" sz="1600" b="1" dirty="0" smtClean="0"/>
              <a:t>IMPRIMIR</a:t>
            </a:r>
          </a:p>
          <a:p>
            <a:pPr marL="274320" indent="-274320" fontAlgn="auto">
              <a:spcAft>
                <a:spcPts val="0"/>
              </a:spcAft>
              <a:buClr>
                <a:schemeClr val="accent3"/>
              </a:buClr>
              <a:buFont typeface="Wingdings 2"/>
              <a:buNone/>
              <a:defRPr/>
            </a:pPr>
            <a:endParaRPr lang="en-US" sz="400" dirty="0" smtClean="0"/>
          </a:p>
          <a:p>
            <a:pPr marL="0" indent="0" algn="just" fontAlgn="auto">
              <a:spcAft>
                <a:spcPts val="0"/>
              </a:spcAft>
              <a:buClr>
                <a:schemeClr val="accent3"/>
              </a:buClr>
              <a:buFont typeface="Wingdings 2"/>
              <a:buNone/>
              <a:defRPr/>
            </a:pPr>
            <a:r>
              <a:rPr lang="en-US" sz="1600" b="1" dirty="0" smtClean="0"/>
              <a:t>Vista </a:t>
            </a:r>
            <a:r>
              <a:rPr lang="en-US" sz="1600" b="1" dirty="0" err="1" smtClean="0"/>
              <a:t>Previa</a:t>
            </a:r>
            <a:r>
              <a:rPr lang="en-US" sz="1600" b="1" dirty="0" smtClean="0"/>
              <a:t>: </a:t>
            </a:r>
            <a:r>
              <a:rPr lang="es-PA" sz="1600" dirty="0" smtClean="0"/>
              <a:t>Para activar el modo de Presentación preliminar, dele </a:t>
            </a:r>
            <a:r>
              <a:rPr lang="es-PA" sz="1600" dirty="0" err="1" smtClean="0"/>
              <a:t>cIic</a:t>
            </a:r>
            <a:r>
              <a:rPr lang="es-PA" sz="1600" dirty="0" smtClean="0"/>
              <a:t> a su botón en la barra de herramienta Estándar o escoja el comando de </a:t>
            </a:r>
            <a:r>
              <a:rPr lang="es-PA" sz="1600" i="1" dirty="0" smtClean="0"/>
              <a:t>Presentación preliminar </a:t>
            </a:r>
            <a:r>
              <a:rPr lang="es-PA" sz="1600" dirty="0" smtClean="0"/>
              <a:t>del menú de </a:t>
            </a:r>
            <a:r>
              <a:rPr lang="es-PA" sz="1600" i="1" dirty="0" smtClean="0"/>
              <a:t>Archivo</a:t>
            </a:r>
            <a:r>
              <a:rPr lang="es-PA" sz="1600" dirty="0" smtClean="0"/>
              <a:t>. Excel le muestra toda la información en la primera página del reporte en una ventana separada. </a:t>
            </a:r>
          </a:p>
          <a:p>
            <a:pPr marL="0" indent="0" fontAlgn="auto">
              <a:spcAft>
                <a:spcPts val="0"/>
              </a:spcAft>
              <a:buClr>
                <a:schemeClr val="accent3"/>
              </a:buClr>
              <a:buFont typeface="Wingdings 2"/>
              <a:buNone/>
              <a:defRPr/>
            </a:pPr>
            <a:endParaRPr lang="en-US" sz="1600" b="1" dirty="0" smtClean="0"/>
          </a:p>
          <a:p>
            <a:pPr marL="0" indent="0" fontAlgn="auto">
              <a:spcAft>
                <a:spcPts val="0"/>
              </a:spcAft>
              <a:buClr>
                <a:schemeClr val="accent3"/>
              </a:buClr>
              <a:buFont typeface="Wingdings 2"/>
              <a:buNone/>
              <a:defRPr/>
            </a:pPr>
            <a:endParaRPr lang="en-US" sz="1600" b="1" dirty="0" smtClean="0"/>
          </a:p>
          <a:p>
            <a:pPr marL="274320" indent="-274320" fontAlgn="auto">
              <a:spcAft>
                <a:spcPts val="0"/>
              </a:spcAft>
              <a:buClr>
                <a:schemeClr val="accent3"/>
              </a:buClr>
              <a:buFont typeface="Wingdings 2"/>
              <a:buNone/>
              <a:defRPr/>
            </a:pPr>
            <a:endParaRPr lang="en-US" sz="1600" dirty="0" smtClean="0"/>
          </a:p>
          <a:p>
            <a:pPr marL="274320" indent="-274320" fontAlgn="auto">
              <a:spcAft>
                <a:spcPts val="0"/>
              </a:spcAft>
              <a:buClr>
                <a:schemeClr val="accent3"/>
              </a:buClr>
              <a:buFont typeface="Wingdings 2"/>
              <a:buNone/>
              <a:defRPr/>
            </a:pPr>
            <a:endParaRPr lang="en-US" sz="1600" dirty="0" smtClean="0"/>
          </a:p>
          <a:p>
            <a:pPr marL="274320" indent="-274320" fontAlgn="auto">
              <a:spcAft>
                <a:spcPts val="0"/>
              </a:spcAft>
              <a:buClr>
                <a:schemeClr val="accent3"/>
              </a:buClr>
              <a:buFont typeface="Wingdings 2"/>
              <a:buNone/>
              <a:defRPr/>
            </a:pPr>
            <a:endParaRPr lang="en-US" sz="1600" dirty="0" smtClean="0"/>
          </a:p>
          <a:p>
            <a:pPr marL="274320" indent="-274320" fontAlgn="auto">
              <a:spcAft>
                <a:spcPts val="0"/>
              </a:spcAft>
              <a:buClr>
                <a:schemeClr val="accent3"/>
              </a:buClr>
              <a:buFont typeface="Wingdings 2"/>
              <a:buNone/>
              <a:defRPr/>
            </a:pPr>
            <a:endParaRPr lang="es-PA" dirty="0"/>
          </a:p>
        </p:txBody>
      </p:sp>
      <p:pic>
        <p:nvPicPr>
          <p:cNvPr id="18433" name="Imagen 24"/>
          <p:cNvPicPr>
            <a:picLocks noChangeAspect="1" noChangeArrowheads="1"/>
          </p:cNvPicPr>
          <p:nvPr/>
        </p:nvPicPr>
        <p:blipFill>
          <a:blip r:embed="rId2" cstate="print"/>
          <a:srcRect/>
          <a:stretch>
            <a:fillRect/>
          </a:stretch>
        </p:blipFill>
        <p:spPr bwMode="auto">
          <a:xfrm>
            <a:off x="6072188" y="2214563"/>
            <a:ext cx="2495550" cy="1838325"/>
          </a:xfrm>
          <a:prstGeom prst="rect">
            <a:avLst/>
          </a:prstGeom>
          <a:noFill/>
          <a:ln w="9525">
            <a:noFill/>
            <a:miter lim="800000"/>
            <a:headEnd/>
            <a:tailEnd/>
          </a:ln>
        </p:spPr>
      </p:pic>
      <p:sp>
        <p:nvSpPr>
          <p:cNvPr id="6" name="5 CuadroTexto"/>
          <p:cNvSpPr txBox="1">
            <a:spLocks noChangeArrowheads="1"/>
          </p:cNvSpPr>
          <p:nvPr/>
        </p:nvSpPr>
        <p:spPr bwMode="auto">
          <a:xfrm>
            <a:off x="500063" y="4025900"/>
            <a:ext cx="5286375" cy="2555875"/>
          </a:xfrm>
          <a:prstGeom prst="rect">
            <a:avLst/>
          </a:prstGeom>
          <a:noFill/>
          <a:ln w="9525">
            <a:noFill/>
            <a:miter lim="800000"/>
            <a:headEnd/>
            <a:tailEnd/>
          </a:ln>
        </p:spPr>
        <p:txBody>
          <a:bodyPr>
            <a:spAutoFit/>
          </a:bodyPr>
          <a:lstStyle/>
          <a:p>
            <a:pPr algn="just"/>
            <a:r>
              <a:rPr lang="es-PA" sz="1600">
                <a:latin typeface="Constantia" pitchFamily="18" charset="0"/>
              </a:rPr>
              <a:t>Una vez nuestra hoja esté preparada para imprimir, es aconsejable guardarla, y después debe hacer clic sobre el botón Imprimir de la barra de herramientas. Con ello se inicia directamente la impresión. </a:t>
            </a:r>
          </a:p>
          <a:p>
            <a:pPr algn="just"/>
            <a:endParaRPr lang="es-PA" sz="1600">
              <a:latin typeface="Constantia" pitchFamily="18" charset="0"/>
            </a:endParaRPr>
          </a:p>
          <a:p>
            <a:pPr algn="just"/>
            <a:r>
              <a:rPr lang="es-PA" sz="1600">
                <a:latin typeface="Constantia" pitchFamily="18" charset="0"/>
              </a:rPr>
              <a:t>Si queremos cambiar alguna opción de impresión como puede ser la impresora donde queremos que imprima o el número de copias deseadas, lo podremos hacer desde el cuadro de diálogo Imprimir que se abre desde la opción Imprimir... del menú Archivo. </a:t>
            </a:r>
            <a:endParaRPr lang="es-PA">
              <a:latin typeface="Constantia" pitchFamily="18" charset="0"/>
            </a:endParaRPr>
          </a:p>
        </p:txBody>
      </p:sp>
      <p:pic>
        <p:nvPicPr>
          <p:cNvPr id="18434" name="Imagen 27"/>
          <p:cNvPicPr>
            <a:picLocks noChangeAspect="1" noChangeArrowheads="1"/>
          </p:cNvPicPr>
          <p:nvPr/>
        </p:nvPicPr>
        <p:blipFill>
          <a:blip r:embed="rId3" cstate="print"/>
          <a:srcRect/>
          <a:stretch>
            <a:fillRect/>
          </a:stretch>
        </p:blipFill>
        <p:spPr bwMode="auto">
          <a:xfrm>
            <a:off x="6072188" y="4500563"/>
            <a:ext cx="2500312" cy="1798637"/>
          </a:xfrm>
          <a:prstGeom prst="rect">
            <a:avLst/>
          </a:prstGeom>
          <a:noFill/>
          <a:ln w="9525">
            <a:noFill/>
            <a:miter lim="800000"/>
            <a:headEnd/>
            <a:tailEnd/>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18433"/>
                                        </p:tgtEl>
                                        <p:attrNameLst>
                                          <p:attrName>style.visibility</p:attrName>
                                        </p:attrNameLst>
                                      </p:cBhvr>
                                      <p:to>
                                        <p:strVal val="visible"/>
                                      </p:to>
                                    </p:set>
                                    <p:animScale>
                                      <p:cBhvr>
                                        <p:cTn id="22" dur="1000" decel="50000" fill="hold">
                                          <p:stCondLst>
                                            <p:cond delay="0"/>
                                          </p:stCondLst>
                                        </p:cTn>
                                        <p:tgtEl>
                                          <p:spTgt spid="184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8433"/>
                                        </p:tgtEl>
                                        <p:attrNameLst>
                                          <p:attrName>ppt_x</p:attrName>
                                          <p:attrName>ppt_y</p:attrName>
                                        </p:attrNameLst>
                                      </p:cBhvr>
                                    </p:animMotion>
                                    <p:animEffect transition="in" filter="fade">
                                      <p:cBhvr>
                                        <p:cTn id="24" dur="1000"/>
                                        <p:tgtEl>
                                          <p:spTgt spid="1843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nodeType="clickEffect">
                                  <p:stCondLst>
                                    <p:cond delay="0"/>
                                  </p:stCondLst>
                                  <p:childTnLst>
                                    <p:set>
                                      <p:cBhvr>
                                        <p:cTn id="33" dur="1" fill="hold">
                                          <p:stCondLst>
                                            <p:cond delay="0"/>
                                          </p:stCondLst>
                                        </p:cTn>
                                        <p:tgtEl>
                                          <p:spTgt spid="18434"/>
                                        </p:tgtEl>
                                        <p:attrNameLst>
                                          <p:attrName>style.visibility</p:attrName>
                                        </p:attrNameLst>
                                      </p:cBhvr>
                                      <p:to>
                                        <p:strVal val="visible"/>
                                      </p:to>
                                    </p:set>
                                    <p:animScale>
                                      <p:cBhvr>
                                        <p:cTn id="34" dur="1000" decel="50000" fill="hold">
                                          <p:stCondLst>
                                            <p:cond delay="0"/>
                                          </p:stCondLst>
                                        </p:cTn>
                                        <p:tgtEl>
                                          <p:spTgt spid="184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8434"/>
                                        </p:tgtEl>
                                        <p:attrNameLst>
                                          <p:attrName>ppt_x</p:attrName>
                                          <p:attrName>ppt_y</p:attrName>
                                        </p:attrNameLst>
                                      </p:cBhvr>
                                    </p:animMotion>
                                    <p:animEffect transition="in" filter="fade">
                                      <p:cBhvr>
                                        <p:cTn id="36" dur="1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609600" y="1176338"/>
            <a:ext cx="2212975" cy="1582737"/>
          </a:xfrm>
        </p:spPr>
        <p:txBody>
          <a:bodyPr/>
          <a:lstStyle/>
          <a:p>
            <a:r>
              <a:rPr lang="en-US" sz="4000" smtClean="0"/>
              <a:t>MUCHAS GRACIAS</a:t>
            </a:r>
            <a:endParaRPr lang="es-PA" sz="4000" smtClean="0"/>
          </a:p>
        </p:txBody>
      </p:sp>
      <p:sp>
        <p:nvSpPr>
          <p:cNvPr id="8" name="7 Marcador de texto"/>
          <p:cNvSpPr>
            <a:spLocks noGrp="1"/>
          </p:cNvSpPr>
          <p:nvPr>
            <p:ph type="body" sz="half" idx="2"/>
          </p:nvPr>
        </p:nvSpPr>
        <p:spPr>
          <a:xfrm>
            <a:off x="609600" y="2828925"/>
            <a:ext cx="2890838" cy="2179638"/>
          </a:xfrm>
        </p:spPr>
        <p:txBody>
          <a:bodyPr/>
          <a:lstStyle/>
          <a:p>
            <a:r>
              <a:rPr lang="en-US" sz="1800" b="1" i="1" smtClean="0"/>
              <a:t>POR SU ATENCION…</a:t>
            </a:r>
          </a:p>
          <a:p>
            <a:r>
              <a:rPr lang="es-PA" sz="1800" b="1" i="1" smtClean="0"/>
              <a:t>¿</a:t>
            </a:r>
            <a:r>
              <a:rPr lang="en-US" sz="1800" b="1" i="1" smtClean="0"/>
              <a:t>ALGUNA PREGUNTA?</a:t>
            </a:r>
            <a:endParaRPr lang="es-PA" sz="1800" b="1" i="1" smtClean="0"/>
          </a:p>
        </p:txBody>
      </p:sp>
      <p:pic>
        <p:nvPicPr>
          <p:cNvPr id="16388" name="8 Marcador de posición de imagen" descr="moving_excel_logo.gif"/>
          <p:cNvPicPr>
            <a:picLocks noGrp="1" noChangeAspect="1"/>
          </p:cNvPicPr>
          <p:nvPr>
            <p:ph type="pic" idx="1"/>
          </p:nvPr>
        </p:nvPicPr>
        <p:blipFill>
          <a:blip r:embed="rId2" cstate="print"/>
          <a:srcRect l="13075" r="13075"/>
          <a:stretch>
            <a:fillRect/>
          </a:stretch>
        </p:blipFill>
        <p:spPr>
          <a:xfrm rot="420000">
            <a:off x="3486150" y="1200150"/>
            <a:ext cx="4618038" cy="3930650"/>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p:cTn id="23"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4438" y="1428750"/>
            <a:ext cx="6553200" cy="508000"/>
          </a:xfrm>
        </p:spPr>
        <p:txBody>
          <a:bodyPr>
            <a:normAutofit fontScale="90000"/>
          </a:bodyPr>
          <a:lstStyle/>
          <a:p>
            <a:pPr algn="ctr" fontAlgn="auto">
              <a:spcAft>
                <a:spcPts val="0"/>
              </a:spcAft>
              <a:defRPr/>
            </a:pPr>
            <a:r>
              <a:rPr lang="en-US" b="1" dirty="0" smtClean="0"/>
              <a:t>MICROSOFT EXCEL</a:t>
            </a:r>
            <a:endParaRPr lang="es-PA" b="1" dirty="0"/>
          </a:p>
        </p:txBody>
      </p:sp>
      <p:sp>
        <p:nvSpPr>
          <p:cNvPr id="3" name="2 Marcador de contenido"/>
          <p:cNvSpPr>
            <a:spLocks noGrp="1"/>
          </p:cNvSpPr>
          <p:nvPr>
            <p:ph idx="1"/>
          </p:nvPr>
        </p:nvSpPr>
        <p:spPr>
          <a:xfrm>
            <a:off x="1176338" y="2357438"/>
            <a:ext cx="7253287" cy="4094162"/>
          </a:xfrm>
        </p:spPr>
        <p:txBody>
          <a:bodyPr>
            <a:normAutofit/>
          </a:bodyPr>
          <a:lstStyle/>
          <a:p>
            <a:pPr marL="274320" indent="-274320" fontAlgn="auto">
              <a:spcAft>
                <a:spcPts val="0"/>
              </a:spcAft>
              <a:buClr>
                <a:schemeClr val="accent3"/>
              </a:buClr>
              <a:buFont typeface="Wingdings 2"/>
              <a:buNone/>
              <a:defRPr/>
            </a:pPr>
            <a:r>
              <a:rPr lang="es-PA" sz="1600" b="1" dirty="0" smtClean="0">
                <a:solidFill>
                  <a:schemeClr val="tx1">
                    <a:lumMod val="50000"/>
                  </a:schemeClr>
                </a:solidFill>
              </a:rPr>
              <a:t>CONCEPTO</a:t>
            </a:r>
          </a:p>
          <a:p>
            <a:pPr marL="274320" indent="-274320" fontAlgn="auto">
              <a:spcAft>
                <a:spcPts val="0"/>
              </a:spcAft>
              <a:buClr>
                <a:schemeClr val="accent3"/>
              </a:buClr>
              <a:buFont typeface="Wingdings 2"/>
              <a:buNone/>
              <a:defRPr/>
            </a:pPr>
            <a:endParaRPr lang="es-PA" sz="1600" dirty="0" smtClean="0">
              <a:solidFill>
                <a:schemeClr val="tx1">
                  <a:lumMod val="50000"/>
                </a:schemeClr>
              </a:solidFill>
            </a:endParaRPr>
          </a:p>
          <a:p>
            <a:pPr marL="0" indent="0" algn="just" fontAlgn="auto">
              <a:spcAft>
                <a:spcPts val="0"/>
              </a:spcAft>
              <a:buClr>
                <a:schemeClr val="accent3"/>
              </a:buClr>
              <a:buFont typeface="Wingdings 2"/>
              <a:buNone/>
              <a:defRPr/>
            </a:pPr>
            <a:r>
              <a:rPr lang="es-PA" sz="1600" dirty="0" smtClean="0">
                <a:solidFill>
                  <a:schemeClr val="tx1">
                    <a:lumMod val="50000"/>
                  </a:schemeClr>
                </a:solidFill>
              </a:rPr>
              <a:t>Excel </a:t>
            </a:r>
            <a:r>
              <a:rPr lang="es-PA" sz="1600" dirty="0">
                <a:solidFill>
                  <a:schemeClr val="tx1">
                    <a:lumMod val="50000"/>
                  </a:schemeClr>
                </a:solidFill>
              </a:rPr>
              <a:t>es una hoja de cálculo</a:t>
            </a:r>
            <a:r>
              <a:rPr lang="es-PA" sz="1600" b="1" dirty="0">
                <a:solidFill>
                  <a:schemeClr val="tx1">
                    <a:lumMod val="50000"/>
                  </a:schemeClr>
                </a:solidFill>
              </a:rPr>
              <a:t> </a:t>
            </a:r>
            <a:r>
              <a:rPr lang="es-PA" sz="1600" dirty="0">
                <a:solidFill>
                  <a:schemeClr val="tx1">
                    <a:lumMod val="50000"/>
                  </a:schemeClr>
                </a:solidFill>
              </a:rPr>
              <a:t>integrada en Microsoft Office. Esto quiere decir que si ya conoces otro programa de Office, como Word, Access, Outlook, PowerPoint, te resultará familiar utilizar Excel, puesto que muchos iconos y comandos funcionan de forma similar en todos los programas de Office. </a:t>
            </a:r>
            <a:endParaRPr lang="es-PA" sz="1600" dirty="0" smtClean="0">
              <a:solidFill>
                <a:schemeClr val="tx1">
                  <a:lumMod val="50000"/>
                </a:schemeClr>
              </a:solidFill>
            </a:endParaRPr>
          </a:p>
          <a:p>
            <a:pPr marL="0" indent="0" algn="just" fontAlgn="auto">
              <a:spcAft>
                <a:spcPts val="0"/>
              </a:spcAft>
              <a:buClr>
                <a:schemeClr val="accent3"/>
              </a:buClr>
              <a:buFont typeface="Wingdings 2"/>
              <a:buNone/>
              <a:defRPr/>
            </a:pPr>
            <a:endParaRPr lang="en-US" sz="1600" dirty="0" smtClean="0">
              <a:solidFill>
                <a:schemeClr val="tx1">
                  <a:lumMod val="50000"/>
                </a:schemeClr>
              </a:solidFill>
            </a:endParaRPr>
          </a:p>
          <a:p>
            <a:pPr marL="0" indent="0" algn="just" fontAlgn="auto">
              <a:spcAft>
                <a:spcPts val="0"/>
              </a:spcAft>
              <a:buClr>
                <a:schemeClr val="accent3"/>
              </a:buClr>
              <a:buFont typeface="Wingdings 2"/>
              <a:buNone/>
              <a:defRPr/>
            </a:pPr>
            <a:endParaRPr lang="en-US" sz="1600" dirty="0">
              <a:solidFill>
                <a:schemeClr val="tx1">
                  <a:lumMod val="50000"/>
                </a:schemeClr>
              </a:solidFill>
            </a:endParaRPr>
          </a:p>
          <a:p>
            <a:pPr marL="274320" indent="-274320" algn="just" fontAlgn="auto">
              <a:spcAft>
                <a:spcPts val="0"/>
              </a:spcAft>
              <a:buClr>
                <a:schemeClr val="accent3"/>
              </a:buClr>
              <a:buFont typeface="Wingdings 2"/>
              <a:buNone/>
              <a:defRPr/>
            </a:pPr>
            <a:r>
              <a:rPr lang="es-PA" sz="1600" b="1" dirty="0" smtClean="0">
                <a:solidFill>
                  <a:schemeClr val="tx1">
                    <a:lumMod val="50000"/>
                  </a:schemeClr>
                </a:solidFill>
              </a:rPr>
              <a:t>CARACTERÍSTICAS</a:t>
            </a:r>
          </a:p>
          <a:p>
            <a:pPr marL="274320" indent="-274320" algn="just" fontAlgn="auto">
              <a:spcAft>
                <a:spcPts val="0"/>
              </a:spcAft>
              <a:buClr>
                <a:schemeClr val="accent3"/>
              </a:buClr>
              <a:buFont typeface="Wingdings 2"/>
              <a:buNone/>
              <a:defRPr/>
            </a:pPr>
            <a:endParaRPr lang="es-PA" sz="1600" dirty="0">
              <a:solidFill>
                <a:schemeClr val="tx1">
                  <a:lumMod val="50000"/>
                </a:schemeClr>
              </a:solidFill>
            </a:endParaRPr>
          </a:p>
          <a:p>
            <a:pPr marL="0" indent="0" algn="just" fontAlgn="auto">
              <a:spcAft>
                <a:spcPts val="0"/>
              </a:spcAft>
              <a:buClr>
                <a:schemeClr val="accent3"/>
              </a:buClr>
              <a:buFont typeface="Wingdings 2"/>
              <a:buNone/>
              <a:defRPr/>
            </a:pPr>
            <a:r>
              <a:rPr lang="es-PA" sz="1600" dirty="0" smtClean="0">
                <a:solidFill>
                  <a:schemeClr val="tx1">
                    <a:lumMod val="50000"/>
                  </a:schemeClr>
                </a:solidFill>
              </a:rPr>
              <a:t>Excel </a:t>
            </a:r>
            <a:r>
              <a:rPr lang="es-PA" sz="1600" dirty="0">
                <a:solidFill>
                  <a:schemeClr val="tx1">
                    <a:lumMod val="50000"/>
                  </a:schemeClr>
                </a:solidFill>
              </a:rPr>
              <a:t>se puede utilizar para multitud de cosas, tanto en el plano personal como en el plano profesional. Desde llevar las cuentas familiares hasta los más complejos cálculos financieros. </a:t>
            </a:r>
            <a:endParaRPr lang="es-PA" sz="1600" dirty="0" smtClean="0">
              <a:solidFill>
                <a:schemeClr val="tx1">
                  <a:lumMod val="50000"/>
                </a:schemeClr>
              </a:solidFill>
            </a:endParaRPr>
          </a:p>
          <a:p>
            <a:pPr marL="0" indent="0" fontAlgn="auto">
              <a:spcAft>
                <a:spcPts val="0"/>
              </a:spcAft>
              <a:buClr>
                <a:schemeClr val="accent3"/>
              </a:buClr>
              <a:buFont typeface="Wingdings 2"/>
              <a:buNone/>
              <a:defRPr/>
            </a:pPr>
            <a:endParaRPr lang="en-US" sz="1600" dirty="0">
              <a:solidFill>
                <a:schemeClr val="tx1">
                  <a:lumMod val="50000"/>
                </a:schemeClr>
              </a:solidFill>
            </a:endParaRPr>
          </a:p>
          <a:p>
            <a:pPr marL="0" indent="0" fontAlgn="auto">
              <a:spcAft>
                <a:spcPts val="0"/>
              </a:spcAft>
              <a:buClr>
                <a:schemeClr val="accent3"/>
              </a:buClr>
              <a:buFont typeface="Wingdings 2"/>
              <a:buNone/>
              <a:defRPr/>
            </a:pPr>
            <a:endParaRPr lang="en-US" sz="1600" dirty="0"/>
          </a:p>
          <a:p>
            <a:pPr marL="0" indent="0" fontAlgn="auto">
              <a:spcAft>
                <a:spcPts val="0"/>
              </a:spcAft>
              <a:buClr>
                <a:schemeClr val="accent3"/>
              </a:buClr>
              <a:buFont typeface="Wingdings 2"/>
              <a:buNone/>
              <a:defRPr/>
            </a:pPr>
            <a:endParaRPr lang="es-PA" sz="16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57313" y="1357313"/>
            <a:ext cx="6553200" cy="508000"/>
          </a:xfrm>
        </p:spPr>
        <p:txBody>
          <a:bodyPr>
            <a:normAutofit fontScale="90000"/>
          </a:bodyPr>
          <a:lstStyle/>
          <a:p>
            <a:pPr algn="ctr" fontAlgn="auto">
              <a:spcAft>
                <a:spcPts val="0"/>
              </a:spcAft>
              <a:defRPr/>
            </a:pPr>
            <a:r>
              <a:rPr lang="en-US" b="1" dirty="0" smtClean="0"/>
              <a:t>MICROSOFT EXCEL</a:t>
            </a:r>
            <a:endParaRPr lang="es-PA" b="1" dirty="0"/>
          </a:p>
        </p:txBody>
      </p:sp>
      <p:sp>
        <p:nvSpPr>
          <p:cNvPr id="3" name="2 Marcador de contenido"/>
          <p:cNvSpPr>
            <a:spLocks noGrp="1"/>
          </p:cNvSpPr>
          <p:nvPr>
            <p:ph idx="1"/>
          </p:nvPr>
        </p:nvSpPr>
        <p:spPr>
          <a:xfrm>
            <a:off x="428625" y="2214563"/>
            <a:ext cx="3895725" cy="3959225"/>
          </a:xfrm>
        </p:spPr>
        <p:txBody>
          <a:bodyPr/>
          <a:lstStyle/>
          <a:p>
            <a:pPr>
              <a:buFont typeface="Wingdings 2" pitchFamily="18" charset="2"/>
              <a:buNone/>
            </a:pPr>
            <a:r>
              <a:rPr lang="en-US" sz="1600" b="1" smtClean="0"/>
              <a:t>Los </a:t>
            </a:r>
            <a:r>
              <a:rPr lang="es-PA" sz="1600" b="1" smtClean="0"/>
              <a:t>elementos</a:t>
            </a:r>
            <a:r>
              <a:rPr lang="en-US" sz="1600" b="1" smtClean="0"/>
              <a:t> son los </a:t>
            </a:r>
            <a:r>
              <a:rPr lang="es-PA" sz="1600" b="1" smtClean="0"/>
              <a:t>siguientes</a:t>
            </a:r>
            <a:r>
              <a:rPr lang="en-US" sz="1600" b="1" smtClean="0"/>
              <a:t>:</a:t>
            </a:r>
            <a:endParaRPr lang="es-PA" sz="1600" b="1" smtClean="0"/>
          </a:p>
          <a:p>
            <a:r>
              <a:rPr lang="es-PA" sz="1600" b="1" smtClean="0"/>
              <a:t>Barra de Título</a:t>
            </a:r>
            <a:endParaRPr lang="es-PA" sz="1600" smtClean="0"/>
          </a:p>
          <a:p>
            <a:r>
              <a:rPr lang="es-PA" sz="1600" b="1" smtClean="0"/>
              <a:t>Barra de menús</a:t>
            </a:r>
            <a:endParaRPr lang="es-PA" sz="1600" smtClean="0"/>
          </a:p>
          <a:p>
            <a:r>
              <a:rPr lang="es-PA" sz="1600" b="1" smtClean="0"/>
              <a:t>Barra de Herramientas Estándar/Formato</a:t>
            </a:r>
            <a:endParaRPr lang="es-PA" sz="1600" smtClean="0"/>
          </a:p>
          <a:p>
            <a:r>
              <a:rPr lang="es-PA" sz="1600" b="1" smtClean="0"/>
              <a:t>Cuadro de nombres</a:t>
            </a:r>
            <a:endParaRPr lang="es-PA" sz="1600" smtClean="0"/>
          </a:p>
          <a:p>
            <a:r>
              <a:rPr lang="es-PA" sz="1600" b="1" smtClean="0"/>
              <a:t>Barra de fórmulas</a:t>
            </a:r>
            <a:endParaRPr lang="es-PA" sz="1600" smtClean="0"/>
          </a:p>
          <a:p>
            <a:r>
              <a:rPr lang="es-PA" sz="1600" b="1" smtClean="0"/>
              <a:t>Área de la hoja de cálculo</a:t>
            </a:r>
            <a:endParaRPr lang="es-PA" sz="1600" smtClean="0"/>
          </a:p>
          <a:p>
            <a:r>
              <a:rPr lang="es-PA" sz="1600" b="1" smtClean="0"/>
              <a:t>Barras de desplazamiento Vertical/Horizontal</a:t>
            </a:r>
            <a:endParaRPr lang="es-PA" sz="1600" smtClean="0"/>
          </a:p>
          <a:p>
            <a:r>
              <a:rPr lang="es-PA" sz="1600" b="1" smtClean="0"/>
              <a:t>Etiquetas de hojas</a:t>
            </a:r>
            <a:endParaRPr lang="es-PA" sz="1600" smtClean="0"/>
          </a:p>
          <a:p>
            <a:r>
              <a:rPr lang="es-PA" sz="1600" b="1" smtClean="0"/>
              <a:t>Barra de estado</a:t>
            </a:r>
            <a:r>
              <a:rPr lang="es-PA" sz="1600" smtClean="0"/>
              <a:t>.</a:t>
            </a:r>
          </a:p>
          <a:p>
            <a:pPr>
              <a:buFont typeface="Wingdings 2" pitchFamily="18" charset="2"/>
              <a:buNone/>
            </a:pPr>
            <a:endParaRPr lang="es-PA" smtClean="0"/>
          </a:p>
        </p:txBody>
      </p:sp>
      <p:pic>
        <p:nvPicPr>
          <p:cNvPr id="1026" name="Imagen 2"/>
          <p:cNvPicPr>
            <a:picLocks noChangeAspect="1" noChangeArrowheads="1"/>
          </p:cNvPicPr>
          <p:nvPr/>
        </p:nvPicPr>
        <p:blipFill>
          <a:blip r:embed="rId2" cstate="print">
            <a:clrChange>
              <a:clrFrom>
                <a:srgbClr val="FFFFFF"/>
              </a:clrFrom>
              <a:clrTo>
                <a:srgbClr val="FFFFFF">
                  <a:alpha val="0"/>
                </a:srgbClr>
              </a:clrTo>
            </a:clrChange>
          </a:blip>
          <a:srcRect t="1218" r="1695"/>
          <a:stretch>
            <a:fillRect/>
          </a:stretch>
        </p:blipFill>
        <p:spPr bwMode="auto">
          <a:xfrm>
            <a:off x="3857625" y="2286000"/>
            <a:ext cx="4954588" cy="3786188"/>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Scale>
                                      <p:cBhvr>
                                        <p:cTn id="12"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26"/>
                                        </p:tgtEl>
                                        <p:attrNameLst>
                                          <p:attrName>ppt_x</p:attrName>
                                          <p:attrName>ppt_y</p:attrName>
                                        </p:attrNameLst>
                                      </p:cBhvr>
                                    </p:animMotion>
                                    <p:animEffect transition="in" filter="fade">
                                      <p:cBhvr>
                                        <p:cTn id="14" dur="1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linds(horizont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linds(horizontal)">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linds(horizontal)">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blinds(horizontal)">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blinds(horizontal)">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blinds(horizontal)">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blinds(horizontal)">
                                      <p:cBhvr>
                                        <p:cTn id="54" dur="5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blinds(horizontal)">
                                      <p:cBhvr>
                                        <p:cTn id="59" dur="500"/>
                                        <p:tgtEl>
                                          <p:spTgt spid="3">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blinds(horizontal)">
                                      <p:cBhvr>
                                        <p:cTn id="6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b="1" smtClean="0"/>
              <a:t>MICROSOFT EXCEL</a:t>
            </a:r>
            <a:endParaRPr lang="es-PA" b="1" smtClean="0"/>
          </a:p>
        </p:txBody>
      </p:sp>
      <p:sp>
        <p:nvSpPr>
          <p:cNvPr id="3" name="2 Marcador de contenido"/>
          <p:cNvSpPr>
            <a:spLocks noGrp="1"/>
          </p:cNvSpPr>
          <p:nvPr>
            <p:ph idx="1"/>
          </p:nvPr>
        </p:nvSpPr>
        <p:spPr>
          <a:xfrm>
            <a:off x="457200" y="1935163"/>
            <a:ext cx="3614738" cy="4389437"/>
          </a:xfrm>
        </p:spPr>
        <p:txBody>
          <a:bodyPr>
            <a:normAutofit/>
          </a:bodyPr>
          <a:lstStyle/>
          <a:p>
            <a:pPr marL="274320" indent="-274320" algn="just" fontAlgn="auto">
              <a:spcAft>
                <a:spcPts val="0"/>
              </a:spcAft>
              <a:buClr>
                <a:schemeClr val="accent3"/>
              </a:buClr>
              <a:buFont typeface="Wingdings 2"/>
              <a:buChar char=""/>
              <a:defRPr/>
            </a:pPr>
            <a:r>
              <a:rPr lang="es-PA" sz="1600" dirty="0" smtClean="0"/>
              <a:t>Introducción</a:t>
            </a:r>
            <a:r>
              <a:rPr lang="en-US" sz="1600" dirty="0" smtClean="0"/>
              <a:t> a Excel</a:t>
            </a:r>
          </a:p>
          <a:p>
            <a:pPr marL="0" indent="0" algn="just" fontAlgn="auto">
              <a:spcAft>
                <a:spcPts val="0"/>
              </a:spcAft>
              <a:buClr>
                <a:schemeClr val="accent3"/>
              </a:buClr>
              <a:buFont typeface="Wingdings 2"/>
              <a:buNone/>
              <a:defRPr/>
            </a:pPr>
            <a:endParaRPr lang="es-PA" sz="1600" b="1" dirty="0" smtClean="0"/>
          </a:p>
          <a:p>
            <a:pPr marL="0" indent="0" algn="just" fontAlgn="auto">
              <a:spcAft>
                <a:spcPts val="0"/>
              </a:spcAft>
              <a:buClr>
                <a:schemeClr val="accent3"/>
              </a:buClr>
              <a:buFont typeface="Wingdings 2"/>
              <a:buNone/>
              <a:defRPr/>
            </a:pPr>
            <a:r>
              <a:rPr lang="es-PA" sz="1600" b="1" dirty="0" smtClean="0"/>
              <a:t>Iniciar Excel</a:t>
            </a:r>
            <a:endParaRPr lang="en-US" sz="1600" dirty="0" smtClean="0"/>
          </a:p>
          <a:p>
            <a:pPr marL="0" indent="0" algn="just" fontAlgn="auto">
              <a:spcAft>
                <a:spcPts val="0"/>
              </a:spcAft>
              <a:buClr>
                <a:schemeClr val="accent3"/>
              </a:buClr>
              <a:buFont typeface="Wingdings 2"/>
              <a:buNone/>
              <a:defRPr/>
            </a:pPr>
            <a:r>
              <a:rPr lang="en-US" sz="1600" dirty="0" err="1" smtClean="0"/>
              <a:t>Realizar</a:t>
            </a:r>
            <a:r>
              <a:rPr lang="en-US" sz="1600" dirty="0" smtClean="0"/>
              <a:t> los </a:t>
            </a:r>
            <a:r>
              <a:rPr lang="en-US" sz="1600" dirty="0" err="1" smtClean="0"/>
              <a:t>siguientes</a:t>
            </a:r>
            <a:r>
              <a:rPr lang="en-US" sz="1600" dirty="0" smtClean="0"/>
              <a:t> </a:t>
            </a:r>
            <a:r>
              <a:rPr lang="en-US" sz="1600" dirty="0" err="1" smtClean="0"/>
              <a:t>pasos</a:t>
            </a:r>
            <a:r>
              <a:rPr lang="en-US" sz="1600" dirty="0" smtClean="0"/>
              <a:t>:</a:t>
            </a:r>
            <a:endParaRPr lang="es-PA" sz="1600" dirty="0" smtClean="0"/>
          </a:p>
          <a:p>
            <a:pPr marL="177800" indent="-177800" algn="just" fontAlgn="auto">
              <a:spcAft>
                <a:spcPts val="0"/>
              </a:spcAft>
              <a:buClr>
                <a:schemeClr val="accent3"/>
              </a:buClr>
              <a:buFont typeface="Wingdings 2"/>
              <a:buChar char=""/>
              <a:defRPr/>
            </a:pPr>
            <a:r>
              <a:rPr lang="es-PA" sz="1600" dirty="0" smtClean="0"/>
              <a:t>Hacer clic en el botón Inicio</a:t>
            </a:r>
          </a:p>
          <a:p>
            <a:pPr marL="177800" indent="-177800" algn="just" fontAlgn="auto">
              <a:spcAft>
                <a:spcPts val="0"/>
              </a:spcAft>
              <a:buClr>
                <a:schemeClr val="accent3"/>
              </a:buClr>
              <a:buFont typeface="Wingdings 2"/>
              <a:buChar char=""/>
              <a:defRPr/>
            </a:pPr>
            <a:r>
              <a:rPr lang="es-PA" sz="1600" dirty="0" smtClean="0"/>
              <a:t>Todos los programas, </a:t>
            </a:r>
          </a:p>
          <a:p>
            <a:pPr marL="177800" indent="-177800" algn="just" fontAlgn="auto">
              <a:spcAft>
                <a:spcPts val="0"/>
              </a:spcAft>
              <a:buClr>
                <a:schemeClr val="accent3"/>
              </a:buClr>
              <a:buFont typeface="Wingdings 2"/>
              <a:buChar char=""/>
              <a:defRPr/>
            </a:pPr>
            <a:r>
              <a:rPr lang="es-PA" sz="1600" dirty="0" smtClean="0"/>
              <a:t>haz clic sobre Microsoft Excel, y se iniciará el programa. </a:t>
            </a:r>
          </a:p>
          <a:p>
            <a:pPr marL="0" indent="0" algn="just" fontAlgn="auto">
              <a:spcAft>
                <a:spcPts val="0"/>
              </a:spcAft>
              <a:buClr>
                <a:schemeClr val="accent3"/>
              </a:buClr>
              <a:buFont typeface="Wingdings 2"/>
              <a:buNone/>
              <a:defRPr/>
            </a:pPr>
            <a:endParaRPr lang="es-PA" sz="1600" dirty="0" smtClean="0"/>
          </a:p>
          <a:p>
            <a:pPr marL="0" indent="0" algn="just" fontAlgn="auto">
              <a:spcAft>
                <a:spcPts val="0"/>
              </a:spcAft>
              <a:buClr>
                <a:schemeClr val="accent3"/>
              </a:buClr>
              <a:buFont typeface="Wingdings 2"/>
              <a:buNone/>
              <a:defRPr/>
            </a:pPr>
            <a:r>
              <a:rPr lang="es-PA" sz="1600" dirty="0" smtClean="0"/>
              <a:t>Para cerrar Excel, puedes utilizar cualquiera de las siguientes operaciones, hacer clic en el botón cerrar, este botón se encuentra situado en la parte superior derecha de la ventana de Excel. </a:t>
            </a:r>
          </a:p>
          <a:p>
            <a:pPr marL="0" indent="0" algn="just" fontAlgn="auto">
              <a:spcAft>
                <a:spcPts val="0"/>
              </a:spcAft>
              <a:buClr>
                <a:schemeClr val="accent3"/>
              </a:buClr>
              <a:buFont typeface="Wingdings 2"/>
              <a:buNone/>
              <a:defRPr/>
            </a:pPr>
            <a:endParaRPr lang="en-US" sz="1600" dirty="0" smtClean="0"/>
          </a:p>
          <a:p>
            <a:pPr marL="0" indent="0" algn="just" fontAlgn="auto">
              <a:spcAft>
                <a:spcPts val="0"/>
              </a:spcAft>
              <a:buClr>
                <a:schemeClr val="accent3"/>
              </a:buClr>
              <a:buFont typeface="Wingdings 2"/>
              <a:buNone/>
              <a:defRPr/>
            </a:pPr>
            <a:endParaRPr lang="en-US" sz="1600" dirty="0" smtClean="0"/>
          </a:p>
          <a:p>
            <a:pPr marL="0" indent="0" algn="just" fontAlgn="auto">
              <a:spcAft>
                <a:spcPts val="0"/>
              </a:spcAft>
              <a:buClr>
                <a:schemeClr val="accent3"/>
              </a:buClr>
              <a:buFont typeface="Wingdings 2"/>
              <a:buNone/>
              <a:defRPr/>
            </a:pPr>
            <a:endParaRPr lang="en-US" sz="1600" dirty="0" smtClean="0"/>
          </a:p>
        </p:txBody>
      </p:sp>
      <p:pic>
        <p:nvPicPr>
          <p:cNvPr id="3074" name="Imagen 1"/>
          <p:cNvPicPr>
            <a:picLocks noChangeAspect="1" noChangeArrowheads="1"/>
          </p:cNvPicPr>
          <p:nvPr/>
        </p:nvPicPr>
        <p:blipFill>
          <a:blip r:embed="rId2" cstate="print"/>
          <a:srcRect b="7242"/>
          <a:stretch>
            <a:fillRect/>
          </a:stretch>
        </p:blipFill>
        <p:spPr bwMode="auto">
          <a:xfrm>
            <a:off x="4500563" y="2071688"/>
            <a:ext cx="4387850" cy="2928937"/>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Scale>
                                      <p:cBhvr>
                                        <p:cTn id="12"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074"/>
                                        </p:tgtEl>
                                        <p:attrNameLst>
                                          <p:attrName>ppt_x</p:attrName>
                                          <p:attrName>ppt_y</p:attrName>
                                        </p:attrNameLst>
                                      </p:cBhvr>
                                    </p:animMotion>
                                    <p:animEffect transition="in" filter="fade">
                                      <p:cBhvr>
                                        <p:cTn id="14" dur="10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linds(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linds(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linds(horizont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linds(horizont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blinds(horizontal)">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b="1" smtClean="0"/>
              <a:t>MICROSOFT EXCEL</a:t>
            </a:r>
            <a:endParaRPr lang="es-PA" b="1" smtClean="0"/>
          </a:p>
        </p:txBody>
      </p:sp>
      <p:sp>
        <p:nvSpPr>
          <p:cNvPr id="3" name="2 Marcador de contenido"/>
          <p:cNvSpPr>
            <a:spLocks noGrp="1"/>
          </p:cNvSpPr>
          <p:nvPr>
            <p:ph idx="1"/>
          </p:nvPr>
        </p:nvSpPr>
        <p:spPr/>
        <p:txBody>
          <a:bodyPr>
            <a:normAutofit lnSpcReduction="10000"/>
          </a:bodyPr>
          <a:lstStyle/>
          <a:p>
            <a:pPr marL="274320" indent="-274320" fontAlgn="auto">
              <a:spcAft>
                <a:spcPts val="0"/>
              </a:spcAft>
              <a:buClr>
                <a:schemeClr val="accent3"/>
              </a:buClr>
              <a:buFont typeface="Wingdings 2"/>
              <a:buNone/>
              <a:defRPr/>
            </a:pPr>
            <a:r>
              <a:rPr lang="en-US" sz="1600" b="1" dirty="0" smtClean="0"/>
              <a:t>LA VENTANA DE EXCEL</a:t>
            </a:r>
          </a:p>
          <a:p>
            <a:pPr marL="274320" indent="-274320" fontAlgn="auto">
              <a:spcAft>
                <a:spcPts val="0"/>
              </a:spcAft>
              <a:buClr>
                <a:schemeClr val="accent3"/>
              </a:buClr>
              <a:buFont typeface="Wingdings 2"/>
              <a:buNone/>
              <a:defRPr/>
            </a:pPr>
            <a:endParaRPr lang="es-PA" sz="1600" dirty="0" smtClean="0"/>
          </a:p>
          <a:p>
            <a:pPr marL="274320" indent="-274320" fontAlgn="auto">
              <a:spcAft>
                <a:spcPts val="0"/>
              </a:spcAft>
              <a:buClr>
                <a:schemeClr val="accent3"/>
              </a:buClr>
              <a:buFont typeface="Wingdings 2"/>
              <a:buNone/>
              <a:defRPr/>
            </a:pPr>
            <a:r>
              <a:rPr lang="es-PA" sz="1600" dirty="0" smtClean="0"/>
              <a:t>Las operaciones que pueden realizar con las hojas de Excel son:</a:t>
            </a:r>
          </a:p>
          <a:p>
            <a:pPr marL="274320" indent="-274320" fontAlgn="auto">
              <a:spcAft>
                <a:spcPts val="0"/>
              </a:spcAft>
              <a:buClr>
                <a:schemeClr val="accent3"/>
              </a:buClr>
              <a:buFont typeface="Wingdings 2"/>
              <a:buChar char=""/>
              <a:defRPr/>
            </a:pPr>
            <a:r>
              <a:rPr lang="es-PA" sz="1600" dirty="0" smtClean="0"/>
              <a:t>Moverse por las hojas</a:t>
            </a:r>
          </a:p>
          <a:p>
            <a:pPr marL="274320" indent="-274320" fontAlgn="auto">
              <a:spcAft>
                <a:spcPts val="0"/>
              </a:spcAft>
              <a:buClr>
                <a:schemeClr val="accent3"/>
              </a:buClr>
              <a:buFont typeface="Wingdings 2"/>
              <a:buChar char=""/>
              <a:defRPr/>
            </a:pPr>
            <a:r>
              <a:rPr lang="es-PA" sz="1600" dirty="0" smtClean="0"/>
              <a:t>Insertar hojas nuevas</a:t>
            </a:r>
          </a:p>
          <a:p>
            <a:pPr marL="274320" indent="-274320" fontAlgn="auto">
              <a:spcAft>
                <a:spcPts val="0"/>
              </a:spcAft>
              <a:buClr>
                <a:schemeClr val="accent3"/>
              </a:buClr>
              <a:buFont typeface="Wingdings 2"/>
              <a:buChar char=""/>
              <a:defRPr/>
            </a:pPr>
            <a:r>
              <a:rPr lang="en-US" sz="1600" dirty="0" err="1" smtClean="0"/>
              <a:t>Seleccionar</a:t>
            </a:r>
            <a:r>
              <a:rPr lang="en-US" sz="1600" dirty="0" smtClean="0"/>
              <a:t> </a:t>
            </a:r>
            <a:r>
              <a:rPr lang="en-US" sz="1600" dirty="0" err="1" smtClean="0"/>
              <a:t>hojas</a:t>
            </a:r>
            <a:r>
              <a:rPr lang="en-US" sz="1600" dirty="0" smtClean="0"/>
              <a:t> </a:t>
            </a:r>
            <a:r>
              <a:rPr lang="en-US" sz="1600" dirty="0" err="1" smtClean="0"/>
              <a:t>nuevas</a:t>
            </a:r>
            <a:endParaRPr lang="es-PA" sz="1600" dirty="0" smtClean="0"/>
          </a:p>
          <a:p>
            <a:pPr marL="274320" indent="-274320" fontAlgn="auto">
              <a:spcAft>
                <a:spcPts val="0"/>
              </a:spcAft>
              <a:buClr>
                <a:schemeClr val="accent3"/>
              </a:buClr>
              <a:buFont typeface="Wingdings 2"/>
              <a:buChar char=""/>
              <a:defRPr/>
            </a:pPr>
            <a:r>
              <a:rPr lang="es-PA" sz="1600" dirty="0" smtClean="0"/>
              <a:t>Eliminar hojas</a:t>
            </a:r>
          </a:p>
          <a:p>
            <a:pPr marL="274320" indent="-274320" fontAlgn="auto">
              <a:spcAft>
                <a:spcPts val="0"/>
              </a:spcAft>
              <a:buClr>
                <a:schemeClr val="accent3"/>
              </a:buClr>
              <a:buFont typeface="Wingdings 2"/>
              <a:buChar char=""/>
              <a:defRPr/>
            </a:pPr>
            <a:r>
              <a:rPr lang="es-PA" sz="1600" dirty="0" smtClean="0"/>
              <a:t>Mover y copiar hojas</a:t>
            </a:r>
          </a:p>
          <a:p>
            <a:pPr marL="274320" indent="-274320" fontAlgn="auto">
              <a:spcAft>
                <a:spcPts val="0"/>
              </a:spcAft>
              <a:buClr>
                <a:schemeClr val="accent3"/>
              </a:buClr>
              <a:buFont typeface="Wingdings 2"/>
              <a:buNone/>
              <a:defRPr/>
            </a:pPr>
            <a:endParaRPr lang="en-US" sz="1600" dirty="0" smtClean="0"/>
          </a:p>
          <a:p>
            <a:pPr marL="274320" indent="-274320" fontAlgn="auto">
              <a:spcAft>
                <a:spcPts val="0"/>
              </a:spcAft>
              <a:buClr>
                <a:schemeClr val="accent3"/>
              </a:buClr>
              <a:buFont typeface="Wingdings 2"/>
              <a:buNone/>
              <a:defRPr/>
            </a:pPr>
            <a:r>
              <a:rPr lang="en-US" sz="1600" b="1" dirty="0" smtClean="0"/>
              <a:t>INGRESANDO DATOS, tales </a:t>
            </a:r>
            <a:r>
              <a:rPr lang="en-US" sz="1600" b="1" dirty="0" err="1" smtClean="0"/>
              <a:t>como</a:t>
            </a:r>
            <a:r>
              <a:rPr lang="en-US" sz="1600" b="1" dirty="0" smtClean="0"/>
              <a:t>:</a:t>
            </a:r>
          </a:p>
          <a:p>
            <a:pPr marL="274320" indent="-274320" fontAlgn="auto">
              <a:spcAft>
                <a:spcPts val="0"/>
              </a:spcAft>
              <a:buClr>
                <a:schemeClr val="accent3"/>
              </a:buClr>
              <a:buFont typeface="Wingdings 2"/>
              <a:buChar char=""/>
              <a:defRPr/>
            </a:pPr>
            <a:r>
              <a:rPr lang="en-US" sz="1600" dirty="0" err="1" smtClean="0"/>
              <a:t>Texto</a:t>
            </a:r>
            <a:endParaRPr lang="en-US" sz="1600" dirty="0" smtClean="0"/>
          </a:p>
          <a:p>
            <a:pPr marL="274320" indent="-274320" fontAlgn="auto">
              <a:spcAft>
                <a:spcPts val="0"/>
              </a:spcAft>
              <a:buClr>
                <a:schemeClr val="accent3"/>
              </a:buClr>
              <a:buFont typeface="Wingdings 2"/>
              <a:buChar char=""/>
              <a:defRPr/>
            </a:pPr>
            <a:r>
              <a:rPr lang="en-US" sz="1600" dirty="0" err="1" smtClean="0"/>
              <a:t>Numeros</a:t>
            </a:r>
            <a:endParaRPr lang="en-US" sz="1600" dirty="0" smtClean="0"/>
          </a:p>
          <a:p>
            <a:pPr marL="274320" indent="-274320" fontAlgn="auto">
              <a:spcAft>
                <a:spcPts val="0"/>
              </a:spcAft>
              <a:buClr>
                <a:schemeClr val="accent3"/>
              </a:buClr>
              <a:buFont typeface="Wingdings 2"/>
              <a:buChar char=""/>
              <a:defRPr/>
            </a:pPr>
            <a:r>
              <a:rPr lang="en-US" sz="1600" dirty="0" err="1" smtClean="0"/>
              <a:t>Fechas</a:t>
            </a:r>
            <a:r>
              <a:rPr lang="en-US" sz="1600" dirty="0" smtClean="0"/>
              <a:t>, </a:t>
            </a:r>
            <a:r>
              <a:rPr lang="en-US" sz="1600" dirty="0" err="1" smtClean="0"/>
              <a:t>horas</a:t>
            </a:r>
            <a:r>
              <a:rPr lang="en-US" sz="1600" dirty="0" smtClean="0"/>
              <a:t>, </a:t>
            </a:r>
            <a:r>
              <a:rPr lang="en-US" sz="1600" dirty="0" err="1" smtClean="0"/>
              <a:t>porcentajes</a:t>
            </a:r>
            <a:endParaRPr lang="en-US" sz="1600" dirty="0" smtClean="0"/>
          </a:p>
          <a:p>
            <a:pPr marL="274320" indent="-274320" fontAlgn="auto">
              <a:spcAft>
                <a:spcPts val="0"/>
              </a:spcAft>
              <a:buClr>
                <a:schemeClr val="accent3"/>
              </a:buClr>
              <a:buFont typeface="Wingdings 2"/>
              <a:buChar char=""/>
              <a:defRPr/>
            </a:pPr>
            <a:r>
              <a:rPr lang="en-US" sz="1600" dirty="0" smtClean="0"/>
              <a:t>Formulas</a:t>
            </a:r>
          </a:p>
          <a:p>
            <a:pPr marL="274320" indent="-274320" fontAlgn="auto">
              <a:spcAft>
                <a:spcPts val="0"/>
              </a:spcAft>
              <a:buClr>
                <a:schemeClr val="accent3"/>
              </a:buClr>
              <a:buFont typeface="Wingdings 2"/>
              <a:buChar char=""/>
              <a:defRPr/>
            </a:pPr>
            <a:r>
              <a:rPr lang="en-US" sz="1600" dirty="0" err="1" smtClean="0"/>
              <a:t>Funciones</a:t>
            </a:r>
            <a:endParaRPr lang="es-PA" sz="1600" dirty="0"/>
          </a:p>
        </p:txBody>
      </p:sp>
      <p:pic>
        <p:nvPicPr>
          <p:cNvPr id="4" name="3 Imagen" descr="hyper03[1].JPG"/>
          <p:cNvPicPr>
            <a:picLocks noChangeAspect="1"/>
          </p:cNvPicPr>
          <p:nvPr/>
        </p:nvPicPr>
        <p:blipFill>
          <a:blip r:embed="rId2" cstate="print"/>
          <a:srcRect/>
          <a:stretch>
            <a:fillRect/>
          </a:stretch>
        </p:blipFill>
        <p:spPr bwMode="auto">
          <a:xfrm>
            <a:off x="5143500" y="3071813"/>
            <a:ext cx="3024188" cy="307181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linds(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linds(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linds(horizont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linds(horizont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linds(horizontal)">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blinds(horizontal)">
                                      <p:cBhvr>
                                        <p:cTn id="54" dur="500"/>
                                        <p:tgtEl>
                                          <p:spTgt spid="3">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blinds(horizontal)">
                                      <p:cBhvr>
                                        <p:cTn id="59" dur="500"/>
                                        <p:tgtEl>
                                          <p:spTgt spid="3">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blinds(horizontal)">
                                      <p:cBhvr>
                                        <p:cTn id="64" dur="500"/>
                                        <p:tgtEl>
                                          <p:spTgt spid="3">
                                            <p:txEl>
                                              <p:pRg st="11" end="1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Effect transition="in" filter="blinds(horizontal)">
                                      <p:cBhvr>
                                        <p:cTn id="69" dur="500"/>
                                        <p:tgtEl>
                                          <p:spTgt spid="3">
                                            <p:txEl>
                                              <p:pRg st="12" end="1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
                                            <p:txEl>
                                              <p:pRg st="13" end="13"/>
                                            </p:txEl>
                                          </p:spTgt>
                                        </p:tgtEl>
                                        <p:attrNameLst>
                                          <p:attrName>style.visibility</p:attrName>
                                        </p:attrNameLst>
                                      </p:cBhvr>
                                      <p:to>
                                        <p:strVal val="visible"/>
                                      </p:to>
                                    </p:set>
                                    <p:animEffect transition="in" filter="blinds(horizontal)">
                                      <p:cBhvr>
                                        <p:cTn id="74" dur="500"/>
                                        <p:tgtEl>
                                          <p:spTgt spid="3">
                                            <p:txEl>
                                              <p:pRg st="13" end="1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
                                            <p:txEl>
                                              <p:pRg st="14" end="14"/>
                                            </p:txEl>
                                          </p:spTgt>
                                        </p:tgtEl>
                                        <p:attrNameLst>
                                          <p:attrName>style.visibility</p:attrName>
                                        </p:attrNameLst>
                                      </p:cBhvr>
                                      <p:to>
                                        <p:strVal val="visible"/>
                                      </p:to>
                                    </p:set>
                                    <p:animEffect transition="in" filter="blinds(horizontal)">
                                      <p:cBhvr>
                                        <p:cTn id="7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850"/>
            <a:ext cx="8229600" cy="723900"/>
          </a:xfrm>
        </p:spPr>
        <p:txBody>
          <a:bodyPr>
            <a:normAutofit fontScale="90000"/>
          </a:bodyPr>
          <a:lstStyle/>
          <a:p>
            <a:pPr algn="ctr" fontAlgn="auto">
              <a:spcAft>
                <a:spcPts val="0"/>
              </a:spcAft>
              <a:defRPr/>
            </a:pPr>
            <a:r>
              <a:rPr lang="en-US" b="1" dirty="0" smtClean="0"/>
              <a:t>MICROSOFT EXCEL</a:t>
            </a:r>
            <a:endParaRPr lang="es-PA" b="1" dirty="0"/>
          </a:p>
        </p:txBody>
      </p:sp>
      <p:sp>
        <p:nvSpPr>
          <p:cNvPr id="3" name="2 Marcador de contenido"/>
          <p:cNvSpPr>
            <a:spLocks noGrp="1"/>
          </p:cNvSpPr>
          <p:nvPr>
            <p:ph idx="1"/>
          </p:nvPr>
        </p:nvSpPr>
        <p:spPr>
          <a:xfrm>
            <a:off x="457200" y="1357313"/>
            <a:ext cx="8229600" cy="4967287"/>
          </a:xfrm>
        </p:spPr>
        <p:txBody>
          <a:bodyPr>
            <a:normAutofit/>
          </a:bodyPr>
          <a:lstStyle/>
          <a:p>
            <a:pPr marL="274320" indent="-274320" fontAlgn="auto">
              <a:spcAft>
                <a:spcPts val="0"/>
              </a:spcAft>
              <a:buClr>
                <a:schemeClr val="accent3"/>
              </a:buClr>
              <a:buFont typeface="Wingdings 2"/>
              <a:buNone/>
              <a:defRPr/>
            </a:pPr>
            <a:r>
              <a:rPr lang="en-US" sz="1600" b="1" dirty="0" smtClean="0"/>
              <a:t>FORMULAS</a:t>
            </a:r>
          </a:p>
          <a:p>
            <a:pPr marL="0" indent="0" algn="just" fontAlgn="auto">
              <a:spcAft>
                <a:spcPts val="0"/>
              </a:spcAft>
              <a:buClr>
                <a:schemeClr val="accent3"/>
              </a:buClr>
              <a:buFont typeface="Wingdings 2"/>
              <a:buNone/>
              <a:defRPr/>
            </a:pPr>
            <a:r>
              <a:rPr lang="es-PA" sz="1600" dirty="0" smtClean="0"/>
              <a:t>Una fórmula consiste en dos elementos: </a:t>
            </a:r>
            <a:r>
              <a:rPr lang="es-PA" sz="1600" dirty="0" err="1" smtClean="0"/>
              <a:t>operandos</a:t>
            </a:r>
            <a:r>
              <a:rPr lang="es-PA" sz="1600" dirty="0" smtClean="0"/>
              <a:t> y operadores. Un operando representa el dato que se usará en el cálculo y puede incluir constantes, y/o referencias de celdas; un operador indica la operación que se realizará con los diferentes </a:t>
            </a:r>
            <a:r>
              <a:rPr lang="es-PA" sz="1600" dirty="0" err="1" smtClean="0"/>
              <a:t>operandos</a:t>
            </a:r>
            <a:r>
              <a:rPr lang="es-PA" sz="1600" dirty="0" smtClean="0"/>
              <a:t> y puede incluir cualquiera de las siguientes funciones:</a:t>
            </a:r>
          </a:p>
          <a:p>
            <a:pPr marL="274320" indent="-274320" fontAlgn="auto">
              <a:spcAft>
                <a:spcPts val="0"/>
              </a:spcAft>
              <a:buClr>
                <a:schemeClr val="accent3"/>
              </a:buClr>
              <a:buFont typeface="Wingdings 2"/>
              <a:buNone/>
              <a:defRPr/>
            </a:pPr>
            <a:endParaRPr lang="en-US" sz="1600" dirty="0" smtClean="0"/>
          </a:p>
          <a:p>
            <a:pPr marL="274320" indent="-274320" fontAlgn="auto">
              <a:spcAft>
                <a:spcPts val="0"/>
              </a:spcAft>
              <a:buClr>
                <a:schemeClr val="accent3"/>
              </a:buClr>
              <a:buFont typeface="Wingdings 2"/>
              <a:buNone/>
              <a:defRPr/>
            </a:pPr>
            <a:endParaRPr lang="en-US" sz="1600" dirty="0" smtClean="0"/>
          </a:p>
          <a:p>
            <a:pPr marL="274320" indent="-274320" fontAlgn="auto">
              <a:spcAft>
                <a:spcPts val="0"/>
              </a:spcAft>
              <a:buClr>
                <a:schemeClr val="accent3"/>
              </a:buClr>
              <a:buFont typeface="Wingdings 2"/>
              <a:buNone/>
              <a:defRPr/>
            </a:pPr>
            <a:endParaRPr lang="en-US" sz="1600" dirty="0" smtClean="0"/>
          </a:p>
          <a:p>
            <a:pPr marL="274320" indent="-274320" fontAlgn="auto">
              <a:spcAft>
                <a:spcPts val="0"/>
              </a:spcAft>
              <a:buClr>
                <a:schemeClr val="accent3"/>
              </a:buClr>
              <a:buFont typeface="Wingdings 2"/>
              <a:buNone/>
              <a:defRPr/>
            </a:pPr>
            <a:endParaRPr lang="en-US" sz="1600" dirty="0" smtClean="0"/>
          </a:p>
          <a:p>
            <a:pPr marL="274320" indent="-274320" fontAlgn="auto">
              <a:spcAft>
                <a:spcPts val="0"/>
              </a:spcAft>
              <a:buClr>
                <a:schemeClr val="accent3"/>
              </a:buClr>
              <a:buFont typeface="Wingdings 2"/>
              <a:buNone/>
              <a:defRPr/>
            </a:pPr>
            <a:r>
              <a:rPr lang="en-US" sz="1600" b="1" dirty="0" smtClean="0"/>
              <a:t>FUNCIONES</a:t>
            </a:r>
          </a:p>
          <a:p>
            <a:pPr marL="0" indent="0" fontAlgn="auto">
              <a:spcAft>
                <a:spcPts val="0"/>
              </a:spcAft>
              <a:buClr>
                <a:schemeClr val="accent3"/>
              </a:buClr>
              <a:buFont typeface="Wingdings 2"/>
              <a:buNone/>
              <a:defRPr/>
            </a:pPr>
            <a:r>
              <a:rPr lang="es-PA" sz="1600" dirty="0" smtClean="0"/>
              <a:t>Las funciones son fórmulas predefinidas que ejecutan cálculos utilizando valores específicos, denominados argumentos, en un orden determinado o estructura. Los argumentos pueden ser números, texto, valores lógicos como VERDADERO o FALSO, matrices, valores de error como #N/A o referencias de celda. </a:t>
            </a:r>
            <a:endParaRPr lang="es-PA" sz="1600" b="1" dirty="0"/>
          </a:p>
        </p:txBody>
      </p:sp>
      <p:pic>
        <p:nvPicPr>
          <p:cNvPr id="25602" name="Imagen 3"/>
          <p:cNvPicPr>
            <a:picLocks noChangeAspect="1" noChangeArrowheads="1"/>
          </p:cNvPicPr>
          <p:nvPr/>
        </p:nvPicPr>
        <p:blipFill>
          <a:blip r:embed="rId2" cstate="print">
            <a:clrChange>
              <a:clrFrom>
                <a:srgbClr val="FFFFFF"/>
              </a:clrFrom>
              <a:clrTo>
                <a:srgbClr val="FFFFFF">
                  <a:alpha val="0"/>
                </a:srgbClr>
              </a:clrTo>
            </a:clrChange>
            <a:lum contrast="40000"/>
          </a:blip>
          <a:srcRect b="12193"/>
          <a:stretch>
            <a:fillRect/>
          </a:stretch>
        </p:blipFill>
        <p:spPr bwMode="auto">
          <a:xfrm>
            <a:off x="4286250" y="2571750"/>
            <a:ext cx="3954463" cy="1428750"/>
          </a:xfrm>
          <a:prstGeom prst="rect">
            <a:avLst/>
          </a:prstGeom>
          <a:noFill/>
          <a:ln w="9525">
            <a:noFill/>
            <a:miter lim="800000"/>
            <a:headEnd/>
            <a:tailEnd/>
          </a:ln>
        </p:spPr>
      </p:pic>
      <p:pic>
        <p:nvPicPr>
          <p:cNvPr id="25603" name="Imagen 5"/>
          <p:cNvPicPr>
            <a:picLocks noChangeAspect="1" noChangeArrowheads="1"/>
          </p:cNvPicPr>
          <p:nvPr/>
        </p:nvPicPr>
        <p:blipFill>
          <a:blip r:embed="rId3" cstate="print"/>
          <a:srcRect/>
          <a:stretch>
            <a:fillRect/>
          </a:stretch>
        </p:blipFill>
        <p:spPr bwMode="auto">
          <a:xfrm>
            <a:off x="1143000" y="5143500"/>
            <a:ext cx="4572000" cy="1571625"/>
          </a:xfrm>
          <a:prstGeom prst="rect">
            <a:avLst/>
          </a:prstGeom>
          <a:noFill/>
          <a:ln w="9525">
            <a:noFill/>
            <a:miter lim="800000"/>
            <a:headEnd/>
            <a:tailEnd/>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25602"/>
                                        </p:tgtEl>
                                        <p:attrNameLst>
                                          <p:attrName>style.visibility</p:attrName>
                                        </p:attrNameLst>
                                      </p:cBhvr>
                                      <p:to>
                                        <p:strVal val="visible"/>
                                      </p:to>
                                    </p:set>
                                    <p:animScale>
                                      <p:cBhvr>
                                        <p:cTn id="20" dur="1000" decel="50000" fill="hold">
                                          <p:stCondLst>
                                            <p:cond delay="0"/>
                                          </p:stCondLst>
                                        </p:cTn>
                                        <p:tgtEl>
                                          <p:spTgt spid="256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5602"/>
                                        </p:tgtEl>
                                        <p:attrNameLst>
                                          <p:attrName>ppt_x</p:attrName>
                                          <p:attrName>ppt_y</p:attrName>
                                        </p:attrNameLst>
                                      </p:cBhvr>
                                    </p:animMotion>
                                    <p:animEffect transition="in" filter="fade">
                                      <p:cBhvr>
                                        <p:cTn id="22" dur="1000"/>
                                        <p:tgtEl>
                                          <p:spTgt spid="2560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25603"/>
                                        </p:tgtEl>
                                        <p:attrNameLst>
                                          <p:attrName>style.visibility</p:attrName>
                                        </p:attrNameLst>
                                      </p:cBhvr>
                                      <p:to>
                                        <p:strVal val="visible"/>
                                      </p:to>
                                    </p:set>
                                    <p:animScale>
                                      <p:cBhvr>
                                        <p:cTn id="35" dur="1000" decel="50000" fill="hold">
                                          <p:stCondLst>
                                            <p:cond delay="0"/>
                                          </p:stCondLst>
                                        </p:cTn>
                                        <p:tgtEl>
                                          <p:spTgt spid="256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25603"/>
                                        </p:tgtEl>
                                        <p:attrNameLst>
                                          <p:attrName>ppt_x</p:attrName>
                                          <p:attrName>ppt_y</p:attrName>
                                        </p:attrNameLst>
                                      </p:cBhvr>
                                    </p:animMotion>
                                    <p:animEffect transition="in" filter="fade">
                                      <p:cBhvr>
                                        <p:cTn id="37" dur="1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b="1" smtClean="0"/>
              <a:t>MICROSOFT EXCEL</a:t>
            </a:r>
            <a:endParaRPr lang="es-PA" b="1" smtClean="0"/>
          </a:p>
        </p:txBody>
      </p:sp>
      <p:sp>
        <p:nvSpPr>
          <p:cNvPr id="3" name="2 Marcador de contenido"/>
          <p:cNvSpPr>
            <a:spLocks noGrp="1"/>
          </p:cNvSpPr>
          <p:nvPr>
            <p:ph idx="1"/>
          </p:nvPr>
        </p:nvSpPr>
        <p:spPr/>
        <p:txBody>
          <a:bodyPr/>
          <a:lstStyle/>
          <a:p>
            <a:pPr>
              <a:buFont typeface="Wingdings 2" pitchFamily="18" charset="2"/>
              <a:buNone/>
            </a:pPr>
            <a:r>
              <a:rPr lang="en-US" sz="1600" b="1" smtClean="0"/>
              <a:t>FORMATO DE CELDAS</a:t>
            </a:r>
          </a:p>
          <a:p>
            <a:r>
              <a:rPr lang="en-US" sz="1600" smtClean="0"/>
              <a:t>La barra de formato</a:t>
            </a:r>
          </a:p>
          <a:p>
            <a:pPr>
              <a:buFont typeface="Wingdings 2" pitchFamily="18" charset="2"/>
              <a:buNone/>
            </a:pPr>
            <a:endParaRPr lang="en-US" sz="1600" smtClean="0"/>
          </a:p>
          <a:p>
            <a:r>
              <a:rPr lang="en-US" sz="1600" smtClean="0"/>
              <a:t>Copiar Formulas</a:t>
            </a:r>
          </a:p>
          <a:p>
            <a:endParaRPr lang="en-US" sz="1600" smtClean="0"/>
          </a:p>
          <a:p>
            <a:pPr algn="just"/>
            <a:r>
              <a:rPr lang="en-US" sz="1600" smtClean="0"/>
              <a:t>Referencias relativas: </a:t>
            </a:r>
            <a:r>
              <a:rPr lang="es-PA" sz="1600" smtClean="0"/>
              <a:t>Cuando se crea una fórmula, normalmente las referencias de celda o de rango se basan en su posición relativa respecto a la celda que contiene la fórmula. </a:t>
            </a:r>
          </a:p>
          <a:p>
            <a:pPr algn="just"/>
            <a:endParaRPr lang="en-US" sz="1600" smtClean="0"/>
          </a:p>
          <a:p>
            <a:pPr algn="just">
              <a:buFont typeface="Wingdings 2" pitchFamily="18" charset="2"/>
              <a:buNone/>
            </a:pPr>
            <a:endParaRPr lang="en-US" sz="1600" smtClean="0"/>
          </a:p>
          <a:p>
            <a:pPr algn="just">
              <a:buFont typeface="Wingdings 2" pitchFamily="18" charset="2"/>
              <a:buNone/>
            </a:pPr>
            <a:endParaRPr lang="en-US" sz="1600" smtClean="0"/>
          </a:p>
          <a:p>
            <a:pPr algn="just">
              <a:buFont typeface="Wingdings 2" pitchFamily="18" charset="2"/>
              <a:buNone/>
            </a:pPr>
            <a:endParaRPr lang="en-US" sz="400" smtClean="0"/>
          </a:p>
          <a:p>
            <a:r>
              <a:rPr lang="en-US" sz="1600" smtClean="0"/>
              <a:t>Referencias absolutas: </a:t>
            </a:r>
            <a:r>
              <a:rPr lang="es-PA" sz="1600" smtClean="0"/>
              <a:t>Si no desea que Excel ajuste las referencias cuando se copie una fórmula en una celda diferente, utilice una referencia absoluta</a:t>
            </a:r>
            <a:endParaRPr lang="en-US" sz="1600" smtClean="0"/>
          </a:p>
          <a:p>
            <a:pPr>
              <a:buFont typeface="Wingdings 2" pitchFamily="18" charset="2"/>
              <a:buNone/>
            </a:pPr>
            <a:endParaRPr lang="en-US" smtClean="0"/>
          </a:p>
          <a:p>
            <a:pPr>
              <a:buFont typeface="Wingdings 2" pitchFamily="18" charset="2"/>
              <a:buNone/>
            </a:pPr>
            <a:endParaRPr lang="es-PA" smtClean="0"/>
          </a:p>
        </p:txBody>
      </p:sp>
      <p:pic>
        <p:nvPicPr>
          <p:cNvPr id="22530" name="Picture 2" descr="http://www.italleres.com.ar/files/images/pantallaexcel.jpg"/>
          <p:cNvPicPr>
            <a:picLocks noChangeAspect="1" noChangeArrowheads="1"/>
          </p:cNvPicPr>
          <p:nvPr/>
        </p:nvPicPr>
        <p:blipFill>
          <a:blip r:embed="rId2" cstate="print"/>
          <a:srcRect t="18204" b="74677"/>
          <a:stretch>
            <a:fillRect/>
          </a:stretch>
        </p:blipFill>
        <p:spPr bwMode="auto">
          <a:xfrm>
            <a:off x="2714625" y="2286000"/>
            <a:ext cx="5929313" cy="376238"/>
          </a:xfrm>
          <a:prstGeom prst="rect">
            <a:avLst/>
          </a:prstGeom>
          <a:noFill/>
          <a:ln w="9525">
            <a:noFill/>
            <a:miter lim="800000"/>
            <a:headEnd/>
            <a:tailEnd/>
          </a:ln>
        </p:spPr>
      </p:pic>
      <p:pic>
        <p:nvPicPr>
          <p:cNvPr id="22531" name="Imagen 20"/>
          <p:cNvPicPr>
            <a:picLocks noChangeAspect="1" noChangeArrowheads="1"/>
          </p:cNvPicPr>
          <p:nvPr/>
        </p:nvPicPr>
        <p:blipFill>
          <a:blip r:embed="rId3" cstate="print"/>
          <a:srcRect/>
          <a:stretch>
            <a:fillRect/>
          </a:stretch>
        </p:blipFill>
        <p:spPr bwMode="auto">
          <a:xfrm>
            <a:off x="3571875" y="4000500"/>
            <a:ext cx="1714500" cy="819150"/>
          </a:xfrm>
          <a:prstGeom prst="rect">
            <a:avLst/>
          </a:prstGeom>
          <a:noFill/>
          <a:ln w="9525">
            <a:noFill/>
            <a:miter lim="800000"/>
            <a:headEnd/>
            <a:tailEnd/>
          </a:ln>
        </p:spPr>
      </p:pic>
      <p:pic>
        <p:nvPicPr>
          <p:cNvPr id="22532" name="Imagen 21"/>
          <p:cNvPicPr>
            <a:picLocks noChangeAspect="1" noChangeArrowheads="1"/>
          </p:cNvPicPr>
          <p:nvPr/>
        </p:nvPicPr>
        <p:blipFill>
          <a:blip r:embed="rId4" cstate="print"/>
          <a:srcRect/>
          <a:stretch>
            <a:fillRect/>
          </a:stretch>
        </p:blipFill>
        <p:spPr bwMode="auto">
          <a:xfrm>
            <a:off x="3571875" y="5643563"/>
            <a:ext cx="1627188" cy="7715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22530"/>
                                        </p:tgtEl>
                                        <p:attrNameLst>
                                          <p:attrName>style.visibility</p:attrName>
                                        </p:attrNameLst>
                                      </p:cBhvr>
                                      <p:to>
                                        <p:strVal val="visible"/>
                                      </p:to>
                                    </p:set>
                                    <p:animScale>
                                      <p:cBhvr>
                                        <p:cTn id="20" dur="1000" decel="50000" fill="hold">
                                          <p:stCondLst>
                                            <p:cond delay="0"/>
                                          </p:stCondLst>
                                        </p:cTn>
                                        <p:tgtEl>
                                          <p:spTgt spid="225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2530"/>
                                        </p:tgtEl>
                                        <p:attrNameLst>
                                          <p:attrName>ppt_x</p:attrName>
                                          <p:attrName>ppt_y</p:attrName>
                                        </p:attrNameLst>
                                      </p:cBhvr>
                                    </p:animMotion>
                                    <p:animEffect transition="in" filter="fade">
                                      <p:cBhvr>
                                        <p:cTn id="22" dur="1000"/>
                                        <p:tgtEl>
                                          <p:spTgt spid="2253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22531"/>
                                        </p:tgtEl>
                                        <p:attrNameLst>
                                          <p:attrName>style.visibility</p:attrName>
                                        </p:attrNameLst>
                                      </p:cBhvr>
                                      <p:to>
                                        <p:strVal val="visible"/>
                                      </p:to>
                                    </p:set>
                                    <p:animScale>
                                      <p:cBhvr>
                                        <p:cTn id="35" dur="1000" decel="50000" fill="hold">
                                          <p:stCondLst>
                                            <p:cond delay="0"/>
                                          </p:stCondLst>
                                        </p:cTn>
                                        <p:tgtEl>
                                          <p:spTgt spid="225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22531"/>
                                        </p:tgtEl>
                                        <p:attrNameLst>
                                          <p:attrName>ppt_x</p:attrName>
                                          <p:attrName>ppt_y</p:attrName>
                                        </p:attrNameLst>
                                      </p:cBhvr>
                                    </p:animMotion>
                                    <p:animEffect transition="in" filter="fade">
                                      <p:cBhvr>
                                        <p:cTn id="37" dur="1000"/>
                                        <p:tgtEl>
                                          <p:spTgt spid="225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linds(horizontal)">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childTnLst>
                                    <p:set>
                                      <p:cBhvr>
                                        <p:cTn id="46" dur="1" fill="hold">
                                          <p:stCondLst>
                                            <p:cond delay="0"/>
                                          </p:stCondLst>
                                        </p:cTn>
                                        <p:tgtEl>
                                          <p:spTgt spid="22532"/>
                                        </p:tgtEl>
                                        <p:attrNameLst>
                                          <p:attrName>style.visibility</p:attrName>
                                        </p:attrNameLst>
                                      </p:cBhvr>
                                      <p:to>
                                        <p:strVal val="visible"/>
                                      </p:to>
                                    </p:set>
                                    <p:animScale>
                                      <p:cBhvr>
                                        <p:cTn id="47" dur="1000" decel="50000" fill="hold">
                                          <p:stCondLst>
                                            <p:cond delay="0"/>
                                          </p:stCondLst>
                                        </p:cTn>
                                        <p:tgtEl>
                                          <p:spTgt spid="225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2532"/>
                                        </p:tgtEl>
                                        <p:attrNameLst>
                                          <p:attrName>ppt_x</p:attrName>
                                          <p:attrName>ppt_y</p:attrName>
                                        </p:attrNameLst>
                                      </p:cBhvr>
                                    </p:animMotion>
                                    <p:animEffect transition="in" filter="fade">
                                      <p:cBhvr>
                                        <p:cTn id="49" dur="1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b="1" smtClean="0"/>
              <a:t>MICROSOFT EXCEL</a:t>
            </a:r>
            <a:endParaRPr lang="es-PA" b="1" smtClean="0"/>
          </a:p>
        </p:txBody>
      </p:sp>
      <p:sp>
        <p:nvSpPr>
          <p:cNvPr id="3" name="2 Marcador de contenido"/>
          <p:cNvSpPr>
            <a:spLocks noGrp="1"/>
          </p:cNvSpPr>
          <p:nvPr>
            <p:ph idx="1"/>
          </p:nvPr>
        </p:nvSpPr>
        <p:spPr>
          <a:xfrm>
            <a:off x="428625" y="1785938"/>
            <a:ext cx="8229600" cy="4389437"/>
          </a:xfrm>
        </p:spPr>
        <p:txBody>
          <a:bodyPr>
            <a:normAutofit/>
          </a:bodyPr>
          <a:lstStyle/>
          <a:p>
            <a:pPr marL="274320" indent="-274320" algn="just" fontAlgn="auto">
              <a:spcAft>
                <a:spcPts val="0"/>
              </a:spcAft>
              <a:buClr>
                <a:schemeClr val="accent3"/>
              </a:buClr>
              <a:buFont typeface="Wingdings 2"/>
              <a:buNone/>
              <a:defRPr/>
            </a:pPr>
            <a:r>
              <a:rPr lang="en-US" sz="1600" b="1" dirty="0" smtClean="0"/>
              <a:t>AUTOLLENAR</a:t>
            </a:r>
          </a:p>
          <a:p>
            <a:pPr marL="0" indent="0" algn="just" fontAlgn="auto">
              <a:spcAft>
                <a:spcPts val="0"/>
              </a:spcAft>
              <a:buClr>
                <a:schemeClr val="accent3"/>
              </a:buClr>
              <a:buFont typeface="Wingdings 2"/>
              <a:buNone/>
              <a:defRPr/>
            </a:pPr>
            <a:r>
              <a:rPr lang="es-PA" sz="1600" dirty="0" smtClean="0"/>
              <a:t>Cuando se crea una serie con el asa de llenar, usted sólo puede arrastrar en una dirección a la vez. Cuando usted suelta el botón del ratón, Excel llena los nombres del resto de los meses en las celdas seleccionadas.</a:t>
            </a:r>
          </a:p>
          <a:p>
            <a:pPr marL="0" indent="0" algn="just" fontAlgn="auto">
              <a:spcAft>
                <a:spcPts val="0"/>
              </a:spcAft>
              <a:buClr>
                <a:schemeClr val="accent3"/>
              </a:buClr>
              <a:buFont typeface="Wingdings 2"/>
              <a:buNone/>
              <a:defRPr/>
            </a:pPr>
            <a:endParaRPr lang="en-US" sz="1600" dirty="0" smtClean="0"/>
          </a:p>
          <a:p>
            <a:pPr marL="274320" indent="-274320" algn="just" fontAlgn="auto">
              <a:spcAft>
                <a:spcPts val="0"/>
              </a:spcAft>
              <a:buClr>
                <a:schemeClr val="accent3"/>
              </a:buClr>
              <a:buFont typeface="Wingdings 2"/>
              <a:buNone/>
              <a:defRPr/>
            </a:pPr>
            <a:r>
              <a:rPr lang="en-US" sz="1600" b="1" dirty="0" smtClean="0"/>
              <a:t>FUNCIONES</a:t>
            </a:r>
          </a:p>
          <a:p>
            <a:pPr marL="274320" indent="-274320" fontAlgn="auto">
              <a:spcAft>
                <a:spcPts val="0"/>
              </a:spcAft>
              <a:buClr>
                <a:schemeClr val="accent3"/>
              </a:buClr>
              <a:buFont typeface="Wingdings 2"/>
              <a:buNone/>
              <a:defRPr/>
            </a:pPr>
            <a:r>
              <a:rPr lang="es-PA" sz="1600" dirty="0" smtClean="0"/>
              <a:t>Hay dos formas de introducir las funciones </a:t>
            </a:r>
          </a:p>
          <a:p>
            <a:pPr marL="274320" indent="-274320" fontAlgn="auto">
              <a:spcAft>
                <a:spcPts val="0"/>
              </a:spcAft>
              <a:buClr>
                <a:schemeClr val="accent3"/>
              </a:buClr>
              <a:buFont typeface="Wingdings 2"/>
              <a:buNone/>
              <a:defRPr/>
            </a:pPr>
            <a:r>
              <a:rPr lang="es-PA" sz="1600" dirty="0" smtClean="0"/>
              <a:t>en una celda de Excel:</a:t>
            </a:r>
          </a:p>
          <a:p>
            <a:pPr marL="274320" indent="-274320" fontAlgn="auto">
              <a:spcAft>
                <a:spcPts val="0"/>
              </a:spcAft>
              <a:buClr>
                <a:schemeClr val="accent3"/>
              </a:buClr>
              <a:buFont typeface="Wingdings 2"/>
              <a:buChar char=""/>
              <a:defRPr/>
            </a:pPr>
            <a:r>
              <a:rPr lang="es-PA" sz="1600" dirty="0" smtClean="0"/>
              <a:t>Utilizar el asistente para funciones: Para llamar el Asistente para funciones después de seleccionar la celda que necesita la fórmula, dele clic al botón del Asistente para funciones en la barra de herramientas Estándar o, si ya ha escrito el signo (=), puede darle clic al botón del Asistente para funciones en la barra de fórmulas . </a:t>
            </a:r>
          </a:p>
          <a:p>
            <a:pPr marL="274320" indent="-274320" fontAlgn="auto">
              <a:spcAft>
                <a:spcPts val="0"/>
              </a:spcAft>
              <a:buClr>
                <a:schemeClr val="accent3"/>
              </a:buClr>
              <a:buFont typeface="Wingdings 2"/>
              <a:buChar char=""/>
              <a:defRPr/>
            </a:pPr>
            <a:r>
              <a:rPr lang="es-PA" sz="1600" dirty="0" smtClean="0"/>
              <a:t>Escribirla directamente</a:t>
            </a:r>
          </a:p>
          <a:p>
            <a:pPr marL="274320" indent="-274320" fontAlgn="auto">
              <a:spcAft>
                <a:spcPts val="0"/>
              </a:spcAft>
              <a:buClr>
                <a:schemeClr val="accent3"/>
              </a:buClr>
              <a:buFont typeface="Wingdings 2"/>
              <a:buChar char=""/>
              <a:defRPr/>
            </a:pPr>
            <a:endParaRPr lang="es-PA" sz="1600" dirty="0" smtClean="0"/>
          </a:p>
          <a:p>
            <a:pPr marL="274320" indent="-274320" algn="just" fontAlgn="auto">
              <a:spcAft>
                <a:spcPts val="0"/>
              </a:spcAft>
              <a:buClr>
                <a:schemeClr val="accent3"/>
              </a:buClr>
              <a:buFont typeface="Wingdings 2"/>
              <a:buNone/>
              <a:defRPr/>
            </a:pPr>
            <a:endParaRPr lang="es-PA" sz="1600" dirty="0"/>
          </a:p>
        </p:txBody>
      </p:sp>
      <p:pic>
        <p:nvPicPr>
          <p:cNvPr id="21505" name="Imagen 22"/>
          <p:cNvPicPr>
            <a:picLocks noChangeAspect="1" noChangeArrowheads="1"/>
          </p:cNvPicPr>
          <p:nvPr/>
        </p:nvPicPr>
        <p:blipFill>
          <a:blip r:embed="rId2" cstate="print"/>
          <a:srcRect t="49753" b="8560"/>
          <a:stretch>
            <a:fillRect/>
          </a:stretch>
        </p:blipFill>
        <p:spPr bwMode="auto">
          <a:xfrm>
            <a:off x="5286375" y="2714625"/>
            <a:ext cx="3386138" cy="1025525"/>
          </a:xfrm>
          <a:prstGeom prst="rect">
            <a:avLst/>
          </a:prstGeom>
          <a:noFill/>
          <a:ln w="9525">
            <a:noFill/>
            <a:miter lim="800000"/>
            <a:headEnd/>
            <a:tailEnd/>
          </a:ln>
        </p:spPr>
      </p:pic>
      <p:pic>
        <p:nvPicPr>
          <p:cNvPr id="21507" name="Picture 3" descr="http://www.aulaclic.es/excel2007/graficos/pegar_funcion_excel.gif"/>
          <p:cNvPicPr>
            <a:picLocks noChangeAspect="1" noChangeArrowheads="1"/>
          </p:cNvPicPr>
          <p:nvPr/>
        </p:nvPicPr>
        <p:blipFill>
          <a:blip r:embed="rId3" cstate="print"/>
          <a:srcRect/>
          <a:stretch>
            <a:fillRect/>
          </a:stretch>
        </p:blipFill>
        <p:spPr bwMode="auto">
          <a:xfrm>
            <a:off x="6786563" y="4929188"/>
            <a:ext cx="1993900" cy="17145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21505"/>
                                        </p:tgtEl>
                                        <p:attrNameLst>
                                          <p:attrName>style.visibility</p:attrName>
                                        </p:attrNameLst>
                                      </p:cBhvr>
                                      <p:to>
                                        <p:strVal val="visible"/>
                                      </p:to>
                                    </p:set>
                                    <p:animScale>
                                      <p:cBhvr>
                                        <p:cTn id="20" dur="1000" decel="50000" fill="hold">
                                          <p:stCondLst>
                                            <p:cond delay="0"/>
                                          </p:stCondLst>
                                        </p:cTn>
                                        <p:tgtEl>
                                          <p:spTgt spid="215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1505"/>
                                        </p:tgtEl>
                                        <p:attrNameLst>
                                          <p:attrName>ppt_x</p:attrName>
                                          <p:attrName>ppt_y</p:attrName>
                                        </p:attrNameLst>
                                      </p:cBhvr>
                                    </p:animMotion>
                                    <p:animEffect transition="in" filter="fade">
                                      <p:cBhvr>
                                        <p:cTn id="22" dur="1000"/>
                                        <p:tgtEl>
                                          <p:spTgt spid="2150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linds(horizontal)">
                                      <p:cBhvr>
                                        <p:cTn id="36" dur="500"/>
                                        <p:tgtEl>
                                          <p:spTgt spid="3">
                                            <p:txEl>
                                              <p:pRg st="6" end="6"/>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linds(horizontal)">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2" presetClass="entr" presetSubtype="0" fill="hold" nodeType="clickEffect">
                                  <p:stCondLst>
                                    <p:cond delay="0"/>
                                  </p:stCondLst>
                                  <p:childTnLst>
                                    <p:set>
                                      <p:cBhvr>
                                        <p:cTn id="43" dur="1" fill="hold">
                                          <p:stCondLst>
                                            <p:cond delay="0"/>
                                          </p:stCondLst>
                                        </p:cTn>
                                        <p:tgtEl>
                                          <p:spTgt spid="21507"/>
                                        </p:tgtEl>
                                        <p:attrNameLst>
                                          <p:attrName>style.visibility</p:attrName>
                                        </p:attrNameLst>
                                      </p:cBhvr>
                                      <p:to>
                                        <p:strVal val="visible"/>
                                      </p:to>
                                    </p:set>
                                    <p:animScale>
                                      <p:cBhvr>
                                        <p:cTn id="44" dur="1000" decel="50000" fill="hold">
                                          <p:stCondLst>
                                            <p:cond delay="0"/>
                                          </p:stCondLst>
                                        </p:cTn>
                                        <p:tgtEl>
                                          <p:spTgt spid="215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21507"/>
                                        </p:tgtEl>
                                        <p:attrNameLst>
                                          <p:attrName>ppt_x</p:attrName>
                                          <p:attrName>ppt_y</p:attrName>
                                        </p:attrNameLst>
                                      </p:cBhvr>
                                    </p:animMotion>
                                    <p:animEffect transition="in" filter="fade">
                                      <p:cBhvr>
                                        <p:cTn id="46" dur="1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b="1" smtClean="0"/>
              <a:t>MICROSOFT EXCEL</a:t>
            </a:r>
            <a:endParaRPr lang="es-PA" b="1" smtClean="0"/>
          </a:p>
        </p:txBody>
      </p:sp>
      <p:sp>
        <p:nvSpPr>
          <p:cNvPr id="3" name="2 Marcador de contenido"/>
          <p:cNvSpPr>
            <a:spLocks noGrp="1"/>
          </p:cNvSpPr>
          <p:nvPr>
            <p:ph idx="1"/>
          </p:nvPr>
        </p:nvSpPr>
        <p:spPr>
          <a:xfrm>
            <a:off x="457200" y="1935163"/>
            <a:ext cx="5472113" cy="1779587"/>
          </a:xfrm>
        </p:spPr>
        <p:txBody>
          <a:bodyPr>
            <a:normAutofit/>
          </a:bodyPr>
          <a:lstStyle/>
          <a:p>
            <a:pPr marL="274320" indent="-274320" fontAlgn="auto">
              <a:spcAft>
                <a:spcPts val="0"/>
              </a:spcAft>
              <a:buClr>
                <a:schemeClr val="accent3"/>
              </a:buClr>
              <a:buFont typeface="Wingdings 2"/>
              <a:buNone/>
              <a:defRPr/>
            </a:pPr>
            <a:r>
              <a:rPr lang="en-US" sz="1600" b="1" dirty="0" smtClean="0"/>
              <a:t>GUARDAR UN LIBRO DE TRABAJO</a:t>
            </a:r>
          </a:p>
          <a:p>
            <a:pPr marL="0" indent="0" algn="just" fontAlgn="auto">
              <a:spcAft>
                <a:spcPts val="0"/>
              </a:spcAft>
              <a:buClr>
                <a:schemeClr val="accent3"/>
              </a:buClr>
              <a:buFont typeface="Wingdings 2"/>
              <a:buNone/>
              <a:defRPr/>
            </a:pPr>
            <a:r>
              <a:rPr lang="es-PA" sz="1600" dirty="0" smtClean="0"/>
              <a:t>Cuando empezamos a crear un libro de trabajo y queremos poder recuperarlo en otra ocasión para modificarlo, imprimirlo, en fin, realizar cualquier operación posterior sobre éste, tendremos que almacenarlo en alguna unidad de disco, esta operación se denomina Guardar. </a:t>
            </a:r>
          </a:p>
          <a:p>
            <a:pPr marL="0" indent="0" algn="just" fontAlgn="auto">
              <a:spcAft>
                <a:spcPts val="0"/>
              </a:spcAft>
              <a:buClr>
                <a:schemeClr val="accent3"/>
              </a:buClr>
              <a:buFont typeface="Wingdings 2"/>
              <a:buNone/>
              <a:defRPr/>
            </a:pPr>
            <a:endParaRPr lang="en-US" sz="1600" dirty="0" smtClean="0"/>
          </a:p>
          <a:p>
            <a:pPr marL="0" indent="0" algn="just" fontAlgn="auto">
              <a:spcAft>
                <a:spcPts val="0"/>
              </a:spcAft>
              <a:buClr>
                <a:schemeClr val="accent3"/>
              </a:buClr>
              <a:buFont typeface="Wingdings 2"/>
              <a:buNone/>
              <a:defRPr/>
            </a:pPr>
            <a:endParaRPr lang="en-US" sz="1600" dirty="0" smtClean="0"/>
          </a:p>
          <a:p>
            <a:pPr marL="0" indent="0" algn="just" fontAlgn="auto">
              <a:spcAft>
                <a:spcPts val="0"/>
              </a:spcAft>
              <a:buClr>
                <a:schemeClr val="accent3"/>
              </a:buClr>
              <a:buFont typeface="Wingdings 2"/>
              <a:buNone/>
              <a:defRPr/>
            </a:pPr>
            <a:endParaRPr lang="en-US" sz="1600" dirty="0" smtClean="0"/>
          </a:p>
          <a:p>
            <a:pPr marL="0" indent="0" algn="just" fontAlgn="auto">
              <a:spcAft>
                <a:spcPts val="0"/>
              </a:spcAft>
              <a:buClr>
                <a:schemeClr val="accent3"/>
              </a:buClr>
              <a:buFont typeface="Wingdings 2"/>
              <a:buNone/>
              <a:defRPr/>
            </a:pPr>
            <a:endParaRPr lang="en-US" sz="1600" dirty="0" smtClean="0"/>
          </a:p>
          <a:p>
            <a:pPr marL="0" indent="0" algn="just" fontAlgn="auto">
              <a:spcAft>
                <a:spcPts val="0"/>
              </a:spcAft>
              <a:buClr>
                <a:schemeClr val="accent3"/>
              </a:buClr>
              <a:buFont typeface="Wingdings 2"/>
              <a:buNone/>
              <a:defRPr/>
            </a:pPr>
            <a:endParaRPr lang="en-US" sz="1600" dirty="0" smtClean="0"/>
          </a:p>
          <a:p>
            <a:pPr marL="0" indent="0" algn="just" fontAlgn="auto">
              <a:spcAft>
                <a:spcPts val="0"/>
              </a:spcAft>
              <a:buClr>
                <a:schemeClr val="accent3"/>
              </a:buClr>
              <a:buFont typeface="Wingdings 2"/>
              <a:buNone/>
              <a:defRPr/>
            </a:pPr>
            <a:endParaRPr lang="es-PA" sz="1600" dirty="0" smtClean="0"/>
          </a:p>
          <a:p>
            <a:pPr marL="0" indent="0" fontAlgn="auto">
              <a:spcAft>
                <a:spcPts val="0"/>
              </a:spcAft>
              <a:buClr>
                <a:schemeClr val="accent3"/>
              </a:buClr>
              <a:buFont typeface="Wingdings 2"/>
              <a:buNone/>
              <a:defRPr/>
            </a:pPr>
            <a:endParaRPr lang="en-US" sz="1600" dirty="0" smtClean="0"/>
          </a:p>
          <a:p>
            <a:pPr marL="0" indent="0" fontAlgn="auto">
              <a:spcAft>
                <a:spcPts val="0"/>
              </a:spcAft>
              <a:buClr>
                <a:schemeClr val="accent3"/>
              </a:buClr>
              <a:buFont typeface="Wingdings 2"/>
              <a:buNone/>
              <a:defRPr/>
            </a:pPr>
            <a:endParaRPr lang="es-PA" sz="1600" dirty="0"/>
          </a:p>
        </p:txBody>
      </p:sp>
      <p:sp>
        <p:nvSpPr>
          <p:cNvPr id="5" name="4 CuadroTexto"/>
          <p:cNvSpPr txBox="1"/>
          <p:nvPr/>
        </p:nvSpPr>
        <p:spPr>
          <a:xfrm>
            <a:off x="500063" y="3786188"/>
            <a:ext cx="5357812" cy="2586037"/>
          </a:xfrm>
          <a:prstGeom prst="rect">
            <a:avLst/>
          </a:prstGeom>
          <a:noFill/>
        </p:spPr>
        <p:txBody>
          <a:bodyPr>
            <a:spAutoFit/>
          </a:bodyPr>
          <a:lstStyle/>
          <a:p>
            <a:pPr algn="just" fontAlgn="auto">
              <a:spcBef>
                <a:spcPts val="0"/>
              </a:spcBef>
              <a:spcAft>
                <a:spcPts val="0"/>
              </a:spcAft>
              <a:defRPr/>
            </a:pPr>
            <a:r>
              <a:rPr lang="en-US" sz="1600" b="1" dirty="0">
                <a:latin typeface="+mn-lt"/>
              </a:rPr>
              <a:t>CORRECCION ORTOGRAFICA</a:t>
            </a:r>
            <a:endParaRPr lang="en-US" sz="1600" dirty="0">
              <a:latin typeface="+mn-lt"/>
            </a:endParaRPr>
          </a:p>
          <a:p>
            <a:pPr algn="just" fontAlgn="auto">
              <a:spcBef>
                <a:spcPts val="0"/>
              </a:spcBef>
              <a:spcAft>
                <a:spcPts val="0"/>
              </a:spcAft>
              <a:defRPr/>
            </a:pPr>
            <a:r>
              <a:rPr lang="es-PA" sz="1600" dirty="0">
                <a:latin typeface="+mn-lt"/>
              </a:rPr>
              <a:t>La herramienta de autocorrección nos ayuda a corregir automáticamente errores habituales de escritura. Para visualizar y poder modificar algunas de las opciones de autocorrección asignadas por defecto, seguir los siguientes pasos: </a:t>
            </a:r>
          </a:p>
          <a:p>
            <a:pPr marL="266700" indent="-266700" algn="just" fontAlgn="auto">
              <a:spcBef>
                <a:spcPts val="0"/>
              </a:spcBef>
              <a:spcAft>
                <a:spcPts val="0"/>
              </a:spcAft>
              <a:buFont typeface="Arial" pitchFamily="34" charset="0"/>
              <a:buChar char="•"/>
              <a:defRPr/>
            </a:pPr>
            <a:r>
              <a:rPr lang="es-PA" sz="1600" dirty="0">
                <a:latin typeface="+mn-lt"/>
              </a:rPr>
              <a:t>Seleccionar el menú Herramientas. </a:t>
            </a:r>
          </a:p>
          <a:p>
            <a:pPr marL="266700" indent="-266700" algn="just" fontAlgn="auto">
              <a:spcBef>
                <a:spcPts val="0"/>
              </a:spcBef>
              <a:spcAft>
                <a:spcPts val="0"/>
              </a:spcAft>
              <a:buFont typeface="Arial" pitchFamily="34" charset="0"/>
              <a:buChar char="•"/>
              <a:defRPr/>
            </a:pPr>
            <a:r>
              <a:rPr lang="es-PA" sz="1600" dirty="0">
                <a:latin typeface="+mn-lt"/>
              </a:rPr>
              <a:t>Situarse sobre el botón para ampliar el menú. </a:t>
            </a:r>
          </a:p>
          <a:p>
            <a:pPr marL="266700" indent="-266700" algn="just" fontAlgn="auto">
              <a:spcBef>
                <a:spcPts val="0"/>
              </a:spcBef>
              <a:spcAft>
                <a:spcPts val="0"/>
              </a:spcAft>
              <a:buFont typeface="Arial" pitchFamily="34" charset="0"/>
              <a:buChar char="•"/>
              <a:defRPr/>
            </a:pPr>
            <a:r>
              <a:rPr lang="es-PA" sz="1600" dirty="0">
                <a:latin typeface="+mn-lt"/>
              </a:rPr>
              <a:t>Elegir la opción Opciones de Autocorrección.</a:t>
            </a:r>
          </a:p>
          <a:p>
            <a:pPr fontAlgn="auto">
              <a:spcBef>
                <a:spcPts val="0"/>
              </a:spcBef>
              <a:spcAft>
                <a:spcPts val="0"/>
              </a:spcAft>
              <a:defRPr/>
            </a:pPr>
            <a:endParaRPr lang="es-PA" dirty="0">
              <a:latin typeface="+mn-lt"/>
            </a:endParaRPr>
          </a:p>
        </p:txBody>
      </p:sp>
      <p:pic>
        <p:nvPicPr>
          <p:cNvPr id="20483" name="Picture 3" descr="http://www.cs.us.es/cursos/ai-2003/excel/Autocorreccion_Excel.GIF"/>
          <p:cNvPicPr>
            <a:picLocks noChangeAspect="1" noChangeArrowheads="1"/>
          </p:cNvPicPr>
          <p:nvPr/>
        </p:nvPicPr>
        <p:blipFill>
          <a:blip r:embed="rId2" cstate="print"/>
          <a:srcRect/>
          <a:stretch>
            <a:fillRect/>
          </a:stretch>
        </p:blipFill>
        <p:spPr bwMode="auto">
          <a:xfrm>
            <a:off x="6215063" y="3929063"/>
            <a:ext cx="2357437" cy="2593975"/>
          </a:xfrm>
          <a:prstGeom prst="rect">
            <a:avLst/>
          </a:prstGeom>
          <a:noFill/>
          <a:ln w="9525">
            <a:noFill/>
            <a:miter lim="800000"/>
            <a:headEnd/>
            <a:tailEnd/>
          </a:ln>
        </p:spPr>
      </p:pic>
      <p:pic>
        <p:nvPicPr>
          <p:cNvPr id="20481" name="Imagen 26"/>
          <p:cNvPicPr>
            <a:picLocks noChangeAspect="1" noChangeArrowheads="1"/>
          </p:cNvPicPr>
          <p:nvPr/>
        </p:nvPicPr>
        <p:blipFill>
          <a:blip r:embed="rId3" cstate="print"/>
          <a:srcRect/>
          <a:stretch>
            <a:fillRect/>
          </a:stretch>
        </p:blipFill>
        <p:spPr bwMode="auto">
          <a:xfrm>
            <a:off x="6072188" y="2000250"/>
            <a:ext cx="2778125" cy="1673225"/>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20481"/>
                                        </p:tgtEl>
                                        <p:attrNameLst>
                                          <p:attrName>style.visibility</p:attrName>
                                        </p:attrNameLst>
                                      </p:cBhvr>
                                      <p:to>
                                        <p:strVal val="visible"/>
                                      </p:to>
                                    </p:set>
                                    <p:animScale>
                                      <p:cBhvr>
                                        <p:cTn id="20" dur="1000" decel="50000" fill="hold">
                                          <p:stCondLst>
                                            <p:cond delay="0"/>
                                          </p:stCondLst>
                                        </p:cTn>
                                        <p:tgtEl>
                                          <p:spTgt spid="204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0481"/>
                                        </p:tgtEl>
                                        <p:attrNameLst>
                                          <p:attrName>ppt_x</p:attrName>
                                          <p:attrName>ppt_y</p:attrName>
                                        </p:attrNameLst>
                                      </p:cBhvr>
                                    </p:animMotion>
                                    <p:animEffect transition="in" filter="fade">
                                      <p:cBhvr>
                                        <p:cTn id="22" dur="1000"/>
                                        <p:tgtEl>
                                          <p:spTgt spid="2048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linds(horizontal)">
                                      <p:cBhvr>
                                        <p:cTn id="27" dur="500"/>
                                        <p:tgtEl>
                                          <p:spTgt spid="5">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blinds(horizontal)">
                                      <p:cBhvr>
                                        <p:cTn id="30" dur="500"/>
                                        <p:tgtEl>
                                          <p:spTgt spid="5">
                                            <p:txEl>
                                              <p:pRg st="1" end="1"/>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blinds(horizontal)">
                                      <p:cBhvr>
                                        <p:cTn id="33" dur="500"/>
                                        <p:tgtEl>
                                          <p:spTgt spid="5">
                                            <p:txEl>
                                              <p:pRg st="2" end="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blinds(horizontal)">
                                      <p:cBhvr>
                                        <p:cTn id="36" dur="500"/>
                                        <p:tgtEl>
                                          <p:spTgt spid="5">
                                            <p:txEl>
                                              <p:pRg st="3" end="3"/>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blinds(horizontal)">
                                      <p:cBhvr>
                                        <p:cTn id="39" dur="500"/>
                                        <p:tgtEl>
                                          <p:spTgt spid="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2" presetClass="entr" presetSubtype="0" fill="hold" nodeType="clickEffect">
                                  <p:stCondLst>
                                    <p:cond delay="0"/>
                                  </p:stCondLst>
                                  <p:childTnLst>
                                    <p:set>
                                      <p:cBhvr>
                                        <p:cTn id="43" dur="1" fill="hold">
                                          <p:stCondLst>
                                            <p:cond delay="0"/>
                                          </p:stCondLst>
                                        </p:cTn>
                                        <p:tgtEl>
                                          <p:spTgt spid="20483"/>
                                        </p:tgtEl>
                                        <p:attrNameLst>
                                          <p:attrName>style.visibility</p:attrName>
                                        </p:attrNameLst>
                                      </p:cBhvr>
                                      <p:to>
                                        <p:strVal val="visible"/>
                                      </p:to>
                                    </p:set>
                                    <p:animScale>
                                      <p:cBhvr>
                                        <p:cTn id="44" dur="1000" decel="50000" fill="hold">
                                          <p:stCondLst>
                                            <p:cond delay="0"/>
                                          </p:stCondLst>
                                        </p:cTn>
                                        <p:tgtEl>
                                          <p:spTgt spid="204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20483"/>
                                        </p:tgtEl>
                                        <p:attrNameLst>
                                          <p:attrName>ppt_x</p:attrName>
                                          <p:attrName>ppt_y</p:attrName>
                                        </p:attrNameLst>
                                      </p:cBhvr>
                                    </p:animMotion>
                                    <p:animEffect transition="in" filter="fade">
                                      <p:cBhvr>
                                        <p:cTn id="46" dur="1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Personalizado 13">
      <a:dk1>
        <a:sysClr val="windowText" lastClr="000000"/>
      </a:dk1>
      <a:lt1>
        <a:srgbClr val="000000"/>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91</TotalTime>
  <Words>949</Words>
  <Application>Microsoft Office PowerPoint</Application>
  <PresentationFormat>Presentación en pantalla (4:3)</PresentationFormat>
  <Paragraphs>115</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Constantia</vt:lpstr>
      <vt:lpstr>Arial</vt:lpstr>
      <vt:lpstr>Calibri</vt:lpstr>
      <vt:lpstr>Wingdings 2</vt:lpstr>
      <vt:lpstr>Flujo</vt:lpstr>
      <vt:lpstr>MICROSOFT EXCEL</vt:lpstr>
      <vt:lpstr>MICROSOFT EXCEL</vt:lpstr>
      <vt:lpstr>MICROSOFT EXCEL</vt:lpstr>
      <vt:lpstr>MICROSOFT EXCEL</vt:lpstr>
      <vt:lpstr>MICROSOFT EXCEL</vt:lpstr>
      <vt:lpstr>MICROSOFT EXCEL</vt:lpstr>
      <vt:lpstr>MICROSOFT EXCEL</vt:lpstr>
      <vt:lpstr>MICROSOFT EXCEL</vt:lpstr>
      <vt:lpstr>MICROSOFT EXCEL</vt:lpstr>
      <vt:lpstr>MICROSOFT EXCEL</vt:lpstr>
      <vt:lpstr>MICROSOFT EXCEL</vt:lpstr>
      <vt:lpstr>MUCHAS GRACIAS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EXCEL</dc:title>
  <dc:creator> </dc:creator>
  <cp:lastModifiedBy> </cp:lastModifiedBy>
  <cp:revision>10</cp:revision>
  <dcterms:created xsi:type="dcterms:W3CDTF">2008-11-14T09:48:27Z</dcterms:created>
  <dcterms:modified xsi:type="dcterms:W3CDTF">2011-04-16T07:02:20Z</dcterms:modified>
</cp:coreProperties>
</file>