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P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9AF13-6013-4A6C-80CB-29E8AA7F1789}" type="datetimeFigureOut">
              <a:rPr lang="es-PA"/>
              <a:pPr>
                <a:defRPr/>
              </a:pPr>
              <a:t>04/14/2011</a:t>
            </a:fld>
            <a:endParaRPr lang="es-PA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B6D81-94FB-4393-83EC-48A49060358F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1659-0363-4D7B-9ABE-306961BA4B6D}" type="datetimeFigureOut">
              <a:rPr lang="es-PA"/>
              <a:pPr>
                <a:defRPr/>
              </a:pPr>
              <a:t>04/14/2011</a:t>
            </a:fld>
            <a:endParaRPr lang="es-PA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3172B-80CB-42DC-AC27-8B00BC09CA65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F91C9-816D-4974-A29B-1B23A1572C47}" type="datetimeFigureOut">
              <a:rPr lang="es-PA"/>
              <a:pPr>
                <a:defRPr/>
              </a:pPr>
              <a:t>04/14/2011</a:t>
            </a:fld>
            <a:endParaRPr lang="es-PA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75058-53F8-463F-891F-7D00F970B1B1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9994C-A18D-4536-A4C3-D662757244BB}" type="datetimeFigureOut">
              <a:rPr lang="es-PA"/>
              <a:pPr>
                <a:defRPr/>
              </a:pPr>
              <a:t>04/14/2011</a:t>
            </a:fld>
            <a:endParaRPr lang="es-PA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DE0B9-78F6-4F57-A899-4D1008EDC6BA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830BB-0B58-45DF-A206-690955655C9B}" type="datetimeFigureOut">
              <a:rPr lang="es-PA"/>
              <a:pPr>
                <a:defRPr/>
              </a:pPr>
              <a:t>04/14/2011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B4815-2A68-4DD7-B7EF-6A78ACC410A2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98899-F0F0-4BCA-97FD-2D62C1C5F0CD}" type="datetimeFigureOut">
              <a:rPr lang="es-PA"/>
              <a:pPr>
                <a:defRPr/>
              </a:pPr>
              <a:t>04/14/2011</a:t>
            </a:fld>
            <a:endParaRPr lang="es-PA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4C87F-2ED0-4EC2-8EDF-9D2828235633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C321D-9995-4E88-93F5-BA3AB50BC548}" type="datetimeFigureOut">
              <a:rPr lang="es-PA"/>
              <a:pPr>
                <a:defRPr/>
              </a:pPr>
              <a:t>04/14/2011</a:t>
            </a:fld>
            <a:endParaRPr lang="es-PA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9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27290-8CD9-4189-9F2A-77487C7D863C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63AD6-C1DE-49FA-986F-4EFBA39BBC05}" type="datetimeFigureOut">
              <a:rPr lang="es-PA"/>
              <a:pPr>
                <a:defRPr/>
              </a:pPr>
              <a:t>04/14/2011</a:t>
            </a:fld>
            <a:endParaRPr lang="es-PA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6C44F-A9BD-413A-9755-4A4F99E8D39F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2141A-1945-4135-9BA4-B4015DFB6716}" type="datetimeFigureOut">
              <a:rPr lang="es-PA"/>
              <a:pPr>
                <a:defRPr/>
              </a:pPr>
              <a:t>04/14/2011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9167-028C-447E-AC2C-E99EFE37D42C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5EA2A-4B6D-46AB-A59A-9D9DD7581EDD}" type="datetimeFigureOut">
              <a:rPr lang="es-PA"/>
              <a:pPr>
                <a:defRPr/>
              </a:pPr>
              <a:t>04/14/2011</a:t>
            </a:fld>
            <a:endParaRPr lang="es-PA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5D29D-B8F2-4B54-B93A-C12F202E892E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FA881-77CA-4B87-A238-A478FB624D78}" type="datetimeFigureOut">
              <a:rPr lang="es-PA"/>
              <a:pPr>
                <a:defRPr/>
              </a:pPr>
              <a:t>04/14/2011</a:t>
            </a:fld>
            <a:endParaRPr lang="es-PA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1D4A4-F555-4C2A-9842-1C4189A378B2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27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C4C9DC-50C5-43C1-91DD-8D7EEF97FF40}" type="datetimeFigureOut">
              <a:rPr lang="es-PA"/>
              <a:pPr>
                <a:defRPr/>
              </a:pPr>
              <a:t>04/14/2011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473D9C-3983-414F-A3A9-6ADC7BE2CB7A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3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enriquereasco.googlepages.com/logosea.jpg/logosea-ful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2564904"/>
            <a:ext cx="3090862" cy="372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22960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DESEMPE</a:t>
            </a:r>
            <a:r>
              <a:rPr lang="es-PA" dirty="0" smtClean="0"/>
              <a:t>ÑO BASADO EN LAS HABILIDADES</a:t>
            </a:r>
            <a:endParaRPr lang="es-P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22960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PA" dirty="0" smtClean="0"/>
              <a:t>MUCHAS GRACIAS </a:t>
            </a:r>
            <a:endParaRPr lang="es-PA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06513" y="2317750"/>
            <a:ext cx="6400800" cy="1752600"/>
          </a:xfrm>
        </p:spPr>
        <p:txBody>
          <a:bodyPr/>
          <a:lstStyle/>
          <a:p>
            <a:endParaRPr lang="es-PA" smtClean="0"/>
          </a:p>
          <a:p>
            <a:r>
              <a:rPr lang="es-PA" smtClean="0"/>
              <a:t>POR SU ATENCIÓN</a:t>
            </a:r>
          </a:p>
        </p:txBody>
      </p:sp>
      <p:pic>
        <p:nvPicPr>
          <p:cNvPr id="1026" name="Picture 2" descr="http://www.jeje.com/imagenes/detalles/tontos/aplauso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25" y="3857625"/>
            <a:ext cx="24193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s-PA" sz="3500" dirty="0" smtClean="0"/>
              <a:t>CONCEPTO</a:t>
            </a:r>
            <a:endParaRPr lang="es-PA" sz="35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625" y="1143000"/>
            <a:ext cx="8229600" cy="1857375"/>
          </a:xfrm>
        </p:spPr>
        <p:txBody>
          <a:bodyPr/>
          <a:lstStyle/>
          <a:p>
            <a:pPr marL="0" indent="0" algn="just">
              <a:buFont typeface="Wingdings 2" pitchFamily="18" charset="2"/>
              <a:buNone/>
            </a:pPr>
            <a:r>
              <a:rPr lang="es-PA" sz="1700" smtClean="0"/>
              <a:t>Es un procedimiento estructural y sistemático para medir, evaluar e influir sobre los atributos, comportamientos y resultados relacionados con el trabajo, así como el grado de absentismo, con el fin de descubrir en qué medida es productivo el empleado y si podrá mejorar su rendimiento futuro. </a:t>
            </a:r>
            <a:r>
              <a:rPr lang="es-ES_tradnl" sz="1700" smtClean="0"/>
              <a:t>El desempeño del cargo es situacional en extremo, varía de persona a persona y depende de innumerables factores condicionantes que influyen poderosamente. </a:t>
            </a:r>
            <a:endParaRPr lang="es-PA" sz="1700" smtClean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71500" y="4500563"/>
            <a:ext cx="8229600" cy="2071687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es-PA" sz="4100" b="1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34" y="3071810"/>
            <a:ext cx="8229600" cy="868346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PA" sz="3500" b="1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SU IMPORTANCIA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571500" y="4000500"/>
            <a:ext cx="8229600" cy="250031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s-PA" dirty="0">
                <a:latin typeface="+mn-lt"/>
              </a:rPr>
              <a:t>Permite:</a:t>
            </a:r>
          </a:p>
          <a:p>
            <a:pPr marL="273050" indent="-273050" algn="just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s-PA" dirty="0">
                <a:latin typeface="+mn-lt"/>
              </a:rPr>
              <a:t>implantar nuevas políticas de compensación, </a:t>
            </a:r>
          </a:p>
          <a:p>
            <a:pPr marL="273050" indent="-273050" algn="just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s-PA" dirty="0">
                <a:latin typeface="+mn-lt"/>
              </a:rPr>
              <a:t>mejora el desempeño, </a:t>
            </a:r>
          </a:p>
          <a:p>
            <a:pPr marL="273050" indent="-273050" algn="just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s-PA" dirty="0">
                <a:latin typeface="+mn-lt"/>
              </a:rPr>
              <a:t>ayuda a tomar decisiones de ascensos o de ubicación, </a:t>
            </a:r>
          </a:p>
          <a:p>
            <a:pPr marL="273050" indent="-273050" algn="just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s-PA" dirty="0">
                <a:latin typeface="+mn-lt"/>
              </a:rPr>
              <a:t>determinar si existe la necesidad de volver a capacitar, </a:t>
            </a:r>
          </a:p>
          <a:p>
            <a:pPr marL="273050" indent="-273050" algn="just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s-PA" dirty="0">
                <a:latin typeface="+mn-lt"/>
              </a:rPr>
              <a:t>detectar errores en el diseño del puesto y </a:t>
            </a:r>
          </a:p>
          <a:p>
            <a:pPr marL="273050" indent="-273050" algn="just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s-PA" dirty="0">
                <a:latin typeface="+mn-lt"/>
              </a:rPr>
              <a:t>ayuda a observar si existen problemas personales que afecten a la persona en el desempeño del cargo.</a:t>
            </a:r>
          </a:p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es-PA" dirty="0">
              <a:latin typeface="+mn-lt"/>
            </a:endParaRPr>
          </a:p>
        </p:txBody>
      </p:sp>
      <p:pic>
        <p:nvPicPr>
          <p:cNvPr id="9218" name="Picture 2" descr="http://web.educastur.princast.es/cursos/cursowqp/aplic/belen%20benitez/evaluac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63" y="3071813"/>
            <a:ext cx="1852612" cy="16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s-PA" sz="3500" dirty="0" smtClean="0"/>
              <a:t>OBJETIVOS</a:t>
            </a:r>
            <a:endParaRPr lang="es-PA" sz="3500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28625" y="1143000"/>
            <a:ext cx="6286500" cy="2071688"/>
          </a:xfrm>
        </p:spPr>
        <p:txBody>
          <a:bodyPr>
            <a:normAutofit fontScale="85000" lnSpcReduction="20000"/>
          </a:bodyPr>
          <a:lstStyle/>
          <a:p>
            <a:pPr marL="273050" indent="-2730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s-PA" sz="2000" dirty="0" smtClean="0"/>
              <a:t>En forma específica los objetivos de la evaluación de los colaboradores sirven para: </a:t>
            </a:r>
          </a:p>
          <a:p>
            <a:pPr marL="273050" indent="-2730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es-PA" sz="2000" dirty="0" smtClean="0"/>
              <a:t>El mejoramiento del desempeño laboral </a:t>
            </a:r>
          </a:p>
          <a:p>
            <a:pPr marL="273050" indent="-2730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es-PA" sz="2000" dirty="0" smtClean="0"/>
              <a:t>Reajustar las remuneraciones </a:t>
            </a:r>
          </a:p>
          <a:p>
            <a:pPr marL="273050" indent="-2730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es-PA" sz="2000" dirty="0" smtClean="0"/>
              <a:t>Ubicar a los colaboradores en puestos o cargos compatibles con sus conocimientos habilidades y destrezas </a:t>
            </a:r>
          </a:p>
          <a:p>
            <a:pPr marL="273050" indent="-2730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es-PA" sz="2000" dirty="0" smtClean="0"/>
              <a:t>La rotación y promoción de colaboradores </a:t>
            </a:r>
          </a:p>
          <a:p>
            <a:pPr marL="273050" indent="-2730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es-PA" sz="2000" dirty="0" smtClean="0"/>
              <a:t>Detectar necesidades de capacitación de los colaboradores</a:t>
            </a:r>
          </a:p>
          <a:p>
            <a:pPr marL="0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s-PA" sz="1700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034" y="3214686"/>
            <a:ext cx="8229600" cy="868346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PA" sz="3500" b="1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SUS USOS</a:t>
            </a: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357188" y="4000500"/>
            <a:ext cx="8443912" cy="250031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s-PA" sz="1700" dirty="0">
                <a:latin typeface="+mn-lt"/>
              </a:rPr>
              <a:t>Algunos de sus usos son:</a:t>
            </a:r>
          </a:p>
          <a:p>
            <a:pPr marL="355600" indent="-355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PA" sz="1700" dirty="0">
                <a:latin typeface="+mn-lt"/>
              </a:rPr>
              <a:t>La vinculación de la persona al cargo. </a:t>
            </a:r>
          </a:p>
          <a:p>
            <a:pPr marL="355600" indent="-355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PA" sz="1700" dirty="0">
                <a:latin typeface="+mn-lt"/>
              </a:rPr>
              <a:t>Entrenamiento. </a:t>
            </a:r>
          </a:p>
          <a:p>
            <a:pPr marL="355600" indent="-355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PA" sz="1700" dirty="0">
                <a:latin typeface="+mn-lt"/>
              </a:rPr>
              <a:t>Promociones. </a:t>
            </a:r>
          </a:p>
          <a:p>
            <a:pPr marL="355600" indent="-355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PA" sz="1700" dirty="0">
                <a:latin typeface="+mn-lt"/>
              </a:rPr>
              <a:t>Incentivos por el buen desempeño. </a:t>
            </a:r>
          </a:p>
          <a:p>
            <a:pPr marL="355600" indent="-355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PA" sz="1700" dirty="0">
                <a:latin typeface="+mn-lt"/>
              </a:rPr>
              <a:t>Mejoramiento de las relaciones humanas entre el superior y los subordinados. </a:t>
            </a:r>
          </a:p>
          <a:p>
            <a:pPr marL="355600" indent="-355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PA" sz="1700" dirty="0" err="1">
                <a:latin typeface="+mn-lt"/>
              </a:rPr>
              <a:t>Autoperfeccionamiento</a:t>
            </a:r>
            <a:r>
              <a:rPr lang="es-PA" sz="1700" dirty="0">
                <a:latin typeface="+mn-lt"/>
              </a:rPr>
              <a:t> del empleado. </a:t>
            </a:r>
          </a:p>
          <a:p>
            <a:pPr marL="355600" indent="-355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PA" sz="1700" dirty="0">
                <a:latin typeface="+mn-lt"/>
              </a:rPr>
              <a:t>Informaciones básicas para la investigación de Recursos Humanos. </a:t>
            </a:r>
          </a:p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es-PA" dirty="0">
              <a:latin typeface="+mn-lt"/>
            </a:endParaRPr>
          </a:p>
        </p:txBody>
      </p:sp>
      <p:pic>
        <p:nvPicPr>
          <p:cNvPr id="8193" name="Picture 1" descr="Recursos Human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0" y="3357563"/>
            <a:ext cx="2286000" cy="171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 descr="http://www.tusbuscadores.com/notiprensa/fotos/RecursosHuman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71500"/>
            <a:ext cx="2143125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000"/>
                            </p:stCondLst>
                            <p:childTnLst>
                              <p:par>
                                <p:cTn id="4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000"/>
                            </p:stCondLst>
                            <p:childTnLst>
                              <p:par>
                                <p:cTn id="47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PA" sz="3500" dirty="0" smtClean="0"/>
              <a:t>BENEFICIOS DE LA EVALUACIÓN DE DESEMPEÑO</a:t>
            </a:r>
            <a:endParaRPr lang="es-PA" sz="3500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28625" y="1357313"/>
            <a:ext cx="8358188" cy="5500687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s-PA" sz="1800" b="1" u="sng" dirty="0" smtClean="0"/>
              <a:t>Beneficio para el individuo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700" dirty="0" smtClean="0"/>
              <a:t>Conoce cuáles son las expectativas de su jefe respecto a su desempeño y asimismo, sus fortalezas y debilidades. 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700" dirty="0" smtClean="0"/>
              <a:t>Conoce cuáles son las medidas que el jefe va a tomar en cuenta para mejorar su desempeño y las que el evaluado deberá tomar por iniciativa propia. </a:t>
            </a:r>
          </a:p>
          <a:p>
            <a:pPr marL="0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s-PA" sz="1400" dirty="0" smtClean="0"/>
          </a:p>
          <a:p>
            <a:pPr marL="0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s-PA" sz="1800" b="1" u="sng" dirty="0" smtClean="0"/>
              <a:t>Beneficio para el jefe</a:t>
            </a:r>
            <a:endParaRPr lang="es-PA" sz="1700" b="1" u="sng" dirty="0" smtClean="0"/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700" dirty="0" smtClean="0"/>
              <a:t>Evaluar mejor el desempeño y el comportamiento de los subordinados, teniendo como base variables y factores de evaluación y, principalmente, contando con un sistema de medida capaz de neutralizar la subjetividad. 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700" dirty="0" smtClean="0"/>
              <a:t>Tomar medidas con el fin de mejorar el comportamiento de los individuos. </a:t>
            </a:r>
          </a:p>
          <a:p>
            <a:pPr marL="0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s-PA" sz="1400" dirty="0" smtClean="0"/>
          </a:p>
          <a:p>
            <a:pPr marL="0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s-PA" sz="1800" b="1" u="sng" dirty="0" smtClean="0"/>
              <a:t>Beneficio para la empresa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700" dirty="0" smtClean="0"/>
              <a:t>Tiene oportunidad de evaluar su potencial humano a corto, mediano y largo plazo y definir la contribución de cada individuo.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700" dirty="0" smtClean="0"/>
              <a:t>Identifica a los individuos que requieran perfeccionamiento en determinadas áreas de actividad, seleccionar a los que tienen condiciones de promoción.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8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s-PA" sz="3500" dirty="0" smtClean="0"/>
              <a:t>SUS VENTAJAS</a:t>
            </a:r>
            <a:endParaRPr lang="es-PA" sz="35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sz="1800" b="1" smtClean="0"/>
              <a:t>Mejora el Desempeño</a:t>
            </a:r>
          </a:p>
          <a:p>
            <a:pPr>
              <a:buFont typeface="Wingdings 2" pitchFamily="18" charset="2"/>
              <a:buNone/>
            </a:pPr>
            <a:endParaRPr lang="es-PA" sz="1000" smtClean="0"/>
          </a:p>
          <a:p>
            <a:r>
              <a:rPr lang="es-PA" sz="1800" b="1" smtClean="0"/>
              <a:t>Políticas de Compensación</a:t>
            </a:r>
          </a:p>
          <a:p>
            <a:pPr>
              <a:buFont typeface="Wingdings 2" pitchFamily="18" charset="2"/>
              <a:buNone/>
            </a:pPr>
            <a:endParaRPr lang="es-PA" sz="1000" smtClean="0"/>
          </a:p>
          <a:p>
            <a:r>
              <a:rPr lang="es-PA" sz="1800" b="1" smtClean="0"/>
              <a:t>Decisiones de Ubicación</a:t>
            </a:r>
          </a:p>
          <a:p>
            <a:pPr>
              <a:buFont typeface="Wingdings 2" pitchFamily="18" charset="2"/>
              <a:buNone/>
            </a:pPr>
            <a:endParaRPr lang="es-PA" sz="1000" smtClean="0"/>
          </a:p>
          <a:p>
            <a:r>
              <a:rPr lang="es-PA" sz="1800" b="1" smtClean="0"/>
              <a:t>Necesidades de Capacitación y Desarrollo</a:t>
            </a:r>
          </a:p>
          <a:p>
            <a:pPr>
              <a:buFont typeface="Wingdings 2" pitchFamily="18" charset="2"/>
              <a:buNone/>
            </a:pPr>
            <a:endParaRPr lang="es-PA" sz="1000" smtClean="0"/>
          </a:p>
          <a:p>
            <a:r>
              <a:rPr lang="es-PA" sz="1800" b="1" smtClean="0"/>
              <a:t>Planeación y Desarrollo de la Carrera Profesional</a:t>
            </a:r>
          </a:p>
          <a:p>
            <a:pPr>
              <a:buFont typeface="Wingdings 2" pitchFamily="18" charset="2"/>
              <a:buNone/>
            </a:pPr>
            <a:endParaRPr lang="es-PA" sz="1000" smtClean="0"/>
          </a:p>
          <a:p>
            <a:r>
              <a:rPr lang="es-PA" sz="1800" b="1" smtClean="0"/>
              <a:t>Imprecisión de la Información</a:t>
            </a:r>
          </a:p>
          <a:p>
            <a:pPr>
              <a:buFont typeface="Wingdings 2" pitchFamily="18" charset="2"/>
              <a:buNone/>
            </a:pPr>
            <a:endParaRPr lang="es-PA" sz="1000" smtClean="0"/>
          </a:p>
          <a:p>
            <a:r>
              <a:rPr lang="es-PA" sz="1800" b="1" smtClean="0"/>
              <a:t>Errores en el Diseño de Puesto</a:t>
            </a:r>
          </a:p>
          <a:p>
            <a:pPr>
              <a:buFont typeface="Wingdings 2" pitchFamily="18" charset="2"/>
              <a:buNone/>
            </a:pPr>
            <a:endParaRPr lang="es-PA" sz="1000" smtClean="0"/>
          </a:p>
          <a:p>
            <a:r>
              <a:rPr lang="es-PA" sz="1800" b="1" smtClean="0"/>
              <a:t>Desafíos Externos</a:t>
            </a:r>
            <a:endParaRPr lang="es-PA" sz="1800" smtClean="0"/>
          </a:p>
        </p:txBody>
      </p:sp>
      <p:pic>
        <p:nvPicPr>
          <p:cNvPr id="5122" name="Picture 2" descr="http://www.malthusdarwin.es/HEADNEWS(19)/news_foto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3" y="785813"/>
            <a:ext cx="2928937" cy="188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http://www.eomonia.com/Graficos/negocios_vari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88" y="4143375"/>
            <a:ext cx="2505075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8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0"/>
                            </p:stCondLst>
                            <p:childTnLst>
                              <p:par>
                                <p:cTn id="5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PA" sz="3500" dirty="0" smtClean="0"/>
              <a:t>MÉTODO DE EVALUACIÓN BASADOS EN EL DESEMPEÑO</a:t>
            </a:r>
            <a:endParaRPr lang="es-PA" sz="35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643470"/>
          </a:xfrm>
        </p:spPr>
        <p:txBody>
          <a:bodyPr numCol="2">
            <a:noAutofit/>
          </a:bodyPr>
          <a:lstStyle/>
          <a:p>
            <a:pPr marL="450850" indent="-4508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s-PA" sz="2000" b="1" u="sng" dirty="0" smtClean="0"/>
              <a:t>En el pasado:</a:t>
            </a:r>
          </a:p>
          <a:p>
            <a:pPr marL="450850" indent="-4508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600" b="1" dirty="0" smtClean="0"/>
              <a:t>Escalas de puntuación</a:t>
            </a:r>
            <a:endParaRPr lang="es-PA" sz="1600" dirty="0" smtClean="0"/>
          </a:p>
          <a:p>
            <a:pPr marL="450850" indent="-4508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600" b="1" dirty="0" smtClean="0"/>
              <a:t>Lista de verificación</a:t>
            </a:r>
            <a:endParaRPr lang="es-PA" sz="1600" dirty="0" smtClean="0"/>
          </a:p>
          <a:p>
            <a:pPr marL="450850" indent="-4508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600" b="1" dirty="0" smtClean="0"/>
              <a:t>Método de selección forzada</a:t>
            </a:r>
          </a:p>
          <a:p>
            <a:pPr marL="450850" indent="-4508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600" b="1" dirty="0" smtClean="0"/>
              <a:t>Escalas de calificación conductual</a:t>
            </a:r>
            <a:endParaRPr lang="es-PA" sz="1600" dirty="0" smtClean="0"/>
          </a:p>
          <a:p>
            <a:pPr marL="450850" indent="-4508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600" b="1" dirty="0" smtClean="0"/>
              <a:t>Método de verificación de campo</a:t>
            </a:r>
            <a:endParaRPr lang="es-PA" sz="1600" dirty="0" smtClean="0"/>
          </a:p>
          <a:p>
            <a:pPr marL="450850" indent="-4508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600" b="1" dirty="0" smtClean="0"/>
              <a:t>Métodos de evaluación en grupos</a:t>
            </a:r>
            <a:endParaRPr lang="es-PA" sz="1600" dirty="0" smtClean="0"/>
          </a:p>
          <a:p>
            <a:pPr marL="450850" indent="-4508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600" b="1" dirty="0" smtClean="0"/>
              <a:t>Método de categorización</a:t>
            </a:r>
            <a:endParaRPr lang="es-PA" sz="1600" dirty="0" smtClean="0"/>
          </a:p>
          <a:p>
            <a:pPr marL="450850" indent="-4508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600" b="1" dirty="0" smtClean="0"/>
              <a:t>Método de distribución forzada</a:t>
            </a:r>
            <a:endParaRPr lang="es-PA" sz="1600" dirty="0" smtClean="0"/>
          </a:p>
          <a:p>
            <a:pPr marL="450850" indent="-4508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600" b="1" dirty="0" smtClean="0"/>
              <a:t>Método de comparación por parejas</a:t>
            </a:r>
            <a:endParaRPr lang="es-PA" sz="16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s-PA" sz="1600" dirty="0" smtClean="0"/>
          </a:p>
          <a:p>
            <a:pPr marL="355600" indent="-35560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s-PA" sz="2000" b="1" u="sng" dirty="0" smtClean="0"/>
              <a:t>En el futuro:</a:t>
            </a:r>
          </a:p>
          <a:p>
            <a:pPr marL="355600" indent="-35560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600" b="1" dirty="0" smtClean="0"/>
              <a:t>Auto evaluaciones</a:t>
            </a:r>
            <a:endParaRPr lang="es-PA" sz="1600" dirty="0" smtClean="0"/>
          </a:p>
          <a:p>
            <a:pPr marL="355600" indent="-35560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600" b="1" dirty="0" smtClean="0"/>
              <a:t>Administración por objetivos</a:t>
            </a:r>
            <a:endParaRPr lang="es-PA" sz="1600" dirty="0" smtClean="0"/>
          </a:p>
          <a:p>
            <a:pPr marL="355600" indent="-35560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600" b="1" dirty="0" smtClean="0"/>
              <a:t>Evaluaciones psicológicas</a:t>
            </a:r>
            <a:endParaRPr lang="es-PA" sz="1600" dirty="0" smtClean="0"/>
          </a:p>
          <a:p>
            <a:pPr marL="982663" indent="-4508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600" b="1" dirty="0" smtClean="0"/>
              <a:t>Métodos de los centros de evaluación</a:t>
            </a:r>
          </a:p>
          <a:p>
            <a:pPr marL="11620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s-PA" sz="1600" b="1" dirty="0" smtClean="0"/>
          </a:p>
          <a:p>
            <a:pPr marL="1077913" indent="-4508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s-PA" sz="2000" b="1" u="sng" dirty="0" smtClean="0"/>
              <a:t>Evaluación del desempeño:</a:t>
            </a:r>
          </a:p>
          <a:p>
            <a:pPr marL="1077913" indent="-4508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600" b="1" dirty="0" smtClean="0"/>
              <a:t>Por parte de los superiores</a:t>
            </a:r>
            <a:endParaRPr lang="es-PA" sz="1600" dirty="0" smtClean="0"/>
          </a:p>
          <a:p>
            <a:pPr marL="1077913" indent="-4508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600" b="1" dirty="0" smtClean="0"/>
              <a:t>Autoevaluación</a:t>
            </a:r>
            <a:endParaRPr lang="es-PA" sz="1600" dirty="0" smtClean="0"/>
          </a:p>
          <a:p>
            <a:pPr marL="1077913" indent="-4508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600" b="1" dirty="0" smtClean="0"/>
              <a:t>Por parte de los iguales</a:t>
            </a:r>
            <a:endParaRPr lang="es-PA" sz="1600" dirty="0" smtClean="0"/>
          </a:p>
          <a:p>
            <a:pPr marL="1077913" indent="-4508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600" b="1" dirty="0" smtClean="0"/>
              <a:t>Por parte de los subordinados</a:t>
            </a:r>
            <a:endParaRPr lang="es-PA" sz="1600" dirty="0" smtClean="0"/>
          </a:p>
          <a:p>
            <a:pPr marL="1077913" indent="-4508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600" b="1" dirty="0" smtClean="0"/>
              <a:t>Por parte de los clientes</a:t>
            </a:r>
            <a:endParaRPr lang="es-PA" sz="1600" dirty="0" smtClean="0"/>
          </a:p>
          <a:p>
            <a:pPr marL="1077913" indent="-4508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600" b="1" dirty="0" smtClean="0"/>
              <a:t>Evaluación 360º</a:t>
            </a:r>
            <a:endParaRPr lang="es-PA" sz="1600" dirty="0" smtClean="0"/>
          </a:p>
          <a:p>
            <a:pPr marL="1077913" indent="-4508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600" b="1" dirty="0" smtClean="0"/>
              <a:t>Seguimiento informático</a:t>
            </a:r>
            <a:endParaRPr lang="es-PA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8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4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6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8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20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40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60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2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80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2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20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40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2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6000"/>
                            </p:stCondLst>
                            <p:childTnLst>
                              <p:par>
                                <p:cTn id="9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20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PA" sz="3500" dirty="0" smtClean="0"/>
              <a:t>FACTORES DE LA EVALUACIÓN DE COLABORADORES</a:t>
            </a:r>
            <a:endParaRPr lang="es-PA" sz="35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85786" y="2000240"/>
            <a:ext cx="7786742" cy="3737616"/>
          </a:xfrm>
        </p:spPr>
        <p:txBody>
          <a:bodyPr numCol="2"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700" b="1" dirty="0" smtClean="0"/>
              <a:t>Calidad de Trabajo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s-PA" sz="11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700" b="1" dirty="0" smtClean="0"/>
              <a:t>Cantidad de Trabajo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s-PA" sz="11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700" b="1" dirty="0" smtClean="0"/>
              <a:t>Conocimiento del puesto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s-PA" sz="11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700" b="1" dirty="0" smtClean="0"/>
              <a:t>Iniciativa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s-PA" sz="11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700" b="1" dirty="0" smtClean="0"/>
              <a:t>Planificación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s-PA" sz="11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700" b="1" dirty="0" smtClean="0"/>
              <a:t>Control de costos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s-PA" sz="11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700" b="1" dirty="0" smtClean="0"/>
              <a:t>Relaciones</a:t>
            </a:r>
            <a:r>
              <a:rPr lang="es-PA" sz="1700" dirty="0" smtClean="0"/>
              <a:t> </a:t>
            </a:r>
            <a:r>
              <a:rPr lang="es-PA" sz="1700" b="1" dirty="0" smtClean="0"/>
              <a:t>con los compañeros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s-PA" sz="11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700" b="1" dirty="0" smtClean="0"/>
              <a:t>Relaciones con el supervisor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s-PA" sz="1700" b="1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700" b="1" dirty="0" smtClean="0"/>
              <a:t>Relaciones con el Público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s-PA" sz="11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700" b="1" dirty="0" smtClean="0"/>
              <a:t>Dirección y Desarrollo  de los Subordinados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s-PA" sz="11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PA" sz="1700" b="1" dirty="0" smtClean="0"/>
              <a:t>Responsabilidades</a:t>
            </a:r>
            <a:endParaRPr lang="es-PA" sz="1700" dirty="0"/>
          </a:p>
        </p:txBody>
      </p:sp>
      <p:pic>
        <p:nvPicPr>
          <p:cNvPr id="4098" name="Picture 2" descr="http://www.eomonia.com/Graficos/suscripfot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4572000"/>
            <a:ext cx="2476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8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2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4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PA" sz="3500" dirty="0" smtClean="0"/>
              <a:t>NUEVAS TENDENCIAS EN LA EVALUACIÓN DEL DESEMPEÑO</a:t>
            </a:r>
            <a:endParaRPr lang="es-PA" sz="35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63" y="1643063"/>
            <a:ext cx="8229600" cy="5043487"/>
          </a:xfrm>
        </p:spPr>
        <p:txBody>
          <a:bodyPr>
            <a:no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s-ES_tradnl" sz="1700" dirty="0" smtClean="0"/>
              <a:t>Las principales tendencias en la evaluación del desempeño son las siguientes: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s-PA" sz="1050" dirty="0" smtClean="0"/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ES_tradnl" sz="1700" dirty="0" smtClean="0"/>
              <a:t>Los indicadores tienden a ser sistémicos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s-PA" sz="500" dirty="0" smtClean="0"/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ES_tradnl" sz="1700" dirty="0" smtClean="0"/>
              <a:t>Los indicadores tienden a seleccionarse como criterios distintos de evaluación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s-ES_tradnl" sz="500" dirty="0" smtClean="0"/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ES_tradnl" sz="1700" dirty="0" smtClean="0"/>
              <a:t>Los indicadores tienden a ser escogidos en conjunto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s-PA" sz="500" dirty="0" smtClean="0"/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ES_tradnl" sz="1700" dirty="0" smtClean="0"/>
              <a:t>Evaluación del desempeño como elemento integrador de las prácticas de RH. </a:t>
            </a:r>
            <a:endParaRPr lang="es-PA" sz="1700" dirty="0" smtClean="0"/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s-PA" sz="500" dirty="0" smtClean="0"/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ES_tradnl" sz="1700" dirty="0" smtClean="0"/>
              <a:t>Evaluación del desempeño mediante procesos sencillos y no estructurados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s-PA" sz="500" dirty="0" smtClean="0"/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ES_tradnl" sz="1700" dirty="0" smtClean="0"/>
              <a:t>Evaluación del desempeño como retroalimentación de las personas. </a:t>
            </a:r>
            <a:endParaRPr lang="es-PA" sz="1700" dirty="0" smtClean="0"/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s-PA" sz="500" dirty="0" smtClean="0"/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ES_tradnl" sz="1700" dirty="0" smtClean="0"/>
              <a:t>La evaluación del desempeño requiere la medición y comparación de variables individuales, grupales y organizacionales. </a:t>
            </a:r>
            <a:endParaRPr lang="es-PA" sz="1700" dirty="0" smtClean="0"/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s-PA" sz="500" dirty="0" smtClean="0"/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ES_tradnl" sz="1700" dirty="0" smtClean="0"/>
              <a:t>La evaluación del desempeño haciendo énfasis en los resultados, las metas y los objetivos alcanzados. </a:t>
            </a:r>
            <a:endParaRPr lang="es-PA" sz="1700" dirty="0" smtClean="0"/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s-PA" sz="500" dirty="0" smtClean="0"/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ES_tradnl" sz="1700" dirty="0" smtClean="0"/>
              <a:t>Desburocratización.</a:t>
            </a:r>
            <a:endParaRPr lang="es-PA" sz="1700" dirty="0" smtClean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8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PA" dirty="0" smtClean="0"/>
              <a:t>PROPÓSITOS DE LA ENTREVISTA DE EVALUACIÓN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63" y="1714500"/>
            <a:ext cx="8086725" cy="4708525"/>
          </a:xfrm>
        </p:spPr>
        <p:txBody>
          <a:bodyPr/>
          <a:lstStyle/>
          <a:p>
            <a:pPr algn="just"/>
            <a:r>
              <a:rPr lang="es-ES_tradnl" sz="1700" smtClean="0"/>
              <a:t>Dar al subordinado las condiciones necesarias para mejorar su trabajo mediante una comunicación clara e inequívoca de su estándar de desempeño. </a:t>
            </a:r>
          </a:p>
          <a:p>
            <a:pPr algn="just">
              <a:buFont typeface="Wingdings 2" pitchFamily="18" charset="2"/>
              <a:buNone/>
            </a:pPr>
            <a:endParaRPr lang="es-ES_tradnl" sz="1100" smtClean="0"/>
          </a:p>
          <a:p>
            <a:pPr algn="just"/>
            <a:r>
              <a:rPr lang="es-ES_tradnl" sz="1700" smtClean="0"/>
              <a:t>Dar al subordinado una idea clara acerca de cómo está desempeñando su trabajo (retroalimentación), destacando sus fortalezas y sus debilidades y comparándolas con los estándares de desempeño esperados. </a:t>
            </a:r>
          </a:p>
          <a:p>
            <a:pPr algn="just">
              <a:buFont typeface="Wingdings 2" pitchFamily="18" charset="2"/>
              <a:buNone/>
            </a:pPr>
            <a:endParaRPr lang="es-ES_tradnl" sz="1100" smtClean="0"/>
          </a:p>
          <a:p>
            <a:pPr algn="just"/>
            <a:r>
              <a:rPr lang="es-ES_tradnl" sz="1700" smtClean="0"/>
              <a:t>Discutir los dos las medidas y los planes, para desarrollar y utilizar mejor las aptitudes del subordinado.</a:t>
            </a:r>
          </a:p>
          <a:p>
            <a:pPr algn="just">
              <a:buFont typeface="Wingdings 2" pitchFamily="18" charset="2"/>
              <a:buNone/>
            </a:pPr>
            <a:endParaRPr lang="es-ES_tradnl" sz="1100" smtClean="0"/>
          </a:p>
          <a:p>
            <a:pPr algn="just"/>
            <a:r>
              <a:rPr lang="es-ES_tradnl" sz="1700" smtClean="0"/>
              <a:t>Estimular relaciones personales más fuertes entre el gerente y los subordinados.</a:t>
            </a:r>
          </a:p>
          <a:p>
            <a:pPr algn="just">
              <a:buFont typeface="Wingdings 2" pitchFamily="18" charset="2"/>
              <a:buNone/>
            </a:pPr>
            <a:endParaRPr lang="es-ES_tradnl" sz="1100" smtClean="0"/>
          </a:p>
          <a:p>
            <a:pPr algn="just"/>
            <a:r>
              <a:rPr lang="es-ES_tradnl" sz="1700" smtClean="0"/>
              <a:t>Eliminar o reducir discrepancias, ansiedades, tensiones e incertidumbres que surgen cuando los individuos no gozan de asesoría planeada y bien orientada.</a:t>
            </a:r>
            <a:endParaRPr lang="es-PA" sz="1700" smtClean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Personalizado 6">
      <a:dk1>
        <a:sysClr val="windowText" lastClr="000000"/>
      </a:dk1>
      <a:lt1>
        <a:srgbClr val="000000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82</TotalTime>
  <Words>793</Words>
  <Application>Microsoft Office PowerPoint</Application>
  <PresentationFormat>Presentación en pantalla (4:3)</PresentationFormat>
  <Paragraphs>136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Vértice</vt:lpstr>
      <vt:lpstr>DESEMPEÑO BASADO EN LAS HABILIDADES</vt:lpstr>
      <vt:lpstr>CONCEPTO</vt:lpstr>
      <vt:lpstr>OBJETIVOS</vt:lpstr>
      <vt:lpstr>BENEFICIOS DE LA EVALUACIÓN DE DESEMPEÑO</vt:lpstr>
      <vt:lpstr>SUS VENTAJAS</vt:lpstr>
      <vt:lpstr>MÉTODO DE EVALUACIÓN BASADOS EN EL DESEMPEÑO</vt:lpstr>
      <vt:lpstr>FACTORES DE LA EVALUACIÓN DE COLABORADORES</vt:lpstr>
      <vt:lpstr>NUEVAS TENDENCIAS EN LA EVALUACIÓN DEL DESEMPEÑO</vt:lpstr>
      <vt:lpstr>PROPÓSITOS DE LA ENTREVISTA DE EVALUACIÓN</vt:lpstr>
      <vt:lpstr>MUCHAS GRACIAS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10</cp:revision>
  <dcterms:created xsi:type="dcterms:W3CDTF">2008-04-14T09:05:52Z</dcterms:created>
  <dcterms:modified xsi:type="dcterms:W3CDTF">2011-04-15T04:14:59Z</dcterms:modified>
</cp:coreProperties>
</file>