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sldIdLst>
    <p:sldId id="258" r:id="rId2"/>
    <p:sldId id="256" r:id="rId3"/>
    <p:sldId id="272" r:id="rId4"/>
    <p:sldId id="261" r:id="rId5"/>
    <p:sldId id="259" r:id="rId6"/>
    <p:sldId id="260" r:id="rId7"/>
    <p:sldId id="270" r:id="rId8"/>
    <p:sldId id="262" r:id="rId9"/>
    <p:sldId id="263" r:id="rId10"/>
    <p:sldId id="264" r:id="rId11"/>
    <p:sldId id="265" r:id="rId12"/>
    <p:sldId id="266" r:id="rId13"/>
    <p:sldId id="267" r:id="rId14"/>
    <p:sldId id="268" r:id="rId15"/>
    <p:sldId id="273" r:id="rId16"/>
    <p:sldId id="274" r:id="rId17"/>
    <p:sldId id="275" r:id="rId18"/>
    <p:sldId id="276" r:id="rId19"/>
    <p:sldId id="277" r:id="rId20"/>
    <p:sldId id="271"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 id="292" r:id="rId36"/>
    <p:sldId id="293" r:id="rId37"/>
    <p:sldId id="294" r:id="rId38"/>
    <p:sldId id="269" r:id="rId39"/>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Tahoma" pitchFamily="34" charset="0"/>
        <a:ea typeface="+mn-ea"/>
        <a:cs typeface="+mn-cs"/>
      </a:defRPr>
    </a:lvl1pPr>
    <a:lvl2pPr marL="457200" algn="l" rtl="0" fontAlgn="base">
      <a:spcBef>
        <a:spcPct val="0"/>
      </a:spcBef>
      <a:spcAft>
        <a:spcPct val="0"/>
      </a:spcAft>
      <a:defRPr kern="1200">
        <a:solidFill>
          <a:schemeClr val="tx1"/>
        </a:solidFill>
        <a:latin typeface="Tahoma" pitchFamily="34" charset="0"/>
        <a:ea typeface="+mn-ea"/>
        <a:cs typeface="+mn-cs"/>
      </a:defRPr>
    </a:lvl2pPr>
    <a:lvl3pPr marL="914400" algn="l" rtl="0" fontAlgn="base">
      <a:spcBef>
        <a:spcPct val="0"/>
      </a:spcBef>
      <a:spcAft>
        <a:spcPct val="0"/>
      </a:spcAft>
      <a:defRPr kern="1200">
        <a:solidFill>
          <a:schemeClr val="tx1"/>
        </a:solidFill>
        <a:latin typeface="Tahoma" pitchFamily="34" charset="0"/>
        <a:ea typeface="+mn-ea"/>
        <a:cs typeface="+mn-cs"/>
      </a:defRPr>
    </a:lvl3pPr>
    <a:lvl4pPr marL="1371600" algn="l" rtl="0" fontAlgn="base">
      <a:spcBef>
        <a:spcPct val="0"/>
      </a:spcBef>
      <a:spcAft>
        <a:spcPct val="0"/>
      </a:spcAft>
      <a:defRPr kern="1200">
        <a:solidFill>
          <a:schemeClr val="tx1"/>
        </a:solidFill>
        <a:latin typeface="Tahoma" pitchFamily="34" charset="0"/>
        <a:ea typeface="+mn-ea"/>
        <a:cs typeface="+mn-cs"/>
      </a:defRPr>
    </a:lvl4pPr>
    <a:lvl5pPr marL="1828800" algn="l" rtl="0" fontAlgn="base">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00"/>
    <a:srgbClr val="99CC00"/>
    <a:srgbClr val="006600"/>
    <a:srgbClr val="CCCC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0" d="100"/>
          <a:sy n="60" d="100"/>
        </p:scale>
        <p:origin x="-1350" y="-30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2.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2.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3.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4.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5.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6.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7.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8.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9.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0.wav"/></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4" name="Group 2"/>
          <p:cNvGrpSpPr>
            <a:grpSpLocks/>
          </p:cNvGrpSpPr>
          <p:nvPr/>
        </p:nvGrpSpPr>
        <p:grpSpPr bwMode="auto">
          <a:xfrm>
            <a:off x="3800475" y="1789113"/>
            <a:ext cx="5340350" cy="5056187"/>
            <a:chOff x="2394" y="1127"/>
            <a:chExt cx="3364" cy="3185"/>
          </a:xfrm>
        </p:grpSpPr>
        <p:sp>
          <p:nvSpPr>
            <p:cNvPr id="5" name="Rectangle 3"/>
            <p:cNvSpPr>
              <a:spLocks noChangeArrowheads="1"/>
            </p:cNvSpPr>
            <p:nvPr/>
          </p:nvSpPr>
          <p:spPr bwMode="ltGray">
            <a:xfrm>
              <a:off x="4230" y="1365"/>
              <a:ext cx="197" cy="102"/>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s-PA"/>
            </a:p>
          </p:txBody>
        </p:sp>
        <p:sp>
          <p:nvSpPr>
            <p:cNvPr id="6" name="Oval 4"/>
            <p:cNvSpPr>
              <a:spLocks noChangeArrowheads="1"/>
            </p:cNvSpPr>
            <p:nvPr/>
          </p:nvSpPr>
          <p:spPr bwMode="ltGray">
            <a:xfrm>
              <a:off x="4299" y="1185"/>
              <a:ext cx="47" cy="47"/>
            </a:xfrm>
            <a:prstGeom prst="ellipse">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pPr>
                <a:defRPr/>
              </a:pPr>
              <a:endParaRPr lang="es-PA"/>
            </a:p>
          </p:txBody>
        </p:sp>
        <p:sp>
          <p:nvSpPr>
            <p:cNvPr id="7" name="Rectangle 5"/>
            <p:cNvSpPr>
              <a:spLocks noChangeArrowheads="1"/>
            </p:cNvSpPr>
            <p:nvPr/>
          </p:nvSpPr>
          <p:spPr bwMode="ltGray">
            <a:xfrm rot="995337">
              <a:off x="5205" y="1495"/>
              <a:ext cx="6" cy="2073"/>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s-PA"/>
            </a:p>
          </p:txBody>
        </p:sp>
        <p:sp>
          <p:nvSpPr>
            <p:cNvPr id="8" name="Freeform 6"/>
            <p:cNvSpPr>
              <a:spLocks noEditPoints="1"/>
            </p:cNvSpPr>
            <p:nvPr/>
          </p:nvSpPr>
          <p:spPr bwMode="ltGray">
            <a:xfrm>
              <a:off x="4871" y="3508"/>
              <a:ext cx="66" cy="96"/>
            </a:xfrm>
            <a:custGeom>
              <a:avLst/>
              <a:gdLst/>
              <a:ahLst/>
              <a:cxnLst>
                <a:cxn ang="0">
                  <a:pos x="18" y="96"/>
                </a:cxn>
                <a:cxn ang="0">
                  <a:pos x="42" y="78"/>
                </a:cxn>
                <a:cxn ang="0">
                  <a:pos x="60" y="60"/>
                </a:cxn>
                <a:cxn ang="0">
                  <a:pos x="66" y="36"/>
                </a:cxn>
                <a:cxn ang="0">
                  <a:pos x="60" y="12"/>
                </a:cxn>
                <a:cxn ang="0">
                  <a:pos x="36" y="0"/>
                </a:cxn>
                <a:cxn ang="0">
                  <a:pos x="24" y="6"/>
                </a:cxn>
                <a:cxn ang="0">
                  <a:pos x="12" y="12"/>
                </a:cxn>
                <a:cxn ang="0">
                  <a:pos x="0" y="36"/>
                </a:cxn>
                <a:cxn ang="0">
                  <a:pos x="0" y="60"/>
                </a:cxn>
                <a:cxn ang="0">
                  <a:pos x="12" y="84"/>
                </a:cxn>
                <a:cxn ang="0">
                  <a:pos x="18" y="96"/>
                </a:cxn>
                <a:cxn ang="0">
                  <a:pos x="18" y="96"/>
                </a:cxn>
                <a:cxn ang="0">
                  <a:pos x="42" y="18"/>
                </a:cxn>
                <a:cxn ang="0">
                  <a:pos x="54" y="24"/>
                </a:cxn>
                <a:cxn ang="0">
                  <a:pos x="60" y="36"/>
                </a:cxn>
                <a:cxn ang="0">
                  <a:pos x="60" y="48"/>
                </a:cxn>
                <a:cxn ang="0">
                  <a:pos x="54" y="54"/>
                </a:cxn>
                <a:cxn ang="0">
                  <a:pos x="36" y="72"/>
                </a:cxn>
                <a:cxn ang="0">
                  <a:pos x="24" y="78"/>
                </a:cxn>
                <a:cxn ang="0">
                  <a:pos x="24" y="78"/>
                </a:cxn>
                <a:cxn ang="0">
                  <a:pos x="12" y="48"/>
                </a:cxn>
                <a:cxn ang="0">
                  <a:pos x="18" y="24"/>
                </a:cxn>
                <a:cxn ang="0">
                  <a:pos x="30" y="18"/>
                </a:cxn>
                <a:cxn ang="0">
                  <a:pos x="42" y="18"/>
                </a:cxn>
                <a:cxn ang="0">
                  <a:pos x="42" y="18"/>
                </a:cxn>
              </a:cxnLst>
              <a:rect l="0" t="0" r="r" b="b"/>
              <a:pathLst>
                <a:path w="66" h="96">
                  <a:moveTo>
                    <a:pt x="18" y="96"/>
                  </a:moveTo>
                  <a:lnTo>
                    <a:pt x="42" y="78"/>
                  </a:lnTo>
                  <a:lnTo>
                    <a:pt x="60" y="60"/>
                  </a:lnTo>
                  <a:lnTo>
                    <a:pt x="66" y="36"/>
                  </a:lnTo>
                  <a:lnTo>
                    <a:pt x="60" y="12"/>
                  </a:lnTo>
                  <a:lnTo>
                    <a:pt x="36" y="0"/>
                  </a:lnTo>
                  <a:lnTo>
                    <a:pt x="24" y="6"/>
                  </a:lnTo>
                  <a:lnTo>
                    <a:pt x="12" y="12"/>
                  </a:lnTo>
                  <a:lnTo>
                    <a:pt x="0" y="36"/>
                  </a:lnTo>
                  <a:lnTo>
                    <a:pt x="0" y="60"/>
                  </a:lnTo>
                  <a:lnTo>
                    <a:pt x="12" y="84"/>
                  </a:lnTo>
                  <a:lnTo>
                    <a:pt x="18" y="96"/>
                  </a:lnTo>
                  <a:lnTo>
                    <a:pt x="18" y="96"/>
                  </a:lnTo>
                  <a:close/>
                  <a:moveTo>
                    <a:pt x="42" y="18"/>
                  </a:moveTo>
                  <a:lnTo>
                    <a:pt x="54" y="24"/>
                  </a:lnTo>
                  <a:lnTo>
                    <a:pt x="60" y="36"/>
                  </a:lnTo>
                  <a:lnTo>
                    <a:pt x="60" y="48"/>
                  </a:lnTo>
                  <a:lnTo>
                    <a:pt x="54" y="54"/>
                  </a:lnTo>
                  <a:lnTo>
                    <a:pt x="36" y="72"/>
                  </a:lnTo>
                  <a:lnTo>
                    <a:pt x="24" y="78"/>
                  </a:lnTo>
                  <a:lnTo>
                    <a:pt x="24" y="78"/>
                  </a:lnTo>
                  <a:lnTo>
                    <a:pt x="12" y="48"/>
                  </a:lnTo>
                  <a:lnTo>
                    <a:pt x="18" y="24"/>
                  </a:lnTo>
                  <a:lnTo>
                    <a:pt x="30" y="18"/>
                  </a:lnTo>
                  <a:lnTo>
                    <a:pt x="42" y="18"/>
                  </a:lnTo>
                  <a:lnTo>
                    <a:pt x="42"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s-PA"/>
            </a:p>
          </p:txBody>
        </p:sp>
        <p:sp>
          <p:nvSpPr>
            <p:cNvPr id="9" name="Rectangle 7"/>
            <p:cNvSpPr>
              <a:spLocks noChangeArrowheads="1"/>
            </p:cNvSpPr>
            <p:nvPr/>
          </p:nvSpPr>
          <p:spPr bwMode="ltGray">
            <a:xfrm rot="91736">
              <a:off x="5487" y="1535"/>
              <a:ext cx="6" cy="1998"/>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s-PA"/>
            </a:p>
          </p:txBody>
        </p:sp>
        <p:sp>
          <p:nvSpPr>
            <p:cNvPr id="10" name="Rectangle 8"/>
            <p:cNvSpPr>
              <a:spLocks noChangeArrowheads="1"/>
            </p:cNvSpPr>
            <p:nvPr/>
          </p:nvSpPr>
          <p:spPr bwMode="ltGray">
            <a:xfrm rot="-926223">
              <a:off x="5640" y="1521"/>
              <a:ext cx="6" cy="881"/>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s-PA"/>
            </a:p>
          </p:txBody>
        </p:sp>
        <p:sp>
          <p:nvSpPr>
            <p:cNvPr id="11" name="Rectangle 9"/>
            <p:cNvSpPr>
              <a:spLocks noChangeArrowheads="1"/>
            </p:cNvSpPr>
            <p:nvPr/>
          </p:nvSpPr>
          <p:spPr bwMode="ltGray">
            <a:xfrm rot="-1140313">
              <a:off x="3444" y="1816"/>
              <a:ext cx="6" cy="2033"/>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s-PA"/>
            </a:p>
          </p:txBody>
        </p:sp>
        <p:sp>
          <p:nvSpPr>
            <p:cNvPr id="12" name="Rectangle 10"/>
            <p:cNvSpPr>
              <a:spLocks noChangeArrowheads="1"/>
            </p:cNvSpPr>
            <p:nvPr/>
          </p:nvSpPr>
          <p:spPr bwMode="ltGray">
            <a:xfrm rot="1114412">
              <a:off x="2757" y="1821"/>
              <a:ext cx="6" cy="2119"/>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s-PA"/>
            </a:p>
          </p:txBody>
        </p:sp>
        <p:sp>
          <p:nvSpPr>
            <p:cNvPr id="13" name="Rectangle 11"/>
            <p:cNvSpPr>
              <a:spLocks noChangeArrowheads="1"/>
            </p:cNvSpPr>
            <p:nvPr/>
          </p:nvSpPr>
          <p:spPr bwMode="ltGray">
            <a:xfrm rot="254676">
              <a:off x="3035" y="1870"/>
              <a:ext cx="6" cy="1906"/>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s-PA"/>
            </a:p>
          </p:txBody>
        </p:sp>
        <p:sp>
          <p:nvSpPr>
            <p:cNvPr id="14" name="Freeform 12"/>
            <p:cNvSpPr>
              <a:spLocks/>
            </p:cNvSpPr>
            <p:nvPr/>
          </p:nvSpPr>
          <p:spPr bwMode="ltGray">
            <a:xfrm>
              <a:off x="4007" y="3021"/>
              <a:ext cx="623" cy="156"/>
            </a:xfrm>
            <a:custGeom>
              <a:avLst/>
              <a:gdLst/>
              <a:ahLst/>
              <a:cxnLst>
                <a:cxn ang="0">
                  <a:pos x="6" y="18"/>
                </a:cxn>
                <a:cxn ang="0">
                  <a:pos x="162" y="36"/>
                </a:cxn>
                <a:cxn ang="0">
                  <a:pos x="251" y="36"/>
                </a:cxn>
                <a:cxn ang="0">
                  <a:pos x="354" y="30"/>
                </a:cxn>
                <a:cxn ang="0">
                  <a:pos x="473" y="18"/>
                </a:cxn>
                <a:cxn ang="0">
                  <a:pos x="611" y="0"/>
                </a:cxn>
                <a:cxn ang="0">
                  <a:pos x="623" y="114"/>
                </a:cxn>
                <a:cxn ang="0">
                  <a:pos x="497" y="138"/>
                </a:cxn>
                <a:cxn ang="0">
                  <a:pos x="414" y="150"/>
                </a:cxn>
                <a:cxn ang="0">
                  <a:pos x="318" y="156"/>
                </a:cxn>
                <a:cxn ang="0">
                  <a:pos x="215" y="156"/>
                </a:cxn>
                <a:cxn ang="0">
                  <a:pos x="108" y="150"/>
                </a:cxn>
                <a:cxn ang="0">
                  <a:pos x="0" y="132"/>
                </a:cxn>
                <a:cxn ang="0">
                  <a:pos x="6" y="18"/>
                </a:cxn>
                <a:cxn ang="0">
                  <a:pos x="6" y="18"/>
                </a:cxn>
              </a:cxnLst>
              <a:rect l="0" t="0" r="r" b="b"/>
              <a:pathLst>
                <a:path w="623" h="156">
                  <a:moveTo>
                    <a:pt x="6" y="18"/>
                  </a:moveTo>
                  <a:lnTo>
                    <a:pt x="162" y="36"/>
                  </a:lnTo>
                  <a:lnTo>
                    <a:pt x="251" y="36"/>
                  </a:lnTo>
                  <a:lnTo>
                    <a:pt x="354" y="30"/>
                  </a:lnTo>
                  <a:lnTo>
                    <a:pt x="473" y="18"/>
                  </a:lnTo>
                  <a:lnTo>
                    <a:pt x="611" y="0"/>
                  </a:lnTo>
                  <a:lnTo>
                    <a:pt x="623" y="114"/>
                  </a:lnTo>
                  <a:lnTo>
                    <a:pt x="497" y="138"/>
                  </a:lnTo>
                  <a:lnTo>
                    <a:pt x="414" y="150"/>
                  </a:lnTo>
                  <a:lnTo>
                    <a:pt x="318" y="156"/>
                  </a:lnTo>
                  <a:lnTo>
                    <a:pt x="215" y="156"/>
                  </a:lnTo>
                  <a:lnTo>
                    <a:pt x="108" y="150"/>
                  </a:lnTo>
                  <a:lnTo>
                    <a:pt x="0" y="132"/>
                  </a:lnTo>
                  <a:lnTo>
                    <a:pt x="6" y="18"/>
                  </a:lnTo>
                  <a:lnTo>
                    <a:pt x="6"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s-PA"/>
            </a:p>
          </p:txBody>
        </p:sp>
        <p:sp>
          <p:nvSpPr>
            <p:cNvPr id="15" name="Freeform 13"/>
            <p:cNvSpPr>
              <a:spLocks/>
            </p:cNvSpPr>
            <p:nvPr/>
          </p:nvSpPr>
          <p:spPr bwMode="ltGray">
            <a:xfrm>
              <a:off x="4762" y="3591"/>
              <a:ext cx="996" cy="126"/>
            </a:xfrm>
            <a:custGeom>
              <a:avLst/>
              <a:gdLst/>
              <a:ahLst/>
              <a:cxnLst>
                <a:cxn ang="0">
                  <a:pos x="754" y="6"/>
                </a:cxn>
                <a:cxn ang="0">
                  <a:pos x="652" y="6"/>
                </a:cxn>
                <a:cxn ang="0">
                  <a:pos x="563" y="6"/>
                </a:cxn>
                <a:cxn ang="0">
                  <a:pos x="479" y="6"/>
                </a:cxn>
                <a:cxn ang="0">
                  <a:pos x="401" y="6"/>
                </a:cxn>
                <a:cxn ang="0">
                  <a:pos x="335" y="0"/>
                </a:cxn>
                <a:cxn ang="0">
                  <a:pos x="276" y="0"/>
                </a:cxn>
                <a:cxn ang="0">
                  <a:pos x="222" y="0"/>
                </a:cxn>
                <a:cxn ang="0">
                  <a:pos x="180" y="6"/>
                </a:cxn>
                <a:cxn ang="0">
                  <a:pos x="138" y="6"/>
                </a:cxn>
                <a:cxn ang="0">
                  <a:pos x="108" y="6"/>
                </a:cxn>
                <a:cxn ang="0">
                  <a:pos x="54" y="6"/>
                </a:cxn>
                <a:cxn ang="0">
                  <a:pos x="24" y="12"/>
                </a:cxn>
                <a:cxn ang="0">
                  <a:pos x="6" y="18"/>
                </a:cxn>
                <a:cxn ang="0">
                  <a:pos x="0" y="24"/>
                </a:cxn>
                <a:cxn ang="0">
                  <a:pos x="12" y="42"/>
                </a:cxn>
                <a:cxn ang="0">
                  <a:pos x="18" y="48"/>
                </a:cxn>
                <a:cxn ang="0">
                  <a:pos x="30" y="54"/>
                </a:cxn>
                <a:cxn ang="0">
                  <a:pos x="60" y="60"/>
                </a:cxn>
                <a:cxn ang="0">
                  <a:pos x="90" y="72"/>
                </a:cxn>
                <a:cxn ang="0">
                  <a:pos x="144" y="84"/>
                </a:cxn>
                <a:cxn ang="0">
                  <a:pos x="210" y="90"/>
                </a:cxn>
                <a:cxn ang="0">
                  <a:pos x="293" y="102"/>
                </a:cxn>
                <a:cxn ang="0">
                  <a:pos x="389" y="108"/>
                </a:cxn>
                <a:cxn ang="0">
                  <a:pos x="503" y="120"/>
                </a:cxn>
                <a:cxn ang="0">
                  <a:pos x="622" y="120"/>
                </a:cxn>
                <a:cxn ang="0">
                  <a:pos x="754" y="126"/>
                </a:cxn>
                <a:cxn ang="0">
                  <a:pos x="873" y="126"/>
                </a:cxn>
                <a:cxn ang="0">
                  <a:pos x="993" y="126"/>
                </a:cxn>
                <a:cxn ang="0">
                  <a:pos x="993" y="12"/>
                </a:cxn>
                <a:cxn ang="0">
                  <a:pos x="879" y="12"/>
                </a:cxn>
                <a:cxn ang="0">
                  <a:pos x="754" y="6"/>
                </a:cxn>
                <a:cxn ang="0">
                  <a:pos x="754" y="6"/>
                </a:cxn>
              </a:cxnLst>
              <a:rect l="0" t="0" r="r" b="b"/>
              <a:pathLst>
                <a:path w="993" h="126">
                  <a:moveTo>
                    <a:pt x="754" y="6"/>
                  </a:moveTo>
                  <a:lnTo>
                    <a:pt x="652" y="6"/>
                  </a:lnTo>
                  <a:lnTo>
                    <a:pt x="563" y="6"/>
                  </a:lnTo>
                  <a:lnTo>
                    <a:pt x="479" y="6"/>
                  </a:lnTo>
                  <a:lnTo>
                    <a:pt x="401" y="6"/>
                  </a:lnTo>
                  <a:lnTo>
                    <a:pt x="335" y="0"/>
                  </a:lnTo>
                  <a:lnTo>
                    <a:pt x="276" y="0"/>
                  </a:lnTo>
                  <a:lnTo>
                    <a:pt x="222" y="0"/>
                  </a:lnTo>
                  <a:lnTo>
                    <a:pt x="180" y="6"/>
                  </a:lnTo>
                  <a:lnTo>
                    <a:pt x="138" y="6"/>
                  </a:lnTo>
                  <a:lnTo>
                    <a:pt x="108" y="6"/>
                  </a:lnTo>
                  <a:lnTo>
                    <a:pt x="54" y="6"/>
                  </a:lnTo>
                  <a:lnTo>
                    <a:pt x="24" y="12"/>
                  </a:lnTo>
                  <a:lnTo>
                    <a:pt x="6" y="18"/>
                  </a:lnTo>
                  <a:lnTo>
                    <a:pt x="0" y="24"/>
                  </a:lnTo>
                  <a:lnTo>
                    <a:pt x="12" y="42"/>
                  </a:lnTo>
                  <a:lnTo>
                    <a:pt x="18" y="48"/>
                  </a:lnTo>
                  <a:lnTo>
                    <a:pt x="30" y="54"/>
                  </a:lnTo>
                  <a:lnTo>
                    <a:pt x="60" y="60"/>
                  </a:lnTo>
                  <a:lnTo>
                    <a:pt x="90" y="72"/>
                  </a:lnTo>
                  <a:lnTo>
                    <a:pt x="144" y="84"/>
                  </a:lnTo>
                  <a:lnTo>
                    <a:pt x="210" y="90"/>
                  </a:lnTo>
                  <a:lnTo>
                    <a:pt x="293" y="102"/>
                  </a:lnTo>
                  <a:lnTo>
                    <a:pt x="389" y="108"/>
                  </a:lnTo>
                  <a:lnTo>
                    <a:pt x="503" y="120"/>
                  </a:lnTo>
                  <a:lnTo>
                    <a:pt x="622" y="120"/>
                  </a:lnTo>
                  <a:lnTo>
                    <a:pt x="754" y="126"/>
                  </a:lnTo>
                  <a:lnTo>
                    <a:pt x="873" y="126"/>
                  </a:lnTo>
                  <a:lnTo>
                    <a:pt x="993" y="126"/>
                  </a:lnTo>
                  <a:lnTo>
                    <a:pt x="993" y="12"/>
                  </a:lnTo>
                  <a:lnTo>
                    <a:pt x="879" y="12"/>
                  </a:lnTo>
                  <a:lnTo>
                    <a:pt x="754" y="6"/>
                  </a:lnTo>
                  <a:lnTo>
                    <a:pt x="754" y="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s-PA"/>
            </a:p>
          </p:txBody>
        </p:sp>
        <p:sp>
          <p:nvSpPr>
            <p:cNvPr id="16" name="Freeform 14"/>
            <p:cNvSpPr>
              <a:spLocks/>
            </p:cNvSpPr>
            <p:nvPr/>
          </p:nvSpPr>
          <p:spPr bwMode="ltGray">
            <a:xfrm>
              <a:off x="4786" y="3645"/>
              <a:ext cx="972" cy="245"/>
            </a:xfrm>
            <a:custGeom>
              <a:avLst/>
              <a:gdLst/>
              <a:ahLst/>
              <a:cxnLst>
                <a:cxn ang="0">
                  <a:pos x="0" y="0"/>
                </a:cxn>
                <a:cxn ang="0">
                  <a:pos x="24" y="54"/>
                </a:cxn>
                <a:cxn ang="0">
                  <a:pos x="66" y="96"/>
                </a:cxn>
                <a:cxn ang="0">
                  <a:pos x="120" y="137"/>
                </a:cxn>
                <a:cxn ang="0">
                  <a:pos x="198" y="173"/>
                </a:cxn>
                <a:cxn ang="0">
                  <a:pos x="293" y="203"/>
                </a:cxn>
                <a:cxn ang="0">
                  <a:pos x="353" y="215"/>
                </a:cxn>
                <a:cxn ang="0">
                  <a:pos x="413" y="227"/>
                </a:cxn>
                <a:cxn ang="0">
                  <a:pos x="479" y="233"/>
                </a:cxn>
                <a:cxn ang="0">
                  <a:pos x="556" y="239"/>
                </a:cxn>
                <a:cxn ang="0">
                  <a:pos x="634" y="245"/>
                </a:cxn>
                <a:cxn ang="0">
                  <a:pos x="724" y="245"/>
                </a:cxn>
                <a:cxn ang="0">
                  <a:pos x="855" y="245"/>
                </a:cxn>
                <a:cxn ang="0">
                  <a:pos x="969" y="239"/>
                </a:cxn>
                <a:cxn ang="0">
                  <a:pos x="969" y="60"/>
                </a:cxn>
                <a:cxn ang="0">
                  <a:pos x="700" y="60"/>
                </a:cxn>
                <a:cxn ang="0">
                  <a:pos x="503" y="54"/>
                </a:cxn>
                <a:cxn ang="0">
                  <a:pos x="317" y="42"/>
                </a:cxn>
                <a:cxn ang="0">
                  <a:pos x="150" y="24"/>
                </a:cxn>
                <a:cxn ang="0">
                  <a:pos x="72" y="12"/>
                </a:cxn>
                <a:cxn ang="0">
                  <a:pos x="0" y="0"/>
                </a:cxn>
                <a:cxn ang="0">
                  <a:pos x="0" y="0"/>
                </a:cxn>
              </a:cxnLst>
              <a:rect l="0" t="0" r="r" b="b"/>
              <a:pathLst>
                <a:path w="969" h="245">
                  <a:moveTo>
                    <a:pt x="0" y="0"/>
                  </a:moveTo>
                  <a:lnTo>
                    <a:pt x="24" y="54"/>
                  </a:lnTo>
                  <a:lnTo>
                    <a:pt x="66" y="96"/>
                  </a:lnTo>
                  <a:lnTo>
                    <a:pt x="120" y="137"/>
                  </a:lnTo>
                  <a:lnTo>
                    <a:pt x="198" y="173"/>
                  </a:lnTo>
                  <a:lnTo>
                    <a:pt x="293" y="203"/>
                  </a:lnTo>
                  <a:lnTo>
                    <a:pt x="353" y="215"/>
                  </a:lnTo>
                  <a:lnTo>
                    <a:pt x="413" y="227"/>
                  </a:lnTo>
                  <a:lnTo>
                    <a:pt x="479" y="233"/>
                  </a:lnTo>
                  <a:lnTo>
                    <a:pt x="556" y="239"/>
                  </a:lnTo>
                  <a:lnTo>
                    <a:pt x="634" y="245"/>
                  </a:lnTo>
                  <a:lnTo>
                    <a:pt x="724" y="245"/>
                  </a:lnTo>
                  <a:lnTo>
                    <a:pt x="855" y="245"/>
                  </a:lnTo>
                  <a:lnTo>
                    <a:pt x="969" y="239"/>
                  </a:lnTo>
                  <a:lnTo>
                    <a:pt x="969" y="60"/>
                  </a:lnTo>
                  <a:lnTo>
                    <a:pt x="700" y="60"/>
                  </a:lnTo>
                  <a:lnTo>
                    <a:pt x="503" y="54"/>
                  </a:lnTo>
                  <a:lnTo>
                    <a:pt x="317" y="42"/>
                  </a:lnTo>
                  <a:lnTo>
                    <a:pt x="150" y="24"/>
                  </a:lnTo>
                  <a:lnTo>
                    <a:pt x="72" y="12"/>
                  </a:lnTo>
                  <a:lnTo>
                    <a:pt x="0" y="0"/>
                  </a:lnTo>
                  <a:lnTo>
                    <a:pt x="0" y="0"/>
                  </a:lnTo>
                  <a:close/>
                </a:path>
              </a:pathLst>
            </a:custGeom>
            <a:gradFill rotWithShape="0">
              <a:gsLst>
                <a:gs pos="0">
                  <a:schemeClr val="bg2"/>
                </a:gs>
                <a:gs pos="100000">
                  <a:schemeClr val="bg2">
                    <a:gamma/>
                    <a:tint val="81961"/>
                    <a:invGamma/>
                  </a:schemeClr>
                </a:gs>
              </a:gsLst>
              <a:lin ang="18900000" scaled="1"/>
            </a:gradFill>
            <a:ln w="9525">
              <a:noFill/>
              <a:round/>
              <a:headEnd/>
              <a:tailEnd/>
            </a:ln>
          </p:spPr>
          <p:txBody>
            <a:bodyPr/>
            <a:lstStyle/>
            <a:p>
              <a:pPr>
                <a:defRPr/>
              </a:pPr>
              <a:endParaRPr lang="es-PA"/>
            </a:p>
          </p:txBody>
        </p:sp>
        <p:sp>
          <p:nvSpPr>
            <p:cNvPr id="17" name="Freeform 15"/>
            <p:cNvSpPr>
              <a:spLocks/>
            </p:cNvSpPr>
            <p:nvPr/>
          </p:nvSpPr>
          <p:spPr bwMode="ltGray">
            <a:xfrm>
              <a:off x="4804" y="3591"/>
              <a:ext cx="954" cy="90"/>
            </a:xfrm>
            <a:custGeom>
              <a:avLst/>
              <a:gdLst/>
              <a:ahLst/>
              <a:cxnLst>
                <a:cxn ang="0">
                  <a:pos x="700" y="0"/>
                </a:cxn>
                <a:cxn ang="0">
                  <a:pos x="598" y="0"/>
                </a:cxn>
                <a:cxn ang="0">
                  <a:pos x="515" y="0"/>
                </a:cxn>
                <a:cxn ang="0">
                  <a:pos x="431" y="0"/>
                </a:cxn>
                <a:cxn ang="0">
                  <a:pos x="365" y="0"/>
                </a:cxn>
                <a:cxn ang="0">
                  <a:pos x="299" y="0"/>
                </a:cxn>
                <a:cxn ang="0">
                  <a:pos x="245" y="0"/>
                </a:cxn>
                <a:cxn ang="0">
                  <a:pos x="198" y="0"/>
                </a:cxn>
                <a:cxn ang="0">
                  <a:pos x="162" y="0"/>
                </a:cxn>
                <a:cxn ang="0">
                  <a:pos x="126" y="6"/>
                </a:cxn>
                <a:cxn ang="0">
                  <a:pos x="96" y="6"/>
                </a:cxn>
                <a:cxn ang="0">
                  <a:pos x="54" y="12"/>
                </a:cxn>
                <a:cxn ang="0">
                  <a:pos x="30" y="12"/>
                </a:cxn>
                <a:cxn ang="0">
                  <a:pos x="12" y="18"/>
                </a:cxn>
                <a:cxn ang="0">
                  <a:pos x="6" y="18"/>
                </a:cxn>
                <a:cxn ang="0">
                  <a:pos x="0" y="24"/>
                </a:cxn>
                <a:cxn ang="0">
                  <a:pos x="6" y="30"/>
                </a:cxn>
                <a:cxn ang="0">
                  <a:pos x="24" y="36"/>
                </a:cxn>
                <a:cxn ang="0">
                  <a:pos x="54" y="42"/>
                </a:cxn>
                <a:cxn ang="0">
                  <a:pos x="102" y="54"/>
                </a:cxn>
                <a:cxn ang="0">
                  <a:pos x="168" y="60"/>
                </a:cxn>
                <a:cxn ang="0">
                  <a:pos x="251" y="66"/>
                </a:cxn>
                <a:cxn ang="0">
                  <a:pos x="341" y="78"/>
                </a:cxn>
                <a:cxn ang="0">
                  <a:pos x="449" y="84"/>
                </a:cxn>
                <a:cxn ang="0">
                  <a:pos x="568" y="84"/>
                </a:cxn>
                <a:cxn ang="0">
                  <a:pos x="694" y="90"/>
                </a:cxn>
                <a:cxn ang="0">
                  <a:pos x="825" y="90"/>
                </a:cxn>
                <a:cxn ang="0">
                  <a:pos x="951" y="90"/>
                </a:cxn>
                <a:cxn ang="0">
                  <a:pos x="951" y="6"/>
                </a:cxn>
                <a:cxn ang="0">
                  <a:pos x="831" y="6"/>
                </a:cxn>
                <a:cxn ang="0">
                  <a:pos x="772" y="6"/>
                </a:cxn>
                <a:cxn ang="0">
                  <a:pos x="700" y="0"/>
                </a:cxn>
                <a:cxn ang="0">
                  <a:pos x="700" y="0"/>
                </a:cxn>
              </a:cxnLst>
              <a:rect l="0" t="0" r="r" b="b"/>
              <a:pathLst>
                <a:path w="951" h="90">
                  <a:moveTo>
                    <a:pt x="700" y="0"/>
                  </a:moveTo>
                  <a:lnTo>
                    <a:pt x="598" y="0"/>
                  </a:lnTo>
                  <a:lnTo>
                    <a:pt x="515" y="0"/>
                  </a:lnTo>
                  <a:lnTo>
                    <a:pt x="431" y="0"/>
                  </a:lnTo>
                  <a:lnTo>
                    <a:pt x="365" y="0"/>
                  </a:lnTo>
                  <a:lnTo>
                    <a:pt x="299" y="0"/>
                  </a:lnTo>
                  <a:lnTo>
                    <a:pt x="245" y="0"/>
                  </a:lnTo>
                  <a:lnTo>
                    <a:pt x="198" y="0"/>
                  </a:lnTo>
                  <a:lnTo>
                    <a:pt x="162" y="0"/>
                  </a:lnTo>
                  <a:lnTo>
                    <a:pt x="126" y="6"/>
                  </a:lnTo>
                  <a:lnTo>
                    <a:pt x="96" y="6"/>
                  </a:lnTo>
                  <a:lnTo>
                    <a:pt x="54" y="12"/>
                  </a:lnTo>
                  <a:lnTo>
                    <a:pt x="30" y="12"/>
                  </a:lnTo>
                  <a:lnTo>
                    <a:pt x="12" y="18"/>
                  </a:lnTo>
                  <a:lnTo>
                    <a:pt x="6" y="18"/>
                  </a:lnTo>
                  <a:lnTo>
                    <a:pt x="0" y="24"/>
                  </a:lnTo>
                  <a:lnTo>
                    <a:pt x="6" y="30"/>
                  </a:lnTo>
                  <a:lnTo>
                    <a:pt x="24" y="36"/>
                  </a:lnTo>
                  <a:lnTo>
                    <a:pt x="54" y="42"/>
                  </a:lnTo>
                  <a:lnTo>
                    <a:pt x="102" y="54"/>
                  </a:lnTo>
                  <a:lnTo>
                    <a:pt x="168" y="60"/>
                  </a:lnTo>
                  <a:lnTo>
                    <a:pt x="251" y="66"/>
                  </a:lnTo>
                  <a:lnTo>
                    <a:pt x="341" y="78"/>
                  </a:lnTo>
                  <a:lnTo>
                    <a:pt x="449" y="84"/>
                  </a:lnTo>
                  <a:lnTo>
                    <a:pt x="568" y="84"/>
                  </a:lnTo>
                  <a:lnTo>
                    <a:pt x="694" y="90"/>
                  </a:lnTo>
                  <a:lnTo>
                    <a:pt x="825" y="90"/>
                  </a:lnTo>
                  <a:lnTo>
                    <a:pt x="951" y="90"/>
                  </a:lnTo>
                  <a:lnTo>
                    <a:pt x="951" y="6"/>
                  </a:lnTo>
                  <a:lnTo>
                    <a:pt x="831" y="6"/>
                  </a:lnTo>
                  <a:lnTo>
                    <a:pt x="772" y="6"/>
                  </a:lnTo>
                  <a:lnTo>
                    <a:pt x="700" y="0"/>
                  </a:lnTo>
                  <a:lnTo>
                    <a:pt x="700"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pPr>
                <a:defRPr/>
              </a:pPr>
              <a:endParaRPr lang="es-PA"/>
            </a:p>
          </p:txBody>
        </p:sp>
        <p:sp>
          <p:nvSpPr>
            <p:cNvPr id="18" name="Freeform 16"/>
            <p:cNvSpPr>
              <a:spLocks/>
            </p:cNvSpPr>
            <p:nvPr/>
          </p:nvSpPr>
          <p:spPr bwMode="ltGray">
            <a:xfrm>
              <a:off x="3059" y="1541"/>
              <a:ext cx="102" cy="155"/>
            </a:xfrm>
            <a:custGeom>
              <a:avLst/>
              <a:gdLst/>
              <a:ahLst/>
              <a:cxnLst>
                <a:cxn ang="0">
                  <a:pos x="102" y="0"/>
                </a:cxn>
                <a:cxn ang="0">
                  <a:pos x="0" y="12"/>
                </a:cxn>
                <a:cxn ang="0">
                  <a:pos x="30" y="72"/>
                </a:cxn>
                <a:cxn ang="0">
                  <a:pos x="30" y="155"/>
                </a:cxn>
                <a:cxn ang="0">
                  <a:pos x="72" y="155"/>
                </a:cxn>
                <a:cxn ang="0">
                  <a:pos x="72" y="66"/>
                </a:cxn>
                <a:cxn ang="0">
                  <a:pos x="102" y="0"/>
                </a:cxn>
                <a:cxn ang="0">
                  <a:pos x="102" y="0"/>
                </a:cxn>
              </a:cxnLst>
              <a:rect l="0" t="0" r="r" b="b"/>
              <a:pathLst>
                <a:path w="102" h="155">
                  <a:moveTo>
                    <a:pt x="102" y="0"/>
                  </a:moveTo>
                  <a:lnTo>
                    <a:pt x="0" y="12"/>
                  </a:lnTo>
                  <a:lnTo>
                    <a:pt x="30" y="72"/>
                  </a:lnTo>
                  <a:lnTo>
                    <a:pt x="30" y="155"/>
                  </a:lnTo>
                  <a:lnTo>
                    <a:pt x="72" y="155"/>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s-PA"/>
            </a:p>
          </p:txBody>
        </p:sp>
        <p:sp>
          <p:nvSpPr>
            <p:cNvPr id="19" name="Freeform 17"/>
            <p:cNvSpPr>
              <a:spLocks noEditPoints="1"/>
            </p:cNvSpPr>
            <p:nvPr/>
          </p:nvSpPr>
          <p:spPr bwMode="ltGray">
            <a:xfrm>
              <a:off x="3059" y="1690"/>
              <a:ext cx="90" cy="96"/>
            </a:xfrm>
            <a:custGeom>
              <a:avLst/>
              <a:gdLst/>
              <a:ahLst/>
              <a:cxnLst>
                <a:cxn ang="0">
                  <a:pos x="48" y="96"/>
                </a:cxn>
                <a:cxn ang="0">
                  <a:pos x="72" y="72"/>
                </a:cxn>
                <a:cxn ang="0">
                  <a:pos x="84" y="48"/>
                </a:cxn>
                <a:cxn ang="0">
                  <a:pos x="90" y="36"/>
                </a:cxn>
                <a:cxn ang="0">
                  <a:pos x="84" y="24"/>
                </a:cxn>
                <a:cxn ang="0">
                  <a:pos x="66" y="6"/>
                </a:cxn>
                <a:cxn ang="0">
                  <a:pos x="42" y="0"/>
                </a:cxn>
                <a:cxn ang="0">
                  <a:pos x="24" y="0"/>
                </a:cxn>
                <a:cxn ang="0">
                  <a:pos x="12" y="12"/>
                </a:cxn>
                <a:cxn ang="0">
                  <a:pos x="6" y="24"/>
                </a:cxn>
                <a:cxn ang="0">
                  <a:pos x="0" y="36"/>
                </a:cxn>
                <a:cxn ang="0">
                  <a:pos x="12" y="66"/>
                </a:cxn>
                <a:cxn ang="0">
                  <a:pos x="30" y="84"/>
                </a:cxn>
                <a:cxn ang="0">
                  <a:pos x="48" y="96"/>
                </a:cxn>
                <a:cxn ang="0">
                  <a:pos x="48" y="96"/>
                </a:cxn>
                <a:cxn ang="0">
                  <a:pos x="48" y="12"/>
                </a:cxn>
                <a:cxn ang="0">
                  <a:pos x="66" y="18"/>
                </a:cxn>
                <a:cxn ang="0">
                  <a:pos x="72" y="24"/>
                </a:cxn>
                <a:cxn ang="0">
                  <a:pos x="72" y="36"/>
                </a:cxn>
                <a:cxn ang="0">
                  <a:pos x="72" y="48"/>
                </a:cxn>
                <a:cxn ang="0">
                  <a:pos x="54" y="66"/>
                </a:cxn>
                <a:cxn ang="0">
                  <a:pos x="48" y="78"/>
                </a:cxn>
                <a:cxn ang="0">
                  <a:pos x="30" y="66"/>
                </a:cxn>
                <a:cxn ang="0">
                  <a:pos x="24" y="48"/>
                </a:cxn>
                <a:cxn ang="0">
                  <a:pos x="18" y="30"/>
                </a:cxn>
                <a:cxn ang="0">
                  <a:pos x="30" y="12"/>
                </a:cxn>
                <a:cxn ang="0">
                  <a:pos x="48" y="12"/>
                </a:cxn>
                <a:cxn ang="0">
                  <a:pos x="48" y="12"/>
                </a:cxn>
              </a:cxnLst>
              <a:rect l="0" t="0" r="r" b="b"/>
              <a:pathLst>
                <a:path w="90" h="96">
                  <a:moveTo>
                    <a:pt x="48" y="96"/>
                  </a:moveTo>
                  <a:lnTo>
                    <a:pt x="72" y="72"/>
                  </a:lnTo>
                  <a:lnTo>
                    <a:pt x="84" y="48"/>
                  </a:lnTo>
                  <a:lnTo>
                    <a:pt x="90" y="36"/>
                  </a:lnTo>
                  <a:lnTo>
                    <a:pt x="84" y="24"/>
                  </a:lnTo>
                  <a:lnTo>
                    <a:pt x="66" y="6"/>
                  </a:lnTo>
                  <a:lnTo>
                    <a:pt x="42" y="0"/>
                  </a:lnTo>
                  <a:lnTo>
                    <a:pt x="24" y="0"/>
                  </a:lnTo>
                  <a:lnTo>
                    <a:pt x="12" y="12"/>
                  </a:lnTo>
                  <a:lnTo>
                    <a:pt x="6" y="24"/>
                  </a:lnTo>
                  <a:lnTo>
                    <a:pt x="0" y="36"/>
                  </a:lnTo>
                  <a:lnTo>
                    <a:pt x="12" y="66"/>
                  </a:lnTo>
                  <a:lnTo>
                    <a:pt x="30" y="84"/>
                  </a:lnTo>
                  <a:lnTo>
                    <a:pt x="48" y="96"/>
                  </a:lnTo>
                  <a:lnTo>
                    <a:pt x="48" y="96"/>
                  </a:lnTo>
                  <a:close/>
                  <a:moveTo>
                    <a:pt x="48" y="12"/>
                  </a:moveTo>
                  <a:lnTo>
                    <a:pt x="66" y="18"/>
                  </a:lnTo>
                  <a:lnTo>
                    <a:pt x="72" y="24"/>
                  </a:lnTo>
                  <a:lnTo>
                    <a:pt x="72" y="36"/>
                  </a:lnTo>
                  <a:lnTo>
                    <a:pt x="72" y="48"/>
                  </a:lnTo>
                  <a:lnTo>
                    <a:pt x="54" y="66"/>
                  </a:lnTo>
                  <a:lnTo>
                    <a:pt x="48" y="78"/>
                  </a:lnTo>
                  <a:lnTo>
                    <a:pt x="30" y="66"/>
                  </a:lnTo>
                  <a:lnTo>
                    <a:pt x="24"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s-PA"/>
            </a:p>
          </p:txBody>
        </p:sp>
        <p:sp>
          <p:nvSpPr>
            <p:cNvPr id="20" name="Freeform 18"/>
            <p:cNvSpPr>
              <a:spLocks noEditPoints="1"/>
            </p:cNvSpPr>
            <p:nvPr/>
          </p:nvSpPr>
          <p:spPr bwMode="ltGray">
            <a:xfrm>
              <a:off x="3059" y="1768"/>
              <a:ext cx="90" cy="108"/>
            </a:xfrm>
            <a:custGeom>
              <a:avLst/>
              <a:gdLst/>
              <a:ahLst/>
              <a:cxnLst>
                <a:cxn ang="0">
                  <a:pos x="0" y="90"/>
                </a:cxn>
                <a:cxn ang="0">
                  <a:pos x="12" y="102"/>
                </a:cxn>
                <a:cxn ang="0">
                  <a:pos x="24" y="108"/>
                </a:cxn>
                <a:cxn ang="0">
                  <a:pos x="54" y="108"/>
                </a:cxn>
                <a:cxn ang="0">
                  <a:pos x="78" y="96"/>
                </a:cxn>
                <a:cxn ang="0">
                  <a:pos x="90" y="72"/>
                </a:cxn>
                <a:cxn ang="0">
                  <a:pos x="84" y="42"/>
                </a:cxn>
                <a:cxn ang="0">
                  <a:pos x="66" y="24"/>
                </a:cxn>
                <a:cxn ang="0">
                  <a:pos x="54" y="12"/>
                </a:cxn>
                <a:cxn ang="0">
                  <a:pos x="48" y="6"/>
                </a:cxn>
                <a:cxn ang="0">
                  <a:pos x="48" y="6"/>
                </a:cxn>
                <a:cxn ang="0">
                  <a:pos x="48" y="0"/>
                </a:cxn>
                <a:cxn ang="0">
                  <a:pos x="24" y="24"/>
                </a:cxn>
                <a:cxn ang="0">
                  <a:pos x="6" y="48"/>
                </a:cxn>
                <a:cxn ang="0">
                  <a:pos x="0" y="66"/>
                </a:cxn>
                <a:cxn ang="0">
                  <a:pos x="0" y="90"/>
                </a:cxn>
                <a:cxn ang="0">
                  <a:pos x="0" y="90"/>
                </a:cxn>
                <a:cxn ang="0">
                  <a:pos x="12" y="66"/>
                </a:cxn>
                <a:cxn ang="0">
                  <a:pos x="18" y="48"/>
                </a:cxn>
                <a:cxn ang="0">
                  <a:pos x="30" y="36"/>
                </a:cxn>
                <a:cxn ang="0">
                  <a:pos x="42" y="24"/>
                </a:cxn>
                <a:cxn ang="0">
                  <a:pos x="48" y="18"/>
                </a:cxn>
                <a:cxn ang="0">
                  <a:pos x="66" y="30"/>
                </a:cxn>
                <a:cxn ang="0">
                  <a:pos x="72" y="48"/>
                </a:cxn>
                <a:cxn ang="0">
                  <a:pos x="78" y="72"/>
                </a:cxn>
                <a:cxn ang="0">
                  <a:pos x="78" y="84"/>
                </a:cxn>
                <a:cxn ang="0">
                  <a:pos x="66" y="96"/>
                </a:cxn>
                <a:cxn ang="0">
                  <a:pos x="42" y="102"/>
                </a:cxn>
                <a:cxn ang="0">
                  <a:pos x="30" y="96"/>
                </a:cxn>
                <a:cxn ang="0">
                  <a:pos x="18" y="90"/>
                </a:cxn>
                <a:cxn ang="0">
                  <a:pos x="12" y="78"/>
                </a:cxn>
                <a:cxn ang="0">
                  <a:pos x="12" y="66"/>
                </a:cxn>
                <a:cxn ang="0">
                  <a:pos x="12" y="66"/>
                </a:cxn>
              </a:cxnLst>
              <a:rect l="0" t="0" r="r" b="b"/>
              <a:pathLst>
                <a:path w="90" h="108">
                  <a:moveTo>
                    <a:pt x="0" y="90"/>
                  </a:moveTo>
                  <a:lnTo>
                    <a:pt x="12" y="102"/>
                  </a:lnTo>
                  <a:lnTo>
                    <a:pt x="24" y="108"/>
                  </a:lnTo>
                  <a:lnTo>
                    <a:pt x="54" y="108"/>
                  </a:lnTo>
                  <a:lnTo>
                    <a:pt x="78" y="96"/>
                  </a:lnTo>
                  <a:lnTo>
                    <a:pt x="90" y="72"/>
                  </a:lnTo>
                  <a:lnTo>
                    <a:pt x="84" y="42"/>
                  </a:lnTo>
                  <a:lnTo>
                    <a:pt x="66" y="24"/>
                  </a:lnTo>
                  <a:lnTo>
                    <a:pt x="54" y="12"/>
                  </a:lnTo>
                  <a:lnTo>
                    <a:pt x="48" y="6"/>
                  </a:lnTo>
                  <a:lnTo>
                    <a:pt x="48" y="6"/>
                  </a:lnTo>
                  <a:lnTo>
                    <a:pt x="48" y="0"/>
                  </a:lnTo>
                  <a:lnTo>
                    <a:pt x="24" y="24"/>
                  </a:lnTo>
                  <a:lnTo>
                    <a:pt x="6" y="48"/>
                  </a:lnTo>
                  <a:lnTo>
                    <a:pt x="0" y="66"/>
                  </a:lnTo>
                  <a:lnTo>
                    <a:pt x="0" y="90"/>
                  </a:lnTo>
                  <a:lnTo>
                    <a:pt x="0" y="90"/>
                  </a:lnTo>
                  <a:close/>
                  <a:moveTo>
                    <a:pt x="12" y="66"/>
                  </a:moveTo>
                  <a:lnTo>
                    <a:pt x="18" y="48"/>
                  </a:lnTo>
                  <a:lnTo>
                    <a:pt x="30" y="36"/>
                  </a:lnTo>
                  <a:lnTo>
                    <a:pt x="42" y="24"/>
                  </a:lnTo>
                  <a:lnTo>
                    <a:pt x="48" y="18"/>
                  </a:lnTo>
                  <a:lnTo>
                    <a:pt x="66" y="30"/>
                  </a:lnTo>
                  <a:lnTo>
                    <a:pt x="72" y="48"/>
                  </a:lnTo>
                  <a:lnTo>
                    <a:pt x="78" y="72"/>
                  </a:lnTo>
                  <a:lnTo>
                    <a:pt x="78" y="84"/>
                  </a:lnTo>
                  <a:lnTo>
                    <a:pt x="66" y="96"/>
                  </a:lnTo>
                  <a:lnTo>
                    <a:pt x="42" y="102"/>
                  </a:lnTo>
                  <a:lnTo>
                    <a:pt x="30" y="96"/>
                  </a:lnTo>
                  <a:lnTo>
                    <a:pt x="18"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s-PA"/>
            </a:p>
          </p:txBody>
        </p:sp>
        <p:sp>
          <p:nvSpPr>
            <p:cNvPr id="21" name="Freeform 19"/>
            <p:cNvSpPr>
              <a:spLocks/>
            </p:cNvSpPr>
            <p:nvPr/>
          </p:nvSpPr>
          <p:spPr bwMode="ltGray">
            <a:xfrm>
              <a:off x="5470" y="1205"/>
              <a:ext cx="102" cy="156"/>
            </a:xfrm>
            <a:custGeom>
              <a:avLst/>
              <a:gdLst/>
              <a:ahLst/>
              <a:cxnLst>
                <a:cxn ang="0">
                  <a:pos x="102" y="0"/>
                </a:cxn>
                <a:cxn ang="0">
                  <a:pos x="0" y="6"/>
                </a:cxn>
                <a:cxn ang="0">
                  <a:pos x="30" y="72"/>
                </a:cxn>
                <a:cxn ang="0">
                  <a:pos x="30" y="156"/>
                </a:cxn>
                <a:cxn ang="0">
                  <a:pos x="72" y="156"/>
                </a:cxn>
                <a:cxn ang="0">
                  <a:pos x="72" y="66"/>
                </a:cxn>
                <a:cxn ang="0">
                  <a:pos x="102" y="0"/>
                </a:cxn>
                <a:cxn ang="0">
                  <a:pos x="102" y="0"/>
                </a:cxn>
              </a:cxnLst>
              <a:rect l="0" t="0" r="r" b="b"/>
              <a:pathLst>
                <a:path w="102" h="156">
                  <a:moveTo>
                    <a:pt x="102" y="0"/>
                  </a:moveTo>
                  <a:lnTo>
                    <a:pt x="0" y="6"/>
                  </a:lnTo>
                  <a:lnTo>
                    <a:pt x="30" y="72"/>
                  </a:lnTo>
                  <a:lnTo>
                    <a:pt x="30" y="156"/>
                  </a:lnTo>
                  <a:lnTo>
                    <a:pt x="72" y="156"/>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s-PA"/>
            </a:p>
          </p:txBody>
        </p:sp>
        <p:sp>
          <p:nvSpPr>
            <p:cNvPr id="22" name="Freeform 20"/>
            <p:cNvSpPr>
              <a:spLocks noEditPoints="1"/>
            </p:cNvSpPr>
            <p:nvPr/>
          </p:nvSpPr>
          <p:spPr bwMode="ltGray">
            <a:xfrm>
              <a:off x="5476" y="1349"/>
              <a:ext cx="84" cy="96"/>
            </a:xfrm>
            <a:custGeom>
              <a:avLst/>
              <a:gdLst/>
              <a:ahLst/>
              <a:cxnLst>
                <a:cxn ang="0">
                  <a:pos x="42" y="96"/>
                </a:cxn>
                <a:cxn ang="0">
                  <a:pos x="66" y="78"/>
                </a:cxn>
                <a:cxn ang="0">
                  <a:pos x="84" y="54"/>
                </a:cxn>
                <a:cxn ang="0">
                  <a:pos x="84" y="30"/>
                </a:cxn>
                <a:cxn ang="0">
                  <a:pos x="66" y="6"/>
                </a:cxn>
                <a:cxn ang="0">
                  <a:pos x="42" y="0"/>
                </a:cxn>
                <a:cxn ang="0">
                  <a:pos x="24" y="6"/>
                </a:cxn>
                <a:cxn ang="0">
                  <a:pos x="12" y="18"/>
                </a:cxn>
                <a:cxn ang="0">
                  <a:pos x="6" y="30"/>
                </a:cxn>
                <a:cxn ang="0">
                  <a:pos x="0" y="42"/>
                </a:cxn>
                <a:cxn ang="0">
                  <a:pos x="12" y="66"/>
                </a:cxn>
                <a:cxn ang="0">
                  <a:pos x="30" y="84"/>
                </a:cxn>
                <a:cxn ang="0">
                  <a:pos x="42" y="96"/>
                </a:cxn>
                <a:cxn ang="0">
                  <a:pos x="42" y="96"/>
                </a:cxn>
                <a:cxn ang="0">
                  <a:pos x="48" y="12"/>
                </a:cxn>
                <a:cxn ang="0">
                  <a:pos x="66" y="18"/>
                </a:cxn>
                <a:cxn ang="0">
                  <a:pos x="72" y="30"/>
                </a:cxn>
                <a:cxn ang="0">
                  <a:pos x="72" y="42"/>
                </a:cxn>
                <a:cxn ang="0">
                  <a:pos x="66" y="54"/>
                </a:cxn>
                <a:cxn ang="0">
                  <a:pos x="54" y="72"/>
                </a:cxn>
                <a:cxn ang="0">
                  <a:pos x="42" y="84"/>
                </a:cxn>
                <a:cxn ang="0">
                  <a:pos x="42" y="84"/>
                </a:cxn>
                <a:cxn ang="0">
                  <a:pos x="30" y="72"/>
                </a:cxn>
                <a:cxn ang="0">
                  <a:pos x="18" y="54"/>
                </a:cxn>
                <a:cxn ang="0">
                  <a:pos x="18" y="30"/>
                </a:cxn>
                <a:cxn ang="0">
                  <a:pos x="30" y="18"/>
                </a:cxn>
                <a:cxn ang="0">
                  <a:pos x="48" y="12"/>
                </a:cxn>
                <a:cxn ang="0">
                  <a:pos x="48" y="12"/>
                </a:cxn>
              </a:cxnLst>
              <a:rect l="0" t="0" r="r" b="b"/>
              <a:pathLst>
                <a:path w="84" h="96">
                  <a:moveTo>
                    <a:pt x="42" y="96"/>
                  </a:moveTo>
                  <a:lnTo>
                    <a:pt x="66" y="78"/>
                  </a:lnTo>
                  <a:lnTo>
                    <a:pt x="84" y="54"/>
                  </a:lnTo>
                  <a:lnTo>
                    <a:pt x="84" y="30"/>
                  </a:lnTo>
                  <a:lnTo>
                    <a:pt x="66" y="6"/>
                  </a:lnTo>
                  <a:lnTo>
                    <a:pt x="42" y="0"/>
                  </a:lnTo>
                  <a:lnTo>
                    <a:pt x="24" y="6"/>
                  </a:lnTo>
                  <a:lnTo>
                    <a:pt x="12" y="18"/>
                  </a:lnTo>
                  <a:lnTo>
                    <a:pt x="6" y="30"/>
                  </a:lnTo>
                  <a:lnTo>
                    <a:pt x="0" y="42"/>
                  </a:lnTo>
                  <a:lnTo>
                    <a:pt x="12" y="66"/>
                  </a:lnTo>
                  <a:lnTo>
                    <a:pt x="30" y="84"/>
                  </a:lnTo>
                  <a:lnTo>
                    <a:pt x="42" y="96"/>
                  </a:lnTo>
                  <a:lnTo>
                    <a:pt x="42" y="96"/>
                  </a:lnTo>
                  <a:close/>
                  <a:moveTo>
                    <a:pt x="48" y="12"/>
                  </a:moveTo>
                  <a:lnTo>
                    <a:pt x="66" y="18"/>
                  </a:lnTo>
                  <a:lnTo>
                    <a:pt x="72" y="30"/>
                  </a:lnTo>
                  <a:lnTo>
                    <a:pt x="72" y="42"/>
                  </a:lnTo>
                  <a:lnTo>
                    <a:pt x="66" y="54"/>
                  </a:lnTo>
                  <a:lnTo>
                    <a:pt x="54" y="72"/>
                  </a:lnTo>
                  <a:lnTo>
                    <a:pt x="42" y="84"/>
                  </a:lnTo>
                  <a:lnTo>
                    <a:pt x="42" y="84"/>
                  </a:lnTo>
                  <a:lnTo>
                    <a:pt x="30" y="72"/>
                  </a:lnTo>
                  <a:lnTo>
                    <a:pt x="18" y="54"/>
                  </a:lnTo>
                  <a:lnTo>
                    <a:pt x="18" y="30"/>
                  </a:lnTo>
                  <a:lnTo>
                    <a:pt x="30" y="18"/>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s-PA"/>
            </a:p>
          </p:txBody>
        </p:sp>
        <p:sp>
          <p:nvSpPr>
            <p:cNvPr id="23" name="Freeform 21"/>
            <p:cNvSpPr>
              <a:spLocks noEditPoints="1"/>
            </p:cNvSpPr>
            <p:nvPr/>
          </p:nvSpPr>
          <p:spPr bwMode="ltGray">
            <a:xfrm>
              <a:off x="5470" y="1433"/>
              <a:ext cx="90" cy="108"/>
            </a:xfrm>
            <a:custGeom>
              <a:avLst/>
              <a:gdLst/>
              <a:ahLst/>
              <a:cxnLst>
                <a:cxn ang="0">
                  <a:pos x="6" y="90"/>
                </a:cxn>
                <a:cxn ang="0">
                  <a:pos x="18" y="102"/>
                </a:cxn>
                <a:cxn ang="0">
                  <a:pos x="30" y="108"/>
                </a:cxn>
                <a:cxn ang="0">
                  <a:pos x="60" y="108"/>
                </a:cxn>
                <a:cxn ang="0">
                  <a:pos x="84" y="96"/>
                </a:cxn>
                <a:cxn ang="0">
                  <a:pos x="90" y="84"/>
                </a:cxn>
                <a:cxn ang="0">
                  <a:pos x="90" y="66"/>
                </a:cxn>
                <a:cxn ang="0">
                  <a:pos x="84" y="36"/>
                </a:cxn>
                <a:cxn ang="0">
                  <a:pos x="72" y="18"/>
                </a:cxn>
                <a:cxn ang="0">
                  <a:pos x="60" y="6"/>
                </a:cxn>
                <a:cxn ang="0">
                  <a:pos x="54" y="0"/>
                </a:cxn>
                <a:cxn ang="0">
                  <a:pos x="54" y="0"/>
                </a:cxn>
                <a:cxn ang="0">
                  <a:pos x="48" y="0"/>
                </a:cxn>
                <a:cxn ang="0">
                  <a:pos x="24" y="24"/>
                </a:cxn>
                <a:cxn ang="0">
                  <a:pos x="12" y="48"/>
                </a:cxn>
                <a:cxn ang="0">
                  <a:pos x="0" y="66"/>
                </a:cxn>
                <a:cxn ang="0">
                  <a:pos x="6" y="90"/>
                </a:cxn>
                <a:cxn ang="0">
                  <a:pos x="6" y="90"/>
                </a:cxn>
                <a:cxn ang="0">
                  <a:pos x="18" y="66"/>
                </a:cxn>
                <a:cxn ang="0">
                  <a:pos x="24" y="48"/>
                </a:cxn>
                <a:cxn ang="0">
                  <a:pos x="36" y="30"/>
                </a:cxn>
                <a:cxn ang="0">
                  <a:pos x="42" y="18"/>
                </a:cxn>
                <a:cxn ang="0">
                  <a:pos x="48" y="12"/>
                </a:cxn>
                <a:cxn ang="0">
                  <a:pos x="78" y="42"/>
                </a:cxn>
                <a:cxn ang="0">
                  <a:pos x="84" y="66"/>
                </a:cxn>
                <a:cxn ang="0">
                  <a:pos x="66" y="90"/>
                </a:cxn>
                <a:cxn ang="0">
                  <a:pos x="54" y="96"/>
                </a:cxn>
                <a:cxn ang="0">
                  <a:pos x="42" y="96"/>
                </a:cxn>
                <a:cxn ang="0">
                  <a:pos x="30" y="96"/>
                </a:cxn>
                <a:cxn ang="0">
                  <a:pos x="24" y="84"/>
                </a:cxn>
                <a:cxn ang="0">
                  <a:pos x="18" y="78"/>
                </a:cxn>
                <a:cxn ang="0">
                  <a:pos x="18" y="66"/>
                </a:cxn>
                <a:cxn ang="0">
                  <a:pos x="18" y="66"/>
                </a:cxn>
              </a:cxnLst>
              <a:rect l="0" t="0" r="r" b="b"/>
              <a:pathLst>
                <a:path w="90" h="108">
                  <a:moveTo>
                    <a:pt x="6" y="90"/>
                  </a:moveTo>
                  <a:lnTo>
                    <a:pt x="18" y="102"/>
                  </a:lnTo>
                  <a:lnTo>
                    <a:pt x="30" y="108"/>
                  </a:lnTo>
                  <a:lnTo>
                    <a:pt x="60" y="108"/>
                  </a:lnTo>
                  <a:lnTo>
                    <a:pt x="84" y="96"/>
                  </a:lnTo>
                  <a:lnTo>
                    <a:pt x="90" y="84"/>
                  </a:lnTo>
                  <a:lnTo>
                    <a:pt x="90" y="66"/>
                  </a:lnTo>
                  <a:lnTo>
                    <a:pt x="84" y="36"/>
                  </a:lnTo>
                  <a:lnTo>
                    <a:pt x="72" y="18"/>
                  </a:lnTo>
                  <a:lnTo>
                    <a:pt x="60" y="6"/>
                  </a:lnTo>
                  <a:lnTo>
                    <a:pt x="54" y="0"/>
                  </a:lnTo>
                  <a:lnTo>
                    <a:pt x="54" y="0"/>
                  </a:lnTo>
                  <a:lnTo>
                    <a:pt x="48" y="0"/>
                  </a:lnTo>
                  <a:lnTo>
                    <a:pt x="24" y="24"/>
                  </a:lnTo>
                  <a:lnTo>
                    <a:pt x="12" y="48"/>
                  </a:lnTo>
                  <a:lnTo>
                    <a:pt x="0" y="66"/>
                  </a:lnTo>
                  <a:lnTo>
                    <a:pt x="6" y="90"/>
                  </a:lnTo>
                  <a:lnTo>
                    <a:pt x="6" y="90"/>
                  </a:lnTo>
                  <a:close/>
                  <a:moveTo>
                    <a:pt x="18" y="66"/>
                  </a:moveTo>
                  <a:lnTo>
                    <a:pt x="24" y="48"/>
                  </a:lnTo>
                  <a:lnTo>
                    <a:pt x="36" y="30"/>
                  </a:lnTo>
                  <a:lnTo>
                    <a:pt x="42" y="18"/>
                  </a:lnTo>
                  <a:lnTo>
                    <a:pt x="48" y="12"/>
                  </a:lnTo>
                  <a:lnTo>
                    <a:pt x="78" y="42"/>
                  </a:lnTo>
                  <a:lnTo>
                    <a:pt x="84" y="66"/>
                  </a:lnTo>
                  <a:lnTo>
                    <a:pt x="66" y="90"/>
                  </a:lnTo>
                  <a:lnTo>
                    <a:pt x="54" y="96"/>
                  </a:lnTo>
                  <a:lnTo>
                    <a:pt x="42" y="96"/>
                  </a:lnTo>
                  <a:lnTo>
                    <a:pt x="30" y="96"/>
                  </a:lnTo>
                  <a:lnTo>
                    <a:pt x="24" y="84"/>
                  </a:lnTo>
                  <a:lnTo>
                    <a:pt x="18" y="78"/>
                  </a:lnTo>
                  <a:lnTo>
                    <a:pt x="18" y="66"/>
                  </a:lnTo>
                  <a:lnTo>
                    <a:pt x="18"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s-PA"/>
            </a:p>
          </p:txBody>
        </p:sp>
        <p:sp>
          <p:nvSpPr>
            <p:cNvPr id="24" name="Freeform 22"/>
            <p:cNvSpPr>
              <a:spLocks noEditPoints="1"/>
            </p:cNvSpPr>
            <p:nvPr/>
          </p:nvSpPr>
          <p:spPr bwMode="ltGray">
            <a:xfrm>
              <a:off x="5428" y="3525"/>
              <a:ext cx="66" cy="96"/>
            </a:xfrm>
            <a:custGeom>
              <a:avLst/>
              <a:gdLst/>
              <a:ahLst/>
              <a:cxnLst>
                <a:cxn ang="0">
                  <a:pos x="30" y="96"/>
                </a:cxn>
                <a:cxn ang="0">
                  <a:pos x="54" y="72"/>
                </a:cxn>
                <a:cxn ang="0">
                  <a:pos x="66" y="48"/>
                </a:cxn>
                <a:cxn ang="0">
                  <a:pos x="66" y="24"/>
                </a:cxn>
                <a:cxn ang="0">
                  <a:pos x="54" y="6"/>
                </a:cxn>
                <a:cxn ang="0">
                  <a:pos x="30" y="0"/>
                </a:cxn>
                <a:cxn ang="0">
                  <a:pos x="18" y="0"/>
                </a:cxn>
                <a:cxn ang="0">
                  <a:pos x="6" y="12"/>
                </a:cxn>
                <a:cxn ang="0">
                  <a:pos x="0" y="36"/>
                </a:cxn>
                <a:cxn ang="0">
                  <a:pos x="6" y="60"/>
                </a:cxn>
                <a:cxn ang="0">
                  <a:pos x="18" y="84"/>
                </a:cxn>
                <a:cxn ang="0">
                  <a:pos x="30" y="96"/>
                </a:cxn>
                <a:cxn ang="0">
                  <a:pos x="30" y="96"/>
                </a:cxn>
                <a:cxn ang="0">
                  <a:pos x="30" y="12"/>
                </a:cxn>
                <a:cxn ang="0">
                  <a:pos x="48" y="18"/>
                </a:cxn>
                <a:cxn ang="0">
                  <a:pos x="54" y="24"/>
                </a:cxn>
                <a:cxn ang="0">
                  <a:pos x="54" y="36"/>
                </a:cxn>
                <a:cxn ang="0">
                  <a:pos x="48" y="48"/>
                </a:cxn>
                <a:cxn ang="0">
                  <a:pos x="36" y="66"/>
                </a:cxn>
                <a:cxn ang="0">
                  <a:pos x="30" y="78"/>
                </a:cxn>
                <a:cxn ang="0">
                  <a:pos x="18" y="66"/>
                </a:cxn>
                <a:cxn ang="0">
                  <a:pos x="12" y="48"/>
                </a:cxn>
                <a:cxn ang="0">
                  <a:pos x="6" y="30"/>
                </a:cxn>
                <a:cxn ang="0">
                  <a:pos x="18" y="12"/>
                </a:cxn>
                <a:cxn ang="0">
                  <a:pos x="30" y="12"/>
                </a:cxn>
                <a:cxn ang="0">
                  <a:pos x="30" y="12"/>
                </a:cxn>
              </a:cxnLst>
              <a:rect l="0" t="0" r="r" b="b"/>
              <a:pathLst>
                <a:path w="66" h="96">
                  <a:moveTo>
                    <a:pt x="30" y="96"/>
                  </a:moveTo>
                  <a:lnTo>
                    <a:pt x="54" y="72"/>
                  </a:lnTo>
                  <a:lnTo>
                    <a:pt x="66" y="48"/>
                  </a:lnTo>
                  <a:lnTo>
                    <a:pt x="66" y="24"/>
                  </a:lnTo>
                  <a:lnTo>
                    <a:pt x="54" y="6"/>
                  </a:lnTo>
                  <a:lnTo>
                    <a:pt x="30" y="0"/>
                  </a:lnTo>
                  <a:lnTo>
                    <a:pt x="18" y="0"/>
                  </a:lnTo>
                  <a:lnTo>
                    <a:pt x="6" y="12"/>
                  </a:lnTo>
                  <a:lnTo>
                    <a:pt x="0" y="36"/>
                  </a:lnTo>
                  <a:lnTo>
                    <a:pt x="6" y="60"/>
                  </a:lnTo>
                  <a:lnTo>
                    <a:pt x="18" y="84"/>
                  </a:lnTo>
                  <a:lnTo>
                    <a:pt x="30" y="96"/>
                  </a:lnTo>
                  <a:lnTo>
                    <a:pt x="30" y="96"/>
                  </a:lnTo>
                  <a:close/>
                  <a:moveTo>
                    <a:pt x="30" y="12"/>
                  </a:moveTo>
                  <a:lnTo>
                    <a:pt x="48" y="18"/>
                  </a:lnTo>
                  <a:lnTo>
                    <a:pt x="54" y="24"/>
                  </a:lnTo>
                  <a:lnTo>
                    <a:pt x="54" y="36"/>
                  </a:lnTo>
                  <a:lnTo>
                    <a:pt x="48" y="48"/>
                  </a:lnTo>
                  <a:lnTo>
                    <a:pt x="36" y="66"/>
                  </a:lnTo>
                  <a:lnTo>
                    <a:pt x="30" y="78"/>
                  </a:lnTo>
                  <a:lnTo>
                    <a:pt x="18" y="66"/>
                  </a:lnTo>
                  <a:lnTo>
                    <a:pt x="12" y="48"/>
                  </a:lnTo>
                  <a:lnTo>
                    <a:pt x="6" y="30"/>
                  </a:lnTo>
                  <a:lnTo>
                    <a:pt x="18" y="12"/>
                  </a:lnTo>
                  <a:lnTo>
                    <a:pt x="30" y="12"/>
                  </a:lnTo>
                  <a:lnTo>
                    <a:pt x="30"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s-PA"/>
            </a:p>
          </p:txBody>
        </p:sp>
        <p:sp>
          <p:nvSpPr>
            <p:cNvPr id="25" name="Freeform 23"/>
            <p:cNvSpPr>
              <a:spLocks/>
            </p:cNvSpPr>
            <p:nvPr/>
          </p:nvSpPr>
          <p:spPr bwMode="ltGray">
            <a:xfrm>
              <a:off x="3017" y="1127"/>
              <a:ext cx="2603" cy="444"/>
            </a:xfrm>
            <a:custGeom>
              <a:avLst/>
              <a:gdLst/>
              <a:ahLst/>
              <a:cxnLst>
                <a:cxn ang="0">
                  <a:pos x="2577" y="0"/>
                </a:cxn>
                <a:cxn ang="0">
                  <a:pos x="2594" y="72"/>
                </a:cxn>
                <a:cxn ang="0">
                  <a:pos x="6" y="444"/>
                </a:cxn>
                <a:cxn ang="0">
                  <a:pos x="0" y="396"/>
                </a:cxn>
                <a:cxn ang="0">
                  <a:pos x="1225" y="96"/>
                </a:cxn>
                <a:cxn ang="0">
                  <a:pos x="1351" y="78"/>
                </a:cxn>
                <a:cxn ang="0">
                  <a:pos x="2577" y="0"/>
                </a:cxn>
                <a:cxn ang="0">
                  <a:pos x="2577" y="0"/>
                </a:cxn>
              </a:cxnLst>
              <a:rect l="0" t="0" r="r" b="b"/>
              <a:pathLst>
                <a:path w="2594" h="444">
                  <a:moveTo>
                    <a:pt x="2577" y="0"/>
                  </a:moveTo>
                  <a:lnTo>
                    <a:pt x="2594" y="72"/>
                  </a:lnTo>
                  <a:lnTo>
                    <a:pt x="6" y="444"/>
                  </a:lnTo>
                  <a:lnTo>
                    <a:pt x="0" y="396"/>
                  </a:lnTo>
                  <a:lnTo>
                    <a:pt x="1225" y="96"/>
                  </a:lnTo>
                  <a:lnTo>
                    <a:pt x="1351" y="78"/>
                  </a:lnTo>
                  <a:lnTo>
                    <a:pt x="2577" y="0"/>
                  </a:lnTo>
                  <a:lnTo>
                    <a:pt x="2577"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pPr>
                <a:defRPr/>
              </a:pPr>
              <a:endParaRPr lang="es-PA"/>
            </a:p>
          </p:txBody>
        </p:sp>
        <p:sp>
          <p:nvSpPr>
            <p:cNvPr id="26" name="Freeform 24"/>
            <p:cNvSpPr>
              <a:spLocks noEditPoints="1"/>
            </p:cNvSpPr>
            <p:nvPr/>
          </p:nvSpPr>
          <p:spPr bwMode="ltGray">
            <a:xfrm>
              <a:off x="2934" y="3773"/>
              <a:ext cx="84" cy="95"/>
            </a:xfrm>
            <a:custGeom>
              <a:avLst/>
              <a:gdLst/>
              <a:ahLst/>
              <a:cxnLst>
                <a:cxn ang="0">
                  <a:pos x="36" y="95"/>
                </a:cxn>
                <a:cxn ang="0">
                  <a:pos x="60" y="77"/>
                </a:cxn>
                <a:cxn ang="0">
                  <a:pos x="78" y="53"/>
                </a:cxn>
                <a:cxn ang="0">
                  <a:pos x="84" y="42"/>
                </a:cxn>
                <a:cxn ang="0">
                  <a:pos x="84" y="30"/>
                </a:cxn>
                <a:cxn ang="0">
                  <a:pos x="72" y="6"/>
                </a:cxn>
                <a:cxn ang="0">
                  <a:pos x="42" y="0"/>
                </a:cxn>
                <a:cxn ang="0">
                  <a:pos x="30" y="0"/>
                </a:cxn>
                <a:cxn ang="0">
                  <a:pos x="12" y="12"/>
                </a:cxn>
                <a:cxn ang="0">
                  <a:pos x="0" y="24"/>
                </a:cxn>
                <a:cxn ang="0">
                  <a:pos x="0" y="36"/>
                </a:cxn>
                <a:cxn ang="0">
                  <a:pos x="6" y="59"/>
                </a:cxn>
                <a:cxn ang="0">
                  <a:pos x="24" y="83"/>
                </a:cxn>
                <a:cxn ang="0">
                  <a:pos x="36" y="95"/>
                </a:cxn>
                <a:cxn ang="0">
                  <a:pos x="36" y="95"/>
                </a:cxn>
                <a:cxn ang="0">
                  <a:pos x="48" y="12"/>
                </a:cxn>
                <a:cxn ang="0">
                  <a:pos x="66" y="18"/>
                </a:cxn>
                <a:cxn ang="0">
                  <a:pos x="72" y="30"/>
                </a:cxn>
                <a:cxn ang="0">
                  <a:pos x="72" y="42"/>
                </a:cxn>
                <a:cxn ang="0">
                  <a:pos x="66" y="53"/>
                </a:cxn>
                <a:cxn ang="0">
                  <a:pos x="48" y="71"/>
                </a:cxn>
                <a:cxn ang="0">
                  <a:pos x="42" y="77"/>
                </a:cxn>
                <a:cxn ang="0">
                  <a:pos x="36" y="77"/>
                </a:cxn>
                <a:cxn ang="0">
                  <a:pos x="24" y="65"/>
                </a:cxn>
                <a:cxn ang="0">
                  <a:pos x="18" y="48"/>
                </a:cxn>
                <a:cxn ang="0">
                  <a:pos x="18" y="30"/>
                </a:cxn>
                <a:cxn ang="0">
                  <a:pos x="30" y="12"/>
                </a:cxn>
                <a:cxn ang="0">
                  <a:pos x="48" y="12"/>
                </a:cxn>
                <a:cxn ang="0">
                  <a:pos x="48" y="12"/>
                </a:cxn>
              </a:cxnLst>
              <a:rect l="0" t="0" r="r" b="b"/>
              <a:pathLst>
                <a:path w="84" h="95">
                  <a:moveTo>
                    <a:pt x="36" y="95"/>
                  </a:moveTo>
                  <a:lnTo>
                    <a:pt x="60" y="77"/>
                  </a:lnTo>
                  <a:lnTo>
                    <a:pt x="78" y="53"/>
                  </a:lnTo>
                  <a:lnTo>
                    <a:pt x="84" y="42"/>
                  </a:lnTo>
                  <a:lnTo>
                    <a:pt x="84" y="30"/>
                  </a:lnTo>
                  <a:lnTo>
                    <a:pt x="72" y="6"/>
                  </a:lnTo>
                  <a:lnTo>
                    <a:pt x="42" y="0"/>
                  </a:lnTo>
                  <a:lnTo>
                    <a:pt x="30" y="0"/>
                  </a:lnTo>
                  <a:lnTo>
                    <a:pt x="12" y="12"/>
                  </a:lnTo>
                  <a:lnTo>
                    <a:pt x="0" y="24"/>
                  </a:lnTo>
                  <a:lnTo>
                    <a:pt x="0" y="36"/>
                  </a:lnTo>
                  <a:lnTo>
                    <a:pt x="6" y="59"/>
                  </a:lnTo>
                  <a:lnTo>
                    <a:pt x="24" y="83"/>
                  </a:lnTo>
                  <a:lnTo>
                    <a:pt x="36" y="95"/>
                  </a:lnTo>
                  <a:lnTo>
                    <a:pt x="36" y="95"/>
                  </a:lnTo>
                  <a:close/>
                  <a:moveTo>
                    <a:pt x="48" y="12"/>
                  </a:moveTo>
                  <a:lnTo>
                    <a:pt x="66" y="18"/>
                  </a:lnTo>
                  <a:lnTo>
                    <a:pt x="72" y="30"/>
                  </a:lnTo>
                  <a:lnTo>
                    <a:pt x="72" y="42"/>
                  </a:lnTo>
                  <a:lnTo>
                    <a:pt x="66" y="53"/>
                  </a:lnTo>
                  <a:lnTo>
                    <a:pt x="48" y="71"/>
                  </a:lnTo>
                  <a:lnTo>
                    <a:pt x="42" y="77"/>
                  </a:lnTo>
                  <a:lnTo>
                    <a:pt x="36" y="77"/>
                  </a:lnTo>
                  <a:lnTo>
                    <a:pt x="24" y="65"/>
                  </a:lnTo>
                  <a:lnTo>
                    <a:pt x="18"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s-PA"/>
            </a:p>
          </p:txBody>
        </p:sp>
        <p:sp>
          <p:nvSpPr>
            <p:cNvPr id="27" name="Freeform 25"/>
            <p:cNvSpPr>
              <a:spLocks noEditPoints="1"/>
            </p:cNvSpPr>
            <p:nvPr/>
          </p:nvSpPr>
          <p:spPr bwMode="ltGray">
            <a:xfrm>
              <a:off x="3779" y="3872"/>
              <a:ext cx="90" cy="108"/>
            </a:xfrm>
            <a:custGeom>
              <a:avLst/>
              <a:gdLst/>
              <a:ahLst/>
              <a:cxnLst>
                <a:cxn ang="0">
                  <a:pos x="12" y="96"/>
                </a:cxn>
                <a:cxn ang="0">
                  <a:pos x="24" y="108"/>
                </a:cxn>
                <a:cxn ang="0">
                  <a:pos x="42" y="108"/>
                </a:cxn>
                <a:cxn ang="0">
                  <a:pos x="66" y="102"/>
                </a:cxn>
                <a:cxn ang="0">
                  <a:pos x="84" y="78"/>
                </a:cxn>
                <a:cxn ang="0">
                  <a:pos x="90" y="66"/>
                </a:cxn>
                <a:cxn ang="0">
                  <a:pos x="84" y="48"/>
                </a:cxn>
                <a:cxn ang="0">
                  <a:pos x="66" y="24"/>
                </a:cxn>
                <a:cxn ang="0">
                  <a:pos x="48" y="12"/>
                </a:cxn>
                <a:cxn ang="0">
                  <a:pos x="36" y="0"/>
                </a:cxn>
                <a:cxn ang="0">
                  <a:pos x="30" y="0"/>
                </a:cxn>
                <a:cxn ang="0">
                  <a:pos x="30" y="0"/>
                </a:cxn>
                <a:cxn ang="0">
                  <a:pos x="24" y="0"/>
                </a:cxn>
                <a:cxn ang="0">
                  <a:pos x="12" y="30"/>
                </a:cxn>
                <a:cxn ang="0">
                  <a:pos x="0" y="54"/>
                </a:cxn>
                <a:cxn ang="0">
                  <a:pos x="0" y="78"/>
                </a:cxn>
                <a:cxn ang="0">
                  <a:pos x="12" y="96"/>
                </a:cxn>
                <a:cxn ang="0">
                  <a:pos x="12" y="96"/>
                </a:cxn>
                <a:cxn ang="0">
                  <a:pos x="12" y="72"/>
                </a:cxn>
                <a:cxn ang="0">
                  <a:pos x="18" y="54"/>
                </a:cxn>
                <a:cxn ang="0">
                  <a:pos x="24" y="36"/>
                </a:cxn>
                <a:cxn ang="0">
                  <a:pos x="30" y="18"/>
                </a:cxn>
                <a:cxn ang="0">
                  <a:pos x="30" y="12"/>
                </a:cxn>
                <a:cxn ang="0">
                  <a:pos x="48" y="24"/>
                </a:cxn>
                <a:cxn ang="0">
                  <a:pos x="66" y="36"/>
                </a:cxn>
                <a:cxn ang="0">
                  <a:pos x="78" y="54"/>
                </a:cxn>
                <a:cxn ang="0">
                  <a:pos x="78" y="72"/>
                </a:cxn>
                <a:cxn ang="0">
                  <a:pos x="72" y="84"/>
                </a:cxn>
                <a:cxn ang="0">
                  <a:pos x="48" y="96"/>
                </a:cxn>
                <a:cxn ang="0">
                  <a:pos x="36" y="96"/>
                </a:cxn>
                <a:cxn ang="0">
                  <a:pos x="24" y="90"/>
                </a:cxn>
                <a:cxn ang="0">
                  <a:pos x="18" y="84"/>
                </a:cxn>
                <a:cxn ang="0">
                  <a:pos x="12" y="72"/>
                </a:cxn>
                <a:cxn ang="0">
                  <a:pos x="12" y="72"/>
                </a:cxn>
              </a:cxnLst>
              <a:rect l="0" t="0" r="r" b="b"/>
              <a:pathLst>
                <a:path w="90" h="108">
                  <a:moveTo>
                    <a:pt x="12" y="96"/>
                  </a:moveTo>
                  <a:lnTo>
                    <a:pt x="24" y="108"/>
                  </a:lnTo>
                  <a:lnTo>
                    <a:pt x="42" y="108"/>
                  </a:lnTo>
                  <a:lnTo>
                    <a:pt x="66" y="102"/>
                  </a:lnTo>
                  <a:lnTo>
                    <a:pt x="84" y="78"/>
                  </a:lnTo>
                  <a:lnTo>
                    <a:pt x="90" y="66"/>
                  </a:lnTo>
                  <a:lnTo>
                    <a:pt x="84" y="48"/>
                  </a:lnTo>
                  <a:lnTo>
                    <a:pt x="66" y="24"/>
                  </a:lnTo>
                  <a:lnTo>
                    <a:pt x="48" y="12"/>
                  </a:lnTo>
                  <a:lnTo>
                    <a:pt x="36" y="0"/>
                  </a:lnTo>
                  <a:lnTo>
                    <a:pt x="30" y="0"/>
                  </a:lnTo>
                  <a:lnTo>
                    <a:pt x="30" y="0"/>
                  </a:lnTo>
                  <a:lnTo>
                    <a:pt x="24" y="0"/>
                  </a:lnTo>
                  <a:lnTo>
                    <a:pt x="12" y="30"/>
                  </a:lnTo>
                  <a:lnTo>
                    <a:pt x="0" y="54"/>
                  </a:lnTo>
                  <a:lnTo>
                    <a:pt x="0" y="78"/>
                  </a:lnTo>
                  <a:lnTo>
                    <a:pt x="12" y="96"/>
                  </a:lnTo>
                  <a:lnTo>
                    <a:pt x="12" y="96"/>
                  </a:lnTo>
                  <a:close/>
                  <a:moveTo>
                    <a:pt x="12" y="72"/>
                  </a:moveTo>
                  <a:lnTo>
                    <a:pt x="18" y="54"/>
                  </a:lnTo>
                  <a:lnTo>
                    <a:pt x="24" y="36"/>
                  </a:lnTo>
                  <a:lnTo>
                    <a:pt x="30" y="18"/>
                  </a:lnTo>
                  <a:lnTo>
                    <a:pt x="30" y="12"/>
                  </a:lnTo>
                  <a:lnTo>
                    <a:pt x="48" y="24"/>
                  </a:lnTo>
                  <a:lnTo>
                    <a:pt x="66" y="36"/>
                  </a:lnTo>
                  <a:lnTo>
                    <a:pt x="78" y="54"/>
                  </a:lnTo>
                  <a:lnTo>
                    <a:pt x="78" y="72"/>
                  </a:lnTo>
                  <a:lnTo>
                    <a:pt x="72" y="84"/>
                  </a:lnTo>
                  <a:lnTo>
                    <a:pt x="48" y="96"/>
                  </a:lnTo>
                  <a:lnTo>
                    <a:pt x="36" y="96"/>
                  </a:lnTo>
                  <a:lnTo>
                    <a:pt x="24" y="90"/>
                  </a:lnTo>
                  <a:lnTo>
                    <a:pt x="18" y="84"/>
                  </a:lnTo>
                  <a:lnTo>
                    <a:pt x="12" y="72"/>
                  </a:lnTo>
                  <a:lnTo>
                    <a:pt x="12" y="7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s-PA"/>
            </a:p>
          </p:txBody>
        </p:sp>
        <p:sp>
          <p:nvSpPr>
            <p:cNvPr id="28" name="Freeform 26"/>
            <p:cNvSpPr>
              <a:spLocks noEditPoints="1"/>
            </p:cNvSpPr>
            <p:nvPr/>
          </p:nvSpPr>
          <p:spPr bwMode="ltGray">
            <a:xfrm>
              <a:off x="2400" y="3872"/>
              <a:ext cx="72" cy="90"/>
            </a:xfrm>
            <a:custGeom>
              <a:avLst/>
              <a:gdLst/>
              <a:ahLst/>
              <a:cxnLst>
                <a:cxn ang="0">
                  <a:pos x="71" y="90"/>
                </a:cxn>
                <a:cxn ang="0">
                  <a:pos x="71" y="60"/>
                </a:cxn>
                <a:cxn ang="0">
                  <a:pos x="71" y="36"/>
                </a:cxn>
                <a:cxn ang="0">
                  <a:pos x="60" y="12"/>
                </a:cxn>
                <a:cxn ang="0">
                  <a:pos x="36" y="0"/>
                </a:cxn>
                <a:cxn ang="0">
                  <a:pos x="12" y="12"/>
                </a:cxn>
                <a:cxn ang="0">
                  <a:pos x="0" y="36"/>
                </a:cxn>
                <a:cxn ang="0">
                  <a:pos x="6" y="60"/>
                </a:cxn>
                <a:cxn ang="0">
                  <a:pos x="30" y="78"/>
                </a:cxn>
                <a:cxn ang="0">
                  <a:pos x="54" y="90"/>
                </a:cxn>
                <a:cxn ang="0">
                  <a:pos x="71" y="90"/>
                </a:cxn>
                <a:cxn ang="0">
                  <a:pos x="71" y="90"/>
                </a:cxn>
                <a:cxn ang="0">
                  <a:pos x="24" y="18"/>
                </a:cxn>
                <a:cxn ang="0">
                  <a:pos x="42" y="18"/>
                </a:cxn>
                <a:cxn ang="0">
                  <a:pos x="54" y="18"/>
                </a:cxn>
                <a:cxn ang="0">
                  <a:pos x="60" y="42"/>
                </a:cxn>
                <a:cxn ang="0">
                  <a:pos x="60" y="66"/>
                </a:cxn>
                <a:cxn ang="0">
                  <a:pos x="60" y="72"/>
                </a:cxn>
                <a:cxn ang="0">
                  <a:pos x="60" y="78"/>
                </a:cxn>
                <a:cxn ang="0">
                  <a:pos x="42" y="72"/>
                </a:cxn>
                <a:cxn ang="0">
                  <a:pos x="24" y="66"/>
                </a:cxn>
                <a:cxn ang="0">
                  <a:pos x="12" y="48"/>
                </a:cxn>
                <a:cxn ang="0">
                  <a:pos x="12" y="30"/>
                </a:cxn>
                <a:cxn ang="0">
                  <a:pos x="24" y="18"/>
                </a:cxn>
                <a:cxn ang="0">
                  <a:pos x="24" y="18"/>
                </a:cxn>
              </a:cxnLst>
              <a:rect l="0" t="0" r="r" b="b"/>
              <a:pathLst>
                <a:path w="71" h="90">
                  <a:moveTo>
                    <a:pt x="71" y="90"/>
                  </a:moveTo>
                  <a:lnTo>
                    <a:pt x="71" y="60"/>
                  </a:lnTo>
                  <a:lnTo>
                    <a:pt x="71" y="36"/>
                  </a:lnTo>
                  <a:lnTo>
                    <a:pt x="60" y="12"/>
                  </a:lnTo>
                  <a:lnTo>
                    <a:pt x="36" y="0"/>
                  </a:lnTo>
                  <a:lnTo>
                    <a:pt x="12" y="12"/>
                  </a:lnTo>
                  <a:lnTo>
                    <a:pt x="0" y="36"/>
                  </a:lnTo>
                  <a:lnTo>
                    <a:pt x="6" y="60"/>
                  </a:lnTo>
                  <a:lnTo>
                    <a:pt x="30" y="78"/>
                  </a:lnTo>
                  <a:lnTo>
                    <a:pt x="54" y="90"/>
                  </a:lnTo>
                  <a:lnTo>
                    <a:pt x="71" y="90"/>
                  </a:lnTo>
                  <a:lnTo>
                    <a:pt x="71" y="90"/>
                  </a:lnTo>
                  <a:close/>
                  <a:moveTo>
                    <a:pt x="24" y="18"/>
                  </a:moveTo>
                  <a:lnTo>
                    <a:pt x="42" y="18"/>
                  </a:lnTo>
                  <a:lnTo>
                    <a:pt x="54" y="18"/>
                  </a:lnTo>
                  <a:lnTo>
                    <a:pt x="60" y="42"/>
                  </a:lnTo>
                  <a:lnTo>
                    <a:pt x="60" y="66"/>
                  </a:lnTo>
                  <a:lnTo>
                    <a:pt x="60" y="72"/>
                  </a:lnTo>
                  <a:lnTo>
                    <a:pt x="60" y="78"/>
                  </a:lnTo>
                  <a:lnTo>
                    <a:pt x="42" y="72"/>
                  </a:lnTo>
                  <a:lnTo>
                    <a:pt x="24" y="66"/>
                  </a:lnTo>
                  <a:lnTo>
                    <a:pt x="12" y="48"/>
                  </a:lnTo>
                  <a:lnTo>
                    <a:pt x="12" y="30"/>
                  </a:lnTo>
                  <a:lnTo>
                    <a:pt x="24" y="18"/>
                  </a:lnTo>
                  <a:lnTo>
                    <a:pt x="24"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s-PA"/>
            </a:p>
          </p:txBody>
        </p:sp>
        <p:sp>
          <p:nvSpPr>
            <p:cNvPr id="29" name="Oval 27"/>
            <p:cNvSpPr>
              <a:spLocks noChangeArrowheads="1"/>
            </p:cNvSpPr>
            <p:nvPr/>
          </p:nvSpPr>
          <p:spPr bwMode="ltGray">
            <a:xfrm>
              <a:off x="2444" y="3838"/>
              <a:ext cx="1380" cy="389"/>
            </a:xfrm>
            <a:prstGeom prst="ellipse">
              <a:avLst/>
            </a:prstGeom>
            <a:gradFill rotWithShape="0">
              <a:gsLst>
                <a:gs pos="0">
                  <a:schemeClr val="bg2">
                    <a:gamma/>
                    <a:tint val="81961"/>
                    <a:invGamma/>
                  </a:schemeClr>
                </a:gs>
                <a:gs pos="100000">
                  <a:schemeClr val="bg2"/>
                </a:gs>
              </a:gsLst>
              <a:lin ang="2700000" scaled="1"/>
            </a:gradFill>
            <a:ln w="9525">
              <a:noFill/>
              <a:round/>
              <a:headEnd/>
              <a:tailEnd/>
            </a:ln>
            <a:effectLst/>
          </p:spPr>
          <p:txBody>
            <a:bodyPr/>
            <a:lstStyle/>
            <a:p>
              <a:pPr>
                <a:defRPr/>
              </a:pPr>
              <a:endParaRPr lang="es-PA"/>
            </a:p>
          </p:txBody>
        </p:sp>
        <p:sp>
          <p:nvSpPr>
            <p:cNvPr id="30" name="Oval 28"/>
            <p:cNvSpPr>
              <a:spLocks noChangeArrowheads="1"/>
            </p:cNvSpPr>
            <p:nvPr/>
          </p:nvSpPr>
          <p:spPr bwMode="ltGray">
            <a:xfrm>
              <a:off x="2394" y="3834"/>
              <a:ext cx="1502" cy="288"/>
            </a:xfrm>
            <a:prstGeom prst="ellipse">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pPr>
                <a:defRPr/>
              </a:pPr>
              <a:endParaRPr lang="es-PA"/>
            </a:p>
          </p:txBody>
        </p:sp>
        <p:sp>
          <p:nvSpPr>
            <p:cNvPr id="31" name="Oval 29"/>
            <p:cNvSpPr>
              <a:spLocks noChangeArrowheads="1"/>
            </p:cNvSpPr>
            <p:nvPr/>
          </p:nvSpPr>
          <p:spPr bwMode="ltGray">
            <a:xfrm>
              <a:off x="2441" y="3860"/>
              <a:ext cx="1425" cy="220"/>
            </a:xfrm>
            <a:prstGeom prst="ellipse">
              <a:avLst/>
            </a:prstGeom>
            <a:gradFill rotWithShape="0">
              <a:gsLst>
                <a:gs pos="0">
                  <a:schemeClr val="bg2"/>
                </a:gs>
                <a:gs pos="100000">
                  <a:schemeClr val="bg2">
                    <a:gamma/>
                    <a:tint val="81961"/>
                    <a:invGamma/>
                  </a:schemeClr>
                </a:gs>
              </a:gsLst>
              <a:lin ang="0" scaled="1"/>
            </a:gradFill>
            <a:ln w="9525">
              <a:noFill/>
              <a:round/>
              <a:headEnd/>
              <a:tailEnd/>
            </a:ln>
            <a:effectLst/>
          </p:spPr>
          <p:txBody>
            <a:bodyPr/>
            <a:lstStyle/>
            <a:p>
              <a:pPr>
                <a:defRPr/>
              </a:pPr>
              <a:endParaRPr lang="es-PA"/>
            </a:p>
          </p:txBody>
        </p:sp>
        <p:sp>
          <p:nvSpPr>
            <p:cNvPr id="32" name="Freeform 30"/>
            <p:cNvSpPr>
              <a:spLocks noEditPoints="1"/>
            </p:cNvSpPr>
            <p:nvPr/>
          </p:nvSpPr>
          <p:spPr bwMode="ltGray">
            <a:xfrm>
              <a:off x="3743" y="3788"/>
              <a:ext cx="90" cy="96"/>
            </a:xfrm>
            <a:custGeom>
              <a:avLst/>
              <a:gdLst/>
              <a:ahLst/>
              <a:cxnLst>
                <a:cxn ang="0">
                  <a:pos x="66" y="96"/>
                </a:cxn>
                <a:cxn ang="0">
                  <a:pos x="78" y="66"/>
                </a:cxn>
                <a:cxn ang="0">
                  <a:pos x="90" y="42"/>
                </a:cxn>
                <a:cxn ang="0">
                  <a:pos x="78" y="18"/>
                </a:cxn>
                <a:cxn ang="0">
                  <a:pos x="60" y="0"/>
                </a:cxn>
                <a:cxn ang="0">
                  <a:pos x="30" y="6"/>
                </a:cxn>
                <a:cxn ang="0">
                  <a:pos x="18" y="18"/>
                </a:cxn>
                <a:cxn ang="0">
                  <a:pos x="6" y="30"/>
                </a:cxn>
                <a:cxn ang="0">
                  <a:pos x="0" y="42"/>
                </a:cxn>
                <a:cxn ang="0">
                  <a:pos x="6" y="60"/>
                </a:cxn>
                <a:cxn ang="0">
                  <a:pos x="24" y="78"/>
                </a:cxn>
                <a:cxn ang="0">
                  <a:pos x="48" y="90"/>
                </a:cxn>
                <a:cxn ang="0">
                  <a:pos x="66" y="96"/>
                </a:cxn>
                <a:cxn ang="0">
                  <a:pos x="66" y="96"/>
                </a:cxn>
                <a:cxn ang="0">
                  <a:pos x="42" y="18"/>
                </a:cxn>
                <a:cxn ang="0">
                  <a:pos x="60" y="18"/>
                </a:cxn>
                <a:cxn ang="0">
                  <a:pos x="72" y="24"/>
                </a:cxn>
                <a:cxn ang="0">
                  <a:pos x="72" y="36"/>
                </a:cxn>
                <a:cxn ang="0">
                  <a:pos x="72" y="48"/>
                </a:cxn>
                <a:cxn ang="0">
                  <a:pos x="66" y="72"/>
                </a:cxn>
                <a:cxn ang="0">
                  <a:pos x="60" y="78"/>
                </a:cxn>
                <a:cxn ang="0">
                  <a:pos x="60" y="84"/>
                </a:cxn>
                <a:cxn ang="0">
                  <a:pos x="42" y="72"/>
                </a:cxn>
                <a:cxn ang="0">
                  <a:pos x="30" y="66"/>
                </a:cxn>
                <a:cxn ang="0">
                  <a:pos x="18" y="42"/>
                </a:cxn>
                <a:cxn ang="0">
                  <a:pos x="24" y="30"/>
                </a:cxn>
                <a:cxn ang="0">
                  <a:pos x="42" y="18"/>
                </a:cxn>
                <a:cxn ang="0">
                  <a:pos x="42" y="18"/>
                </a:cxn>
              </a:cxnLst>
              <a:rect l="0" t="0" r="r" b="b"/>
              <a:pathLst>
                <a:path w="90" h="96">
                  <a:moveTo>
                    <a:pt x="66" y="96"/>
                  </a:moveTo>
                  <a:lnTo>
                    <a:pt x="78" y="66"/>
                  </a:lnTo>
                  <a:lnTo>
                    <a:pt x="90" y="42"/>
                  </a:lnTo>
                  <a:lnTo>
                    <a:pt x="78" y="18"/>
                  </a:lnTo>
                  <a:lnTo>
                    <a:pt x="60" y="0"/>
                  </a:lnTo>
                  <a:lnTo>
                    <a:pt x="30" y="6"/>
                  </a:lnTo>
                  <a:lnTo>
                    <a:pt x="18" y="18"/>
                  </a:lnTo>
                  <a:lnTo>
                    <a:pt x="6" y="30"/>
                  </a:lnTo>
                  <a:lnTo>
                    <a:pt x="0" y="42"/>
                  </a:lnTo>
                  <a:lnTo>
                    <a:pt x="6" y="60"/>
                  </a:lnTo>
                  <a:lnTo>
                    <a:pt x="24" y="78"/>
                  </a:lnTo>
                  <a:lnTo>
                    <a:pt x="48" y="90"/>
                  </a:lnTo>
                  <a:lnTo>
                    <a:pt x="66" y="96"/>
                  </a:lnTo>
                  <a:lnTo>
                    <a:pt x="66" y="96"/>
                  </a:lnTo>
                  <a:close/>
                  <a:moveTo>
                    <a:pt x="42" y="18"/>
                  </a:moveTo>
                  <a:lnTo>
                    <a:pt x="60" y="18"/>
                  </a:lnTo>
                  <a:lnTo>
                    <a:pt x="72" y="24"/>
                  </a:lnTo>
                  <a:lnTo>
                    <a:pt x="72" y="36"/>
                  </a:lnTo>
                  <a:lnTo>
                    <a:pt x="72" y="48"/>
                  </a:lnTo>
                  <a:lnTo>
                    <a:pt x="66" y="72"/>
                  </a:lnTo>
                  <a:lnTo>
                    <a:pt x="60" y="78"/>
                  </a:lnTo>
                  <a:lnTo>
                    <a:pt x="60" y="84"/>
                  </a:lnTo>
                  <a:lnTo>
                    <a:pt x="42" y="72"/>
                  </a:lnTo>
                  <a:lnTo>
                    <a:pt x="30" y="66"/>
                  </a:lnTo>
                  <a:lnTo>
                    <a:pt x="18" y="42"/>
                  </a:lnTo>
                  <a:lnTo>
                    <a:pt x="24" y="30"/>
                  </a:lnTo>
                  <a:lnTo>
                    <a:pt x="42" y="18"/>
                  </a:lnTo>
                  <a:lnTo>
                    <a:pt x="42"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s-PA"/>
            </a:p>
          </p:txBody>
        </p:sp>
        <p:sp>
          <p:nvSpPr>
            <p:cNvPr id="33" name="Freeform 31"/>
            <p:cNvSpPr>
              <a:spLocks noEditPoints="1"/>
            </p:cNvSpPr>
            <p:nvPr/>
          </p:nvSpPr>
          <p:spPr bwMode="ltGray">
            <a:xfrm>
              <a:off x="5422" y="3603"/>
              <a:ext cx="72" cy="108"/>
            </a:xfrm>
            <a:custGeom>
              <a:avLst/>
              <a:gdLst/>
              <a:ahLst/>
              <a:cxnLst>
                <a:cxn ang="0">
                  <a:pos x="0" y="90"/>
                </a:cxn>
                <a:cxn ang="0">
                  <a:pos x="12" y="102"/>
                </a:cxn>
                <a:cxn ang="0">
                  <a:pos x="24" y="108"/>
                </a:cxn>
                <a:cxn ang="0">
                  <a:pos x="48" y="108"/>
                </a:cxn>
                <a:cxn ang="0">
                  <a:pos x="66" y="96"/>
                </a:cxn>
                <a:cxn ang="0">
                  <a:pos x="72" y="66"/>
                </a:cxn>
                <a:cxn ang="0">
                  <a:pos x="66" y="42"/>
                </a:cxn>
                <a:cxn ang="0">
                  <a:pos x="60" y="18"/>
                </a:cxn>
                <a:cxn ang="0">
                  <a:pos x="48" y="6"/>
                </a:cxn>
                <a:cxn ang="0">
                  <a:pos x="42" y="0"/>
                </a:cxn>
                <a:cxn ang="0">
                  <a:pos x="42" y="0"/>
                </a:cxn>
                <a:cxn ang="0">
                  <a:pos x="36" y="0"/>
                </a:cxn>
                <a:cxn ang="0">
                  <a:pos x="18" y="24"/>
                </a:cxn>
                <a:cxn ang="0">
                  <a:pos x="6" y="48"/>
                </a:cxn>
                <a:cxn ang="0">
                  <a:pos x="0" y="66"/>
                </a:cxn>
                <a:cxn ang="0">
                  <a:pos x="0" y="90"/>
                </a:cxn>
                <a:cxn ang="0">
                  <a:pos x="0" y="90"/>
                </a:cxn>
                <a:cxn ang="0">
                  <a:pos x="12" y="66"/>
                </a:cxn>
                <a:cxn ang="0">
                  <a:pos x="18" y="48"/>
                </a:cxn>
                <a:cxn ang="0">
                  <a:pos x="24" y="36"/>
                </a:cxn>
                <a:cxn ang="0">
                  <a:pos x="30" y="24"/>
                </a:cxn>
                <a:cxn ang="0">
                  <a:pos x="36" y="18"/>
                </a:cxn>
                <a:cxn ang="0">
                  <a:pos x="54" y="30"/>
                </a:cxn>
                <a:cxn ang="0">
                  <a:pos x="60" y="48"/>
                </a:cxn>
                <a:cxn ang="0">
                  <a:pos x="66" y="72"/>
                </a:cxn>
                <a:cxn ang="0">
                  <a:pos x="66" y="84"/>
                </a:cxn>
                <a:cxn ang="0">
                  <a:pos x="54" y="96"/>
                </a:cxn>
                <a:cxn ang="0">
                  <a:pos x="30" y="102"/>
                </a:cxn>
                <a:cxn ang="0">
                  <a:pos x="24" y="96"/>
                </a:cxn>
                <a:cxn ang="0">
                  <a:pos x="12" y="90"/>
                </a:cxn>
                <a:cxn ang="0">
                  <a:pos x="12" y="78"/>
                </a:cxn>
                <a:cxn ang="0">
                  <a:pos x="12" y="66"/>
                </a:cxn>
                <a:cxn ang="0">
                  <a:pos x="12" y="66"/>
                </a:cxn>
              </a:cxnLst>
              <a:rect l="0" t="0" r="r" b="b"/>
              <a:pathLst>
                <a:path w="72" h="108">
                  <a:moveTo>
                    <a:pt x="0" y="90"/>
                  </a:moveTo>
                  <a:lnTo>
                    <a:pt x="12" y="102"/>
                  </a:lnTo>
                  <a:lnTo>
                    <a:pt x="24" y="108"/>
                  </a:lnTo>
                  <a:lnTo>
                    <a:pt x="48" y="108"/>
                  </a:lnTo>
                  <a:lnTo>
                    <a:pt x="66" y="96"/>
                  </a:lnTo>
                  <a:lnTo>
                    <a:pt x="72" y="66"/>
                  </a:lnTo>
                  <a:lnTo>
                    <a:pt x="66" y="42"/>
                  </a:lnTo>
                  <a:lnTo>
                    <a:pt x="60" y="18"/>
                  </a:lnTo>
                  <a:lnTo>
                    <a:pt x="48" y="6"/>
                  </a:lnTo>
                  <a:lnTo>
                    <a:pt x="42" y="0"/>
                  </a:lnTo>
                  <a:lnTo>
                    <a:pt x="42" y="0"/>
                  </a:lnTo>
                  <a:lnTo>
                    <a:pt x="36" y="0"/>
                  </a:lnTo>
                  <a:lnTo>
                    <a:pt x="18" y="24"/>
                  </a:lnTo>
                  <a:lnTo>
                    <a:pt x="6" y="48"/>
                  </a:lnTo>
                  <a:lnTo>
                    <a:pt x="0" y="66"/>
                  </a:lnTo>
                  <a:lnTo>
                    <a:pt x="0" y="90"/>
                  </a:lnTo>
                  <a:lnTo>
                    <a:pt x="0" y="90"/>
                  </a:lnTo>
                  <a:close/>
                  <a:moveTo>
                    <a:pt x="12" y="66"/>
                  </a:moveTo>
                  <a:lnTo>
                    <a:pt x="18" y="48"/>
                  </a:lnTo>
                  <a:lnTo>
                    <a:pt x="24" y="36"/>
                  </a:lnTo>
                  <a:lnTo>
                    <a:pt x="30" y="24"/>
                  </a:lnTo>
                  <a:lnTo>
                    <a:pt x="36" y="18"/>
                  </a:lnTo>
                  <a:lnTo>
                    <a:pt x="54" y="30"/>
                  </a:lnTo>
                  <a:lnTo>
                    <a:pt x="60" y="48"/>
                  </a:lnTo>
                  <a:lnTo>
                    <a:pt x="66" y="72"/>
                  </a:lnTo>
                  <a:lnTo>
                    <a:pt x="66" y="84"/>
                  </a:lnTo>
                  <a:lnTo>
                    <a:pt x="54" y="96"/>
                  </a:lnTo>
                  <a:lnTo>
                    <a:pt x="30" y="102"/>
                  </a:lnTo>
                  <a:lnTo>
                    <a:pt x="24" y="96"/>
                  </a:lnTo>
                  <a:lnTo>
                    <a:pt x="12"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s-PA"/>
            </a:p>
          </p:txBody>
        </p:sp>
        <p:sp>
          <p:nvSpPr>
            <p:cNvPr id="34" name="Rectangle 32"/>
            <p:cNvSpPr>
              <a:spLocks noChangeArrowheads="1"/>
            </p:cNvSpPr>
            <p:nvPr/>
          </p:nvSpPr>
          <p:spPr bwMode="ltGray">
            <a:xfrm>
              <a:off x="4238" y="1773"/>
              <a:ext cx="173" cy="2539"/>
            </a:xfrm>
            <a:prstGeom prst="rect">
              <a:avLst/>
            </a:prstGeom>
            <a:gradFill rotWithShape="0">
              <a:gsLst>
                <a:gs pos="0">
                  <a:schemeClr val="bg2">
                    <a:gamma/>
                    <a:tint val="81961"/>
                    <a:invGamma/>
                  </a:schemeClr>
                </a:gs>
                <a:gs pos="100000">
                  <a:schemeClr val="bg2"/>
                </a:gs>
              </a:gsLst>
              <a:lin ang="0" scaled="1"/>
            </a:gradFill>
            <a:ln w="9525">
              <a:noFill/>
              <a:miter lim="800000"/>
              <a:headEnd/>
              <a:tailEnd/>
            </a:ln>
            <a:effectLst/>
          </p:spPr>
          <p:txBody>
            <a:bodyPr/>
            <a:lstStyle/>
            <a:p>
              <a:pPr>
                <a:defRPr/>
              </a:pPr>
              <a:endParaRPr lang="es-PA"/>
            </a:p>
          </p:txBody>
        </p:sp>
        <p:sp>
          <p:nvSpPr>
            <p:cNvPr id="35" name="Rectangle 33"/>
            <p:cNvSpPr>
              <a:spLocks noChangeArrowheads="1"/>
            </p:cNvSpPr>
            <p:nvPr/>
          </p:nvSpPr>
          <p:spPr bwMode="ltGray">
            <a:xfrm>
              <a:off x="4288" y="1545"/>
              <a:ext cx="76" cy="240"/>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s-PA"/>
            </a:p>
          </p:txBody>
        </p:sp>
        <p:sp>
          <p:nvSpPr>
            <p:cNvPr id="36" name="AutoShape 34"/>
            <p:cNvSpPr>
              <a:spLocks noChangeArrowheads="1"/>
            </p:cNvSpPr>
            <p:nvPr/>
          </p:nvSpPr>
          <p:spPr bwMode="ltGray">
            <a:xfrm>
              <a:off x="4220" y="1743"/>
              <a:ext cx="205" cy="52"/>
            </a:xfrm>
            <a:prstGeom prst="roundRect">
              <a:avLst>
                <a:gd name="adj" fmla="val 16667"/>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pPr>
                <a:defRPr/>
              </a:pPr>
              <a:endParaRPr lang="es-PA"/>
            </a:p>
          </p:txBody>
        </p:sp>
        <p:sp>
          <p:nvSpPr>
            <p:cNvPr id="37" name="Freeform 35"/>
            <p:cNvSpPr>
              <a:spLocks/>
            </p:cNvSpPr>
            <p:nvPr/>
          </p:nvSpPr>
          <p:spPr bwMode="ltGray">
            <a:xfrm>
              <a:off x="4306" y="1529"/>
              <a:ext cx="252" cy="1576"/>
            </a:xfrm>
            <a:custGeom>
              <a:avLst/>
              <a:gdLst/>
              <a:ahLst/>
              <a:cxnLst>
                <a:cxn ang="0">
                  <a:pos x="252" y="1576"/>
                </a:cxn>
                <a:cxn ang="0">
                  <a:pos x="12" y="84"/>
                </a:cxn>
                <a:cxn ang="0">
                  <a:pos x="12" y="60"/>
                </a:cxn>
                <a:cxn ang="0">
                  <a:pos x="0" y="12"/>
                </a:cxn>
                <a:cxn ang="0">
                  <a:pos x="72" y="0"/>
                </a:cxn>
                <a:cxn ang="0">
                  <a:pos x="72" y="0"/>
                </a:cxn>
                <a:cxn ang="0">
                  <a:pos x="78" y="48"/>
                </a:cxn>
                <a:cxn ang="0">
                  <a:pos x="88" y="66"/>
                </a:cxn>
              </a:cxnLst>
              <a:rect l="0" t="0" r="r" b="b"/>
              <a:pathLst>
                <a:path w="252" h="1576">
                  <a:moveTo>
                    <a:pt x="252" y="1576"/>
                  </a:moveTo>
                  <a:lnTo>
                    <a:pt x="12" y="84"/>
                  </a:lnTo>
                  <a:lnTo>
                    <a:pt x="12" y="60"/>
                  </a:lnTo>
                  <a:lnTo>
                    <a:pt x="0" y="12"/>
                  </a:lnTo>
                  <a:lnTo>
                    <a:pt x="72" y="0"/>
                  </a:lnTo>
                  <a:lnTo>
                    <a:pt x="72" y="0"/>
                  </a:lnTo>
                  <a:lnTo>
                    <a:pt x="78" y="48"/>
                  </a:lnTo>
                  <a:lnTo>
                    <a:pt x="88" y="66"/>
                  </a:lnTo>
                </a:path>
              </a:pathLst>
            </a:custGeom>
            <a:gradFill rotWithShape="0">
              <a:gsLst>
                <a:gs pos="0">
                  <a:schemeClr val="bg2">
                    <a:gamma/>
                    <a:tint val="81961"/>
                    <a:invGamma/>
                  </a:schemeClr>
                </a:gs>
                <a:gs pos="100000">
                  <a:schemeClr val="bg2"/>
                </a:gs>
              </a:gsLst>
              <a:lin ang="2700000" scaled="1"/>
            </a:gradFill>
            <a:ln w="9525">
              <a:noFill/>
              <a:round/>
              <a:headEnd/>
              <a:tailEnd/>
            </a:ln>
          </p:spPr>
          <p:txBody>
            <a:bodyPr/>
            <a:lstStyle/>
            <a:p>
              <a:pPr>
                <a:defRPr/>
              </a:pPr>
              <a:endParaRPr lang="es-PA"/>
            </a:p>
          </p:txBody>
        </p:sp>
        <p:sp>
          <p:nvSpPr>
            <p:cNvPr id="38" name="Freeform 36"/>
            <p:cNvSpPr>
              <a:spLocks/>
            </p:cNvSpPr>
            <p:nvPr/>
          </p:nvSpPr>
          <p:spPr bwMode="ltGray">
            <a:xfrm>
              <a:off x="4169" y="1421"/>
              <a:ext cx="317" cy="138"/>
            </a:xfrm>
            <a:custGeom>
              <a:avLst/>
              <a:gdLst/>
              <a:ahLst/>
              <a:cxnLst>
                <a:cxn ang="0">
                  <a:pos x="161" y="0"/>
                </a:cxn>
                <a:cxn ang="0">
                  <a:pos x="227" y="6"/>
                </a:cxn>
                <a:cxn ang="0">
                  <a:pos x="275" y="36"/>
                </a:cxn>
                <a:cxn ang="0">
                  <a:pos x="304" y="78"/>
                </a:cxn>
                <a:cxn ang="0">
                  <a:pos x="316" y="138"/>
                </a:cxn>
                <a:cxn ang="0">
                  <a:pos x="0" y="138"/>
                </a:cxn>
                <a:cxn ang="0">
                  <a:pos x="11" y="78"/>
                </a:cxn>
                <a:cxn ang="0">
                  <a:pos x="47" y="36"/>
                </a:cxn>
                <a:cxn ang="0">
                  <a:pos x="95" y="6"/>
                </a:cxn>
                <a:cxn ang="0">
                  <a:pos x="161" y="0"/>
                </a:cxn>
                <a:cxn ang="0">
                  <a:pos x="161" y="0"/>
                </a:cxn>
              </a:cxnLst>
              <a:rect l="0" t="0" r="r" b="b"/>
              <a:pathLst>
                <a:path w="316" h="138">
                  <a:moveTo>
                    <a:pt x="161" y="0"/>
                  </a:moveTo>
                  <a:lnTo>
                    <a:pt x="227" y="6"/>
                  </a:lnTo>
                  <a:lnTo>
                    <a:pt x="275" y="36"/>
                  </a:lnTo>
                  <a:lnTo>
                    <a:pt x="304" y="78"/>
                  </a:lnTo>
                  <a:lnTo>
                    <a:pt x="316" y="138"/>
                  </a:lnTo>
                  <a:lnTo>
                    <a:pt x="0" y="138"/>
                  </a:lnTo>
                  <a:lnTo>
                    <a:pt x="11" y="78"/>
                  </a:lnTo>
                  <a:lnTo>
                    <a:pt x="47" y="36"/>
                  </a:lnTo>
                  <a:lnTo>
                    <a:pt x="95" y="6"/>
                  </a:lnTo>
                  <a:lnTo>
                    <a:pt x="161" y="0"/>
                  </a:lnTo>
                  <a:lnTo>
                    <a:pt x="161"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pPr>
                <a:defRPr/>
              </a:pPr>
              <a:endParaRPr lang="es-PA"/>
            </a:p>
          </p:txBody>
        </p:sp>
      </p:grpSp>
      <p:sp>
        <p:nvSpPr>
          <p:cNvPr id="5159" name="Rectangle 39"/>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s-ES"/>
              <a:t>Haga clic para modificar el estilo de subtítulo del patrón</a:t>
            </a:r>
          </a:p>
        </p:txBody>
      </p:sp>
      <p:sp>
        <p:nvSpPr>
          <p:cNvPr id="5160" name="Rectangle 40"/>
          <p:cNvSpPr>
            <a:spLocks noGrp="1" noChangeArrowheads="1"/>
          </p:cNvSpPr>
          <p:nvPr>
            <p:ph type="ctrTitle"/>
          </p:nvPr>
        </p:nvSpPr>
        <p:spPr>
          <a:xfrm>
            <a:off x="685800" y="1768475"/>
            <a:ext cx="7772400" cy="1736725"/>
          </a:xfrm>
        </p:spPr>
        <p:txBody>
          <a:bodyPr anchor="b" anchorCtr="1"/>
          <a:lstStyle>
            <a:lvl1pPr>
              <a:defRPr sz="5400"/>
            </a:lvl1pPr>
          </a:lstStyle>
          <a:p>
            <a:r>
              <a:rPr lang="es-ES"/>
              <a:t>Haga clic para cambiar el estilo de título	</a:t>
            </a:r>
          </a:p>
        </p:txBody>
      </p:sp>
      <p:sp>
        <p:nvSpPr>
          <p:cNvPr id="39" name="Rectangle 37"/>
          <p:cNvSpPr>
            <a:spLocks noGrp="1" noChangeArrowheads="1"/>
          </p:cNvSpPr>
          <p:nvPr>
            <p:ph type="dt" sz="half" idx="10"/>
          </p:nvPr>
        </p:nvSpPr>
        <p:spPr/>
        <p:txBody>
          <a:bodyPr/>
          <a:lstStyle>
            <a:lvl1pPr>
              <a:defRPr smtClean="0"/>
            </a:lvl1pPr>
          </a:lstStyle>
          <a:p>
            <a:pPr>
              <a:defRPr/>
            </a:pPr>
            <a:endParaRPr lang="es-ES"/>
          </a:p>
        </p:txBody>
      </p:sp>
      <p:sp>
        <p:nvSpPr>
          <p:cNvPr id="40" name="Rectangle 38"/>
          <p:cNvSpPr>
            <a:spLocks noGrp="1" noChangeArrowheads="1"/>
          </p:cNvSpPr>
          <p:nvPr>
            <p:ph type="ftr" sz="quarter" idx="11"/>
          </p:nvPr>
        </p:nvSpPr>
        <p:spPr/>
        <p:txBody>
          <a:bodyPr/>
          <a:lstStyle>
            <a:lvl1pPr>
              <a:defRPr smtClean="0"/>
            </a:lvl1pPr>
          </a:lstStyle>
          <a:p>
            <a:pPr>
              <a:defRPr/>
            </a:pPr>
            <a:endParaRPr lang="es-ES"/>
          </a:p>
        </p:txBody>
      </p:sp>
      <p:sp>
        <p:nvSpPr>
          <p:cNvPr id="41" name="Rectangle 41"/>
          <p:cNvSpPr>
            <a:spLocks noGrp="1" noChangeArrowheads="1"/>
          </p:cNvSpPr>
          <p:nvPr>
            <p:ph type="sldNum" sz="quarter" idx="12"/>
          </p:nvPr>
        </p:nvSpPr>
        <p:spPr/>
        <p:txBody>
          <a:bodyPr/>
          <a:lstStyle>
            <a:lvl1pPr>
              <a:defRPr smtClean="0"/>
            </a:lvl1pPr>
          </a:lstStyle>
          <a:p>
            <a:pPr>
              <a:defRPr/>
            </a:pPr>
            <a:fld id="{6FC01AD5-E29C-4C27-A32B-F753D1962192}" type="slidenum">
              <a:rPr lang="es-ES"/>
              <a:pPr>
                <a:defRPr/>
              </a:pPr>
              <a:t>‹Nº›</a:t>
            </a:fld>
            <a:endParaRPr lang="es-ES"/>
          </a:p>
        </p:txBody>
      </p:sp>
    </p:spTree>
  </p:cSld>
  <p:clrMapOvr>
    <a:masterClrMapping/>
  </p:clrMapOvr>
  <p:transition spd="slow">
    <p:sndAc>
      <p:stSnd>
        <p:snd r:embed="rId1" name="breeze.wav"/>
      </p:stSnd>
    </p:sndAc>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PA"/>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A"/>
          </a:p>
        </p:txBody>
      </p:sp>
      <p:sp>
        <p:nvSpPr>
          <p:cNvPr id="4" name="Rectangle 39"/>
          <p:cNvSpPr>
            <a:spLocks noGrp="1" noChangeArrowheads="1"/>
          </p:cNvSpPr>
          <p:nvPr>
            <p:ph type="dt" sz="half" idx="10"/>
          </p:nvPr>
        </p:nvSpPr>
        <p:spPr>
          <a:ln/>
        </p:spPr>
        <p:txBody>
          <a:bodyPr/>
          <a:lstStyle>
            <a:lvl1pPr>
              <a:defRPr/>
            </a:lvl1pPr>
          </a:lstStyle>
          <a:p>
            <a:pPr>
              <a:defRPr/>
            </a:pPr>
            <a:endParaRPr lang="es-ES"/>
          </a:p>
        </p:txBody>
      </p:sp>
      <p:sp>
        <p:nvSpPr>
          <p:cNvPr id="5" name="Rectangle 40"/>
          <p:cNvSpPr>
            <a:spLocks noGrp="1" noChangeArrowheads="1"/>
          </p:cNvSpPr>
          <p:nvPr>
            <p:ph type="ftr" sz="quarter" idx="11"/>
          </p:nvPr>
        </p:nvSpPr>
        <p:spPr>
          <a:ln/>
        </p:spPr>
        <p:txBody>
          <a:bodyPr/>
          <a:lstStyle>
            <a:lvl1pPr>
              <a:defRPr/>
            </a:lvl1pPr>
          </a:lstStyle>
          <a:p>
            <a:pPr>
              <a:defRPr/>
            </a:pPr>
            <a:endParaRPr lang="es-ES"/>
          </a:p>
        </p:txBody>
      </p:sp>
      <p:sp>
        <p:nvSpPr>
          <p:cNvPr id="6" name="Rectangle 41"/>
          <p:cNvSpPr>
            <a:spLocks noGrp="1" noChangeArrowheads="1"/>
          </p:cNvSpPr>
          <p:nvPr>
            <p:ph type="sldNum" sz="quarter" idx="12"/>
          </p:nvPr>
        </p:nvSpPr>
        <p:spPr>
          <a:ln/>
        </p:spPr>
        <p:txBody>
          <a:bodyPr/>
          <a:lstStyle>
            <a:lvl1pPr>
              <a:defRPr/>
            </a:lvl1pPr>
          </a:lstStyle>
          <a:p>
            <a:pPr>
              <a:defRPr/>
            </a:pPr>
            <a:fld id="{035E832D-11A5-4298-92FA-B2D2E005952F}" type="slidenum">
              <a:rPr lang="es-ES"/>
              <a:pPr>
                <a:defRPr/>
              </a:pPr>
              <a:t>‹Nº›</a:t>
            </a:fld>
            <a:endParaRPr lang="es-ES"/>
          </a:p>
        </p:txBody>
      </p:sp>
    </p:spTree>
  </p:cSld>
  <p:clrMapOvr>
    <a:masterClrMapping/>
  </p:clrMapOvr>
  <p:transition spd="slow">
    <p:sndAc>
      <p:stSnd>
        <p:snd r:embed="rId1" name="breeze.wav"/>
      </p:st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7813"/>
            <a:ext cx="2057400" cy="5853112"/>
          </a:xfrm>
        </p:spPr>
        <p:txBody>
          <a:bodyPr vert="eaVert"/>
          <a:lstStyle/>
          <a:p>
            <a:r>
              <a:rPr lang="es-ES" smtClean="0"/>
              <a:t>Haga clic para modificar el estilo de título del patrón</a:t>
            </a:r>
            <a:endParaRPr lang="es-PA"/>
          </a:p>
        </p:txBody>
      </p:sp>
      <p:sp>
        <p:nvSpPr>
          <p:cNvPr id="3" name="2 Marcador de texto vertical"/>
          <p:cNvSpPr>
            <a:spLocks noGrp="1"/>
          </p:cNvSpPr>
          <p:nvPr>
            <p:ph type="body" orient="vert" idx="1"/>
          </p:nvPr>
        </p:nvSpPr>
        <p:spPr>
          <a:xfrm>
            <a:off x="457200" y="277813"/>
            <a:ext cx="6019800" cy="5853112"/>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A"/>
          </a:p>
        </p:txBody>
      </p:sp>
      <p:sp>
        <p:nvSpPr>
          <p:cNvPr id="4" name="Rectangle 39"/>
          <p:cNvSpPr>
            <a:spLocks noGrp="1" noChangeArrowheads="1"/>
          </p:cNvSpPr>
          <p:nvPr>
            <p:ph type="dt" sz="half" idx="10"/>
          </p:nvPr>
        </p:nvSpPr>
        <p:spPr>
          <a:ln/>
        </p:spPr>
        <p:txBody>
          <a:bodyPr/>
          <a:lstStyle>
            <a:lvl1pPr>
              <a:defRPr/>
            </a:lvl1pPr>
          </a:lstStyle>
          <a:p>
            <a:pPr>
              <a:defRPr/>
            </a:pPr>
            <a:endParaRPr lang="es-ES"/>
          </a:p>
        </p:txBody>
      </p:sp>
      <p:sp>
        <p:nvSpPr>
          <p:cNvPr id="5" name="Rectangle 40"/>
          <p:cNvSpPr>
            <a:spLocks noGrp="1" noChangeArrowheads="1"/>
          </p:cNvSpPr>
          <p:nvPr>
            <p:ph type="ftr" sz="quarter" idx="11"/>
          </p:nvPr>
        </p:nvSpPr>
        <p:spPr>
          <a:ln/>
        </p:spPr>
        <p:txBody>
          <a:bodyPr/>
          <a:lstStyle>
            <a:lvl1pPr>
              <a:defRPr/>
            </a:lvl1pPr>
          </a:lstStyle>
          <a:p>
            <a:pPr>
              <a:defRPr/>
            </a:pPr>
            <a:endParaRPr lang="es-ES"/>
          </a:p>
        </p:txBody>
      </p:sp>
      <p:sp>
        <p:nvSpPr>
          <p:cNvPr id="6" name="Rectangle 41"/>
          <p:cNvSpPr>
            <a:spLocks noGrp="1" noChangeArrowheads="1"/>
          </p:cNvSpPr>
          <p:nvPr>
            <p:ph type="sldNum" sz="quarter" idx="12"/>
          </p:nvPr>
        </p:nvSpPr>
        <p:spPr>
          <a:ln/>
        </p:spPr>
        <p:txBody>
          <a:bodyPr/>
          <a:lstStyle>
            <a:lvl1pPr>
              <a:defRPr/>
            </a:lvl1pPr>
          </a:lstStyle>
          <a:p>
            <a:pPr>
              <a:defRPr/>
            </a:pPr>
            <a:fld id="{2E51B858-FEF9-4B50-91E4-566AB973EE31}" type="slidenum">
              <a:rPr lang="es-ES"/>
              <a:pPr>
                <a:defRPr/>
              </a:pPr>
              <a:t>‹Nº›</a:t>
            </a:fld>
            <a:endParaRPr lang="es-ES"/>
          </a:p>
        </p:txBody>
      </p:sp>
    </p:spTree>
  </p:cSld>
  <p:clrMapOvr>
    <a:masterClrMapping/>
  </p:clrMapOvr>
  <p:transition spd="slow">
    <p:sndAc>
      <p:stSnd>
        <p:snd r:embed="rId1" name="breeze.wav"/>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PA"/>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A"/>
          </a:p>
        </p:txBody>
      </p:sp>
      <p:sp>
        <p:nvSpPr>
          <p:cNvPr id="4" name="Rectangle 39"/>
          <p:cNvSpPr>
            <a:spLocks noGrp="1" noChangeArrowheads="1"/>
          </p:cNvSpPr>
          <p:nvPr>
            <p:ph type="dt" sz="half" idx="10"/>
          </p:nvPr>
        </p:nvSpPr>
        <p:spPr>
          <a:ln/>
        </p:spPr>
        <p:txBody>
          <a:bodyPr/>
          <a:lstStyle>
            <a:lvl1pPr>
              <a:defRPr/>
            </a:lvl1pPr>
          </a:lstStyle>
          <a:p>
            <a:pPr>
              <a:defRPr/>
            </a:pPr>
            <a:endParaRPr lang="es-ES"/>
          </a:p>
        </p:txBody>
      </p:sp>
      <p:sp>
        <p:nvSpPr>
          <p:cNvPr id="5" name="Rectangle 40"/>
          <p:cNvSpPr>
            <a:spLocks noGrp="1" noChangeArrowheads="1"/>
          </p:cNvSpPr>
          <p:nvPr>
            <p:ph type="ftr" sz="quarter" idx="11"/>
          </p:nvPr>
        </p:nvSpPr>
        <p:spPr>
          <a:ln/>
        </p:spPr>
        <p:txBody>
          <a:bodyPr/>
          <a:lstStyle>
            <a:lvl1pPr>
              <a:defRPr/>
            </a:lvl1pPr>
          </a:lstStyle>
          <a:p>
            <a:pPr>
              <a:defRPr/>
            </a:pPr>
            <a:endParaRPr lang="es-ES"/>
          </a:p>
        </p:txBody>
      </p:sp>
      <p:sp>
        <p:nvSpPr>
          <p:cNvPr id="6" name="Rectangle 41"/>
          <p:cNvSpPr>
            <a:spLocks noGrp="1" noChangeArrowheads="1"/>
          </p:cNvSpPr>
          <p:nvPr>
            <p:ph type="sldNum" sz="quarter" idx="12"/>
          </p:nvPr>
        </p:nvSpPr>
        <p:spPr>
          <a:ln/>
        </p:spPr>
        <p:txBody>
          <a:bodyPr/>
          <a:lstStyle>
            <a:lvl1pPr>
              <a:defRPr/>
            </a:lvl1pPr>
          </a:lstStyle>
          <a:p>
            <a:pPr>
              <a:defRPr/>
            </a:pPr>
            <a:fld id="{4B7782FD-BFD1-49F7-A4B1-4388A6D9F9F1}" type="slidenum">
              <a:rPr lang="es-ES"/>
              <a:pPr>
                <a:defRPr/>
              </a:pPr>
              <a:t>‹Nº›</a:t>
            </a:fld>
            <a:endParaRPr lang="es-ES"/>
          </a:p>
        </p:txBody>
      </p:sp>
    </p:spTree>
  </p:cSld>
  <p:clrMapOvr>
    <a:masterClrMapping/>
  </p:clrMapOvr>
  <p:transition spd="slow">
    <p:sndAc>
      <p:stSnd>
        <p:snd r:embed="rId1" name="breeze.wav"/>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PA"/>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Rectangle 39"/>
          <p:cNvSpPr>
            <a:spLocks noGrp="1" noChangeArrowheads="1"/>
          </p:cNvSpPr>
          <p:nvPr>
            <p:ph type="dt" sz="half" idx="10"/>
          </p:nvPr>
        </p:nvSpPr>
        <p:spPr>
          <a:ln/>
        </p:spPr>
        <p:txBody>
          <a:bodyPr/>
          <a:lstStyle>
            <a:lvl1pPr>
              <a:defRPr/>
            </a:lvl1pPr>
          </a:lstStyle>
          <a:p>
            <a:pPr>
              <a:defRPr/>
            </a:pPr>
            <a:endParaRPr lang="es-ES"/>
          </a:p>
        </p:txBody>
      </p:sp>
      <p:sp>
        <p:nvSpPr>
          <p:cNvPr id="5" name="Rectangle 40"/>
          <p:cNvSpPr>
            <a:spLocks noGrp="1" noChangeArrowheads="1"/>
          </p:cNvSpPr>
          <p:nvPr>
            <p:ph type="ftr" sz="quarter" idx="11"/>
          </p:nvPr>
        </p:nvSpPr>
        <p:spPr>
          <a:ln/>
        </p:spPr>
        <p:txBody>
          <a:bodyPr/>
          <a:lstStyle>
            <a:lvl1pPr>
              <a:defRPr/>
            </a:lvl1pPr>
          </a:lstStyle>
          <a:p>
            <a:pPr>
              <a:defRPr/>
            </a:pPr>
            <a:endParaRPr lang="es-ES"/>
          </a:p>
        </p:txBody>
      </p:sp>
      <p:sp>
        <p:nvSpPr>
          <p:cNvPr id="6" name="Rectangle 41"/>
          <p:cNvSpPr>
            <a:spLocks noGrp="1" noChangeArrowheads="1"/>
          </p:cNvSpPr>
          <p:nvPr>
            <p:ph type="sldNum" sz="quarter" idx="12"/>
          </p:nvPr>
        </p:nvSpPr>
        <p:spPr>
          <a:ln/>
        </p:spPr>
        <p:txBody>
          <a:bodyPr/>
          <a:lstStyle>
            <a:lvl1pPr>
              <a:defRPr/>
            </a:lvl1pPr>
          </a:lstStyle>
          <a:p>
            <a:pPr>
              <a:defRPr/>
            </a:pPr>
            <a:fld id="{E34C5B58-1059-4489-A465-8E5A50D18F6D}" type="slidenum">
              <a:rPr lang="es-ES"/>
              <a:pPr>
                <a:defRPr/>
              </a:pPr>
              <a:t>‹Nº›</a:t>
            </a:fld>
            <a:endParaRPr lang="es-ES"/>
          </a:p>
        </p:txBody>
      </p:sp>
    </p:spTree>
  </p:cSld>
  <p:clrMapOvr>
    <a:masterClrMapping/>
  </p:clrMapOvr>
  <p:transition spd="slow">
    <p:sndAc>
      <p:stSnd>
        <p:snd r:embed="rId1" name="breeze.wav"/>
      </p:st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PA"/>
          </a:p>
        </p:txBody>
      </p:sp>
      <p:sp>
        <p:nvSpPr>
          <p:cNvPr id="3" name="2 Marcador de contenido"/>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A"/>
          </a:p>
        </p:txBody>
      </p:sp>
      <p:sp>
        <p:nvSpPr>
          <p:cNvPr id="4" name="3 Marcador de contenido"/>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A"/>
          </a:p>
        </p:txBody>
      </p:sp>
      <p:sp>
        <p:nvSpPr>
          <p:cNvPr id="5" name="Rectangle 39"/>
          <p:cNvSpPr>
            <a:spLocks noGrp="1" noChangeArrowheads="1"/>
          </p:cNvSpPr>
          <p:nvPr>
            <p:ph type="dt" sz="half" idx="10"/>
          </p:nvPr>
        </p:nvSpPr>
        <p:spPr>
          <a:ln/>
        </p:spPr>
        <p:txBody>
          <a:bodyPr/>
          <a:lstStyle>
            <a:lvl1pPr>
              <a:defRPr/>
            </a:lvl1pPr>
          </a:lstStyle>
          <a:p>
            <a:pPr>
              <a:defRPr/>
            </a:pPr>
            <a:endParaRPr lang="es-ES"/>
          </a:p>
        </p:txBody>
      </p:sp>
      <p:sp>
        <p:nvSpPr>
          <p:cNvPr id="6" name="Rectangle 40"/>
          <p:cNvSpPr>
            <a:spLocks noGrp="1" noChangeArrowheads="1"/>
          </p:cNvSpPr>
          <p:nvPr>
            <p:ph type="ftr" sz="quarter" idx="11"/>
          </p:nvPr>
        </p:nvSpPr>
        <p:spPr>
          <a:ln/>
        </p:spPr>
        <p:txBody>
          <a:bodyPr/>
          <a:lstStyle>
            <a:lvl1pPr>
              <a:defRPr/>
            </a:lvl1pPr>
          </a:lstStyle>
          <a:p>
            <a:pPr>
              <a:defRPr/>
            </a:pPr>
            <a:endParaRPr lang="es-ES"/>
          </a:p>
        </p:txBody>
      </p:sp>
      <p:sp>
        <p:nvSpPr>
          <p:cNvPr id="7" name="Rectangle 41"/>
          <p:cNvSpPr>
            <a:spLocks noGrp="1" noChangeArrowheads="1"/>
          </p:cNvSpPr>
          <p:nvPr>
            <p:ph type="sldNum" sz="quarter" idx="12"/>
          </p:nvPr>
        </p:nvSpPr>
        <p:spPr>
          <a:ln/>
        </p:spPr>
        <p:txBody>
          <a:bodyPr/>
          <a:lstStyle>
            <a:lvl1pPr>
              <a:defRPr/>
            </a:lvl1pPr>
          </a:lstStyle>
          <a:p>
            <a:pPr>
              <a:defRPr/>
            </a:pPr>
            <a:fld id="{361C429F-01D1-41CB-BB42-1B634FBBE617}" type="slidenum">
              <a:rPr lang="es-ES"/>
              <a:pPr>
                <a:defRPr/>
              </a:pPr>
              <a:t>‹Nº›</a:t>
            </a:fld>
            <a:endParaRPr lang="es-ES"/>
          </a:p>
        </p:txBody>
      </p:sp>
    </p:spTree>
  </p:cSld>
  <p:clrMapOvr>
    <a:masterClrMapping/>
  </p:clrMapOvr>
  <p:transition spd="slow">
    <p:sndAc>
      <p:stSnd>
        <p:snd r:embed="rId1" name="breeze.wav"/>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smtClean="0"/>
              <a:t>Haga clic para modificar el estilo de título del patrón</a:t>
            </a:r>
            <a:endParaRPr lang="es-PA"/>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A"/>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A"/>
          </a:p>
        </p:txBody>
      </p:sp>
      <p:sp>
        <p:nvSpPr>
          <p:cNvPr id="7" name="Rectangle 39"/>
          <p:cNvSpPr>
            <a:spLocks noGrp="1" noChangeArrowheads="1"/>
          </p:cNvSpPr>
          <p:nvPr>
            <p:ph type="dt" sz="half" idx="10"/>
          </p:nvPr>
        </p:nvSpPr>
        <p:spPr>
          <a:ln/>
        </p:spPr>
        <p:txBody>
          <a:bodyPr/>
          <a:lstStyle>
            <a:lvl1pPr>
              <a:defRPr/>
            </a:lvl1pPr>
          </a:lstStyle>
          <a:p>
            <a:pPr>
              <a:defRPr/>
            </a:pPr>
            <a:endParaRPr lang="es-ES"/>
          </a:p>
        </p:txBody>
      </p:sp>
      <p:sp>
        <p:nvSpPr>
          <p:cNvPr id="8" name="Rectangle 40"/>
          <p:cNvSpPr>
            <a:spLocks noGrp="1" noChangeArrowheads="1"/>
          </p:cNvSpPr>
          <p:nvPr>
            <p:ph type="ftr" sz="quarter" idx="11"/>
          </p:nvPr>
        </p:nvSpPr>
        <p:spPr>
          <a:ln/>
        </p:spPr>
        <p:txBody>
          <a:bodyPr/>
          <a:lstStyle>
            <a:lvl1pPr>
              <a:defRPr/>
            </a:lvl1pPr>
          </a:lstStyle>
          <a:p>
            <a:pPr>
              <a:defRPr/>
            </a:pPr>
            <a:endParaRPr lang="es-ES"/>
          </a:p>
        </p:txBody>
      </p:sp>
      <p:sp>
        <p:nvSpPr>
          <p:cNvPr id="9" name="Rectangle 41"/>
          <p:cNvSpPr>
            <a:spLocks noGrp="1" noChangeArrowheads="1"/>
          </p:cNvSpPr>
          <p:nvPr>
            <p:ph type="sldNum" sz="quarter" idx="12"/>
          </p:nvPr>
        </p:nvSpPr>
        <p:spPr>
          <a:ln/>
        </p:spPr>
        <p:txBody>
          <a:bodyPr/>
          <a:lstStyle>
            <a:lvl1pPr>
              <a:defRPr/>
            </a:lvl1pPr>
          </a:lstStyle>
          <a:p>
            <a:pPr>
              <a:defRPr/>
            </a:pPr>
            <a:fld id="{65FF74E7-E5B4-4137-8A67-848E7F731AEA}" type="slidenum">
              <a:rPr lang="es-ES"/>
              <a:pPr>
                <a:defRPr/>
              </a:pPr>
              <a:t>‹Nº›</a:t>
            </a:fld>
            <a:endParaRPr lang="es-ES"/>
          </a:p>
        </p:txBody>
      </p:sp>
    </p:spTree>
  </p:cSld>
  <p:clrMapOvr>
    <a:masterClrMapping/>
  </p:clrMapOvr>
  <p:transition spd="slow">
    <p:sndAc>
      <p:stSnd>
        <p:snd r:embed="rId1" name="breeze.wav"/>
      </p:st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PA"/>
          </a:p>
        </p:txBody>
      </p:sp>
      <p:sp>
        <p:nvSpPr>
          <p:cNvPr id="3" name="Rectangle 39"/>
          <p:cNvSpPr>
            <a:spLocks noGrp="1" noChangeArrowheads="1"/>
          </p:cNvSpPr>
          <p:nvPr>
            <p:ph type="dt" sz="half" idx="10"/>
          </p:nvPr>
        </p:nvSpPr>
        <p:spPr>
          <a:ln/>
        </p:spPr>
        <p:txBody>
          <a:bodyPr/>
          <a:lstStyle>
            <a:lvl1pPr>
              <a:defRPr/>
            </a:lvl1pPr>
          </a:lstStyle>
          <a:p>
            <a:pPr>
              <a:defRPr/>
            </a:pPr>
            <a:endParaRPr lang="es-ES"/>
          </a:p>
        </p:txBody>
      </p:sp>
      <p:sp>
        <p:nvSpPr>
          <p:cNvPr id="4" name="Rectangle 40"/>
          <p:cNvSpPr>
            <a:spLocks noGrp="1" noChangeArrowheads="1"/>
          </p:cNvSpPr>
          <p:nvPr>
            <p:ph type="ftr" sz="quarter" idx="11"/>
          </p:nvPr>
        </p:nvSpPr>
        <p:spPr>
          <a:ln/>
        </p:spPr>
        <p:txBody>
          <a:bodyPr/>
          <a:lstStyle>
            <a:lvl1pPr>
              <a:defRPr/>
            </a:lvl1pPr>
          </a:lstStyle>
          <a:p>
            <a:pPr>
              <a:defRPr/>
            </a:pPr>
            <a:endParaRPr lang="es-ES"/>
          </a:p>
        </p:txBody>
      </p:sp>
      <p:sp>
        <p:nvSpPr>
          <p:cNvPr id="5" name="Rectangle 41"/>
          <p:cNvSpPr>
            <a:spLocks noGrp="1" noChangeArrowheads="1"/>
          </p:cNvSpPr>
          <p:nvPr>
            <p:ph type="sldNum" sz="quarter" idx="12"/>
          </p:nvPr>
        </p:nvSpPr>
        <p:spPr>
          <a:ln/>
        </p:spPr>
        <p:txBody>
          <a:bodyPr/>
          <a:lstStyle>
            <a:lvl1pPr>
              <a:defRPr/>
            </a:lvl1pPr>
          </a:lstStyle>
          <a:p>
            <a:pPr>
              <a:defRPr/>
            </a:pPr>
            <a:fld id="{7DE0FD1B-158F-4FBD-96D3-C6C8F36724B0}" type="slidenum">
              <a:rPr lang="es-ES"/>
              <a:pPr>
                <a:defRPr/>
              </a:pPr>
              <a:t>‹Nº›</a:t>
            </a:fld>
            <a:endParaRPr lang="es-ES"/>
          </a:p>
        </p:txBody>
      </p:sp>
    </p:spTree>
  </p:cSld>
  <p:clrMapOvr>
    <a:masterClrMapping/>
  </p:clrMapOvr>
  <p:transition spd="slow">
    <p:sndAc>
      <p:stSnd>
        <p:snd r:embed="rId1" name="breeze.wav"/>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39"/>
          <p:cNvSpPr>
            <a:spLocks noGrp="1" noChangeArrowheads="1"/>
          </p:cNvSpPr>
          <p:nvPr>
            <p:ph type="dt" sz="half" idx="10"/>
          </p:nvPr>
        </p:nvSpPr>
        <p:spPr>
          <a:ln/>
        </p:spPr>
        <p:txBody>
          <a:bodyPr/>
          <a:lstStyle>
            <a:lvl1pPr>
              <a:defRPr/>
            </a:lvl1pPr>
          </a:lstStyle>
          <a:p>
            <a:pPr>
              <a:defRPr/>
            </a:pPr>
            <a:endParaRPr lang="es-ES"/>
          </a:p>
        </p:txBody>
      </p:sp>
      <p:sp>
        <p:nvSpPr>
          <p:cNvPr id="3" name="Rectangle 40"/>
          <p:cNvSpPr>
            <a:spLocks noGrp="1" noChangeArrowheads="1"/>
          </p:cNvSpPr>
          <p:nvPr>
            <p:ph type="ftr" sz="quarter" idx="11"/>
          </p:nvPr>
        </p:nvSpPr>
        <p:spPr>
          <a:ln/>
        </p:spPr>
        <p:txBody>
          <a:bodyPr/>
          <a:lstStyle>
            <a:lvl1pPr>
              <a:defRPr/>
            </a:lvl1pPr>
          </a:lstStyle>
          <a:p>
            <a:pPr>
              <a:defRPr/>
            </a:pPr>
            <a:endParaRPr lang="es-ES"/>
          </a:p>
        </p:txBody>
      </p:sp>
      <p:sp>
        <p:nvSpPr>
          <p:cNvPr id="4" name="Rectangle 41"/>
          <p:cNvSpPr>
            <a:spLocks noGrp="1" noChangeArrowheads="1"/>
          </p:cNvSpPr>
          <p:nvPr>
            <p:ph type="sldNum" sz="quarter" idx="12"/>
          </p:nvPr>
        </p:nvSpPr>
        <p:spPr>
          <a:ln/>
        </p:spPr>
        <p:txBody>
          <a:bodyPr/>
          <a:lstStyle>
            <a:lvl1pPr>
              <a:defRPr/>
            </a:lvl1pPr>
          </a:lstStyle>
          <a:p>
            <a:pPr>
              <a:defRPr/>
            </a:pPr>
            <a:fld id="{C92F29B7-1984-4A65-8A41-AA083A7EDDDD}" type="slidenum">
              <a:rPr lang="es-ES"/>
              <a:pPr>
                <a:defRPr/>
              </a:pPr>
              <a:t>‹Nº›</a:t>
            </a:fld>
            <a:endParaRPr lang="es-ES"/>
          </a:p>
        </p:txBody>
      </p:sp>
    </p:spTree>
  </p:cSld>
  <p:clrMapOvr>
    <a:masterClrMapping/>
  </p:clrMapOvr>
  <p:transition spd="slow">
    <p:sndAc>
      <p:stSnd>
        <p:snd r:embed="rId1" name="breeze.wav"/>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PA"/>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A"/>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39"/>
          <p:cNvSpPr>
            <a:spLocks noGrp="1" noChangeArrowheads="1"/>
          </p:cNvSpPr>
          <p:nvPr>
            <p:ph type="dt" sz="half" idx="10"/>
          </p:nvPr>
        </p:nvSpPr>
        <p:spPr>
          <a:ln/>
        </p:spPr>
        <p:txBody>
          <a:bodyPr/>
          <a:lstStyle>
            <a:lvl1pPr>
              <a:defRPr/>
            </a:lvl1pPr>
          </a:lstStyle>
          <a:p>
            <a:pPr>
              <a:defRPr/>
            </a:pPr>
            <a:endParaRPr lang="es-ES"/>
          </a:p>
        </p:txBody>
      </p:sp>
      <p:sp>
        <p:nvSpPr>
          <p:cNvPr id="6" name="Rectangle 40"/>
          <p:cNvSpPr>
            <a:spLocks noGrp="1" noChangeArrowheads="1"/>
          </p:cNvSpPr>
          <p:nvPr>
            <p:ph type="ftr" sz="quarter" idx="11"/>
          </p:nvPr>
        </p:nvSpPr>
        <p:spPr>
          <a:ln/>
        </p:spPr>
        <p:txBody>
          <a:bodyPr/>
          <a:lstStyle>
            <a:lvl1pPr>
              <a:defRPr/>
            </a:lvl1pPr>
          </a:lstStyle>
          <a:p>
            <a:pPr>
              <a:defRPr/>
            </a:pPr>
            <a:endParaRPr lang="es-ES"/>
          </a:p>
        </p:txBody>
      </p:sp>
      <p:sp>
        <p:nvSpPr>
          <p:cNvPr id="7" name="Rectangle 41"/>
          <p:cNvSpPr>
            <a:spLocks noGrp="1" noChangeArrowheads="1"/>
          </p:cNvSpPr>
          <p:nvPr>
            <p:ph type="sldNum" sz="quarter" idx="12"/>
          </p:nvPr>
        </p:nvSpPr>
        <p:spPr>
          <a:ln/>
        </p:spPr>
        <p:txBody>
          <a:bodyPr/>
          <a:lstStyle>
            <a:lvl1pPr>
              <a:defRPr/>
            </a:lvl1pPr>
          </a:lstStyle>
          <a:p>
            <a:pPr>
              <a:defRPr/>
            </a:pPr>
            <a:fld id="{219C6AE8-A282-4C0E-A6FD-EE2723FF09AF}" type="slidenum">
              <a:rPr lang="es-ES"/>
              <a:pPr>
                <a:defRPr/>
              </a:pPr>
              <a:t>‹Nº›</a:t>
            </a:fld>
            <a:endParaRPr lang="es-ES"/>
          </a:p>
        </p:txBody>
      </p:sp>
    </p:spTree>
  </p:cSld>
  <p:clrMapOvr>
    <a:masterClrMapping/>
  </p:clrMapOvr>
  <p:transition spd="slow">
    <p:sndAc>
      <p:stSnd>
        <p:snd r:embed="rId1" name="breeze.wav"/>
      </p:st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PA"/>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PA" noProof="0" smtClean="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39"/>
          <p:cNvSpPr>
            <a:spLocks noGrp="1" noChangeArrowheads="1"/>
          </p:cNvSpPr>
          <p:nvPr>
            <p:ph type="dt" sz="half" idx="10"/>
          </p:nvPr>
        </p:nvSpPr>
        <p:spPr>
          <a:ln/>
        </p:spPr>
        <p:txBody>
          <a:bodyPr/>
          <a:lstStyle>
            <a:lvl1pPr>
              <a:defRPr/>
            </a:lvl1pPr>
          </a:lstStyle>
          <a:p>
            <a:pPr>
              <a:defRPr/>
            </a:pPr>
            <a:endParaRPr lang="es-ES"/>
          </a:p>
        </p:txBody>
      </p:sp>
      <p:sp>
        <p:nvSpPr>
          <p:cNvPr id="6" name="Rectangle 40"/>
          <p:cNvSpPr>
            <a:spLocks noGrp="1" noChangeArrowheads="1"/>
          </p:cNvSpPr>
          <p:nvPr>
            <p:ph type="ftr" sz="quarter" idx="11"/>
          </p:nvPr>
        </p:nvSpPr>
        <p:spPr>
          <a:ln/>
        </p:spPr>
        <p:txBody>
          <a:bodyPr/>
          <a:lstStyle>
            <a:lvl1pPr>
              <a:defRPr/>
            </a:lvl1pPr>
          </a:lstStyle>
          <a:p>
            <a:pPr>
              <a:defRPr/>
            </a:pPr>
            <a:endParaRPr lang="es-ES"/>
          </a:p>
        </p:txBody>
      </p:sp>
      <p:sp>
        <p:nvSpPr>
          <p:cNvPr id="7" name="Rectangle 41"/>
          <p:cNvSpPr>
            <a:spLocks noGrp="1" noChangeArrowheads="1"/>
          </p:cNvSpPr>
          <p:nvPr>
            <p:ph type="sldNum" sz="quarter" idx="12"/>
          </p:nvPr>
        </p:nvSpPr>
        <p:spPr>
          <a:ln/>
        </p:spPr>
        <p:txBody>
          <a:bodyPr/>
          <a:lstStyle>
            <a:lvl1pPr>
              <a:defRPr/>
            </a:lvl1pPr>
          </a:lstStyle>
          <a:p>
            <a:pPr>
              <a:defRPr/>
            </a:pPr>
            <a:fld id="{6B2CA842-6649-4EF6-8F81-BEF4246F1208}" type="slidenum">
              <a:rPr lang="es-ES"/>
              <a:pPr>
                <a:defRPr/>
              </a:pPr>
              <a:t>‹Nº›</a:t>
            </a:fld>
            <a:endParaRPr lang="es-ES"/>
          </a:p>
        </p:txBody>
      </p:sp>
    </p:spTree>
  </p:cSld>
  <p:clrMapOvr>
    <a:masterClrMapping/>
  </p:clrMapOvr>
  <p:transition spd="slow">
    <p:sndAc>
      <p:stSnd>
        <p:snd r:embed="rId1" name="breeze.wav"/>
      </p:st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shadeToTitle="1">
        <a:gradFill rotWithShape="0">
          <a:gsLst>
            <a:gs pos="0">
              <a:schemeClr val="tx2"/>
            </a:gs>
            <a:gs pos="100000">
              <a:schemeClr val="bg2"/>
            </a:gs>
          </a:gsLst>
          <a:path path="shape">
            <a:fillToRect l="50000" t="50000" r="50000" b="50000"/>
          </a:path>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3800475" y="1789113"/>
            <a:ext cx="5340350" cy="5056187"/>
            <a:chOff x="2394" y="1127"/>
            <a:chExt cx="3364" cy="3185"/>
          </a:xfrm>
        </p:grpSpPr>
        <p:sp>
          <p:nvSpPr>
            <p:cNvPr id="4099" name="Rectangle 3"/>
            <p:cNvSpPr>
              <a:spLocks noChangeArrowheads="1"/>
            </p:cNvSpPr>
            <p:nvPr userDrawn="1"/>
          </p:nvSpPr>
          <p:spPr bwMode="ltGray">
            <a:xfrm>
              <a:off x="4230" y="1365"/>
              <a:ext cx="197" cy="102"/>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s-PA"/>
            </a:p>
          </p:txBody>
        </p:sp>
        <p:sp>
          <p:nvSpPr>
            <p:cNvPr id="4100" name="Oval 4"/>
            <p:cNvSpPr>
              <a:spLocks noChangeArrowheads="1"/>
            </p:cNvSpPr>
            <p:nvPr userDrawn="1"/>
          </p:nvSpPr>
          <p:spPr bwMode="ltGray">
            <a:xfrm>
              <a:off x="4299" y="1185"/>
              <a:ext cx="47" cy="47"/>
            </a:xfrm>
            <a:prstGeom prst="ellipse">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pPr>
                <a:defRPr/>
              </a:pPr>
              <a:endParaRPr lang="es-PA"/>
            </a:p>
          </p:txBody>
        </p:sp>
        <p:sp>
          <p:nvSpPr>
            <p:cNvPr id="4101" name="Rectangle 5"/>
            <p:cNvSpPr>
              <a:spLocks noChangeArrowheads="1"/>
            </p:cNvSpPr>
            <p:nvPr userDrawn="1"/>
          </p:nvSpPr>
          <p:spPr bwMode="ltGray">
            <a:xfrm rot="995337">
              <a:off x="5205" y="1495"/>
              <a:ext cx="6" cy="2073"/>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s-PA"/>
            </a:p>
          </p:txBody>
        </p:sp>
        <p:sp>
          <p:nvSpPr>
            <p:cNvPr id="4102" name="Freeform 6"/>
            <p:cNvSpPr>
              <a:spLocks noEditPoints="1"/>
            </p:cNvSpPr>
            <p:nvPr userDrawn="1"/>
          </p:nvSpPr>
          <p:spPr bwMode="ltGray">
            <a:xfrm>
              <a:off x="4871" y="3508"/>
              <a:ext cx="66" cy="96"/>
            </a:xfrm>
            <a:custGeom>
              <a:avLst/>
              <a:gdLst/>
              <a:ahLst/>
              <a:cxnLst>
                <a:cxn ang="0">
                  <a:pos x="18" y="96"/>
                </a:cxn>
                <a:cxn ang="0">
                  <a:pos x="42" y="78"/>
                </a:cxn>
                <a:cxn ang="0">
                  <a:pos x="60" y="60"/>
                </a:cxn>
                <a:cxn ang="0">
                  <a:pos x="66" y="36"/>
                </a:cxn>
                <a:cxn ang="0">
                  <a:pos x="60" y="12"/>
                </a:cxn>
                <a:cxn ang="0">
                  <a:pos x="36" y="0"/>
                </a:cxn>
                <a:cxn ang="0">
                  <a:pos x="24" y="6"/>
                </a:cxn>
                <a:cxn ang="0">
                  <a:pos x="12" y="12"/>
                </a:cxn>
                <a:cxn ang="0">
                  <a:pos x="0" y="36"/>
                </a:cxn>
                <a:cxn ang="0">
                  <a:pos x="0" y="60"/>
                </a:cxn>
                <a:cxn ang="0">
                  <a:pos x="12" y="84"/>
                </a:cxn>
                <a:cxn ang="0">
                  <a:pos x="18" y="96"/>
                </a:cxn>
                <a:cxn ang="0">
                  <a:pos x="18" y="96"/>
                </a:cxn>
                <a:cxn ang="0">
                  <a:pos x="42" y="18"/>
                </a:cxn>
                <a:cxn ang="0">
                  <a:pos x="54" y="24"/>
                </a:cxn>
                <a:cxn ang="0">
                  <a:pos x="60" y="36"/>
                </a:cxn>
                <a:cxn ang="0">
                  <a:pos x="60" y="48"/>
                </a:cxn>
                <a:cxn ang="0">
                  <a:pos x="54" y="54"/>
                </a:cxn>
                <a:cxn ang="0">
                  <a:pos x="36" y="72"/>
                </a:cxn>
                <a:cxn ang="0">
                  <a:pos x="24" y="78"/>
                </a:cxn>
                <a:cxn ang="0">
                  <a:pos x="24" y="78"/>
                </a:cxn>
                <a:cxn ang="0">
                  <a:pos x="12" y="48"/>
                </a:cxn>
                <a:cxn ang="0">
                  <a:pos x="18" y="24"/>
                </a:cxn>
                <a:cxn ang="0">
                  <a:pos x="30" y="18"/>
                </a:cxn>
                <a:cxn ang="0">
                  <a:pos x="42" y="18"/>
                </a:cxn>
                <a:cxn ang="0">
                  <a:pos x="42" y="18"/>
                </a:cxn>
              </a:cxnLst>
              <a:rect l="0" t="0" r="r" b="b"/>
              <a:pathLst>
                <a:path w="66" h="96">
                  <a:moveTo>
                    <a:pt x="18" y="96"/>
                  </a:moveTo>
                  <a:lnTo>
                    <a:pt x="42" y="78"/>
                  </a:lnTo>
                  <a:lnTo>
                    <a:pt x="60" y="60"/>
                  </a:lnTo>
                  <a:lnTo>
                    <a:pt x="66" y="36"/>
                  </a:lnTo>
                  <a:lnTo>
                    <a:pt x="60" y="12"/>
                  </a:lnTo>
                  <a:lnTo>
                    <a:pt x="36" y="0"/>
                  </a:lnTo>
                  <a:lnTo>
                    <a:pt x="24" y="6"/>
                  </a:lnTo>
                  <a:lnTo>
                    <a:pt x="12" y="12"/>
                  </a:lnTo>
                  <a:lnTo>
                    <a:pt x="0" y="36"/>
                  </a:lnTo>
                  <a:lnTo>
                    <a:pt x="0" y="60"/>
                  </a:lnTo>
                  <a:lnTo>
                    <a:pt x="12" y="84"/>
                  </a:lnTo>
                  <a:lnTo>
                    <a:pt x="18" y="96"/>
                  </a:lnTo>
                  <a:lnTo>
                    <a:pt x="18" y="96"/>
                  </a:lnTo>
                  <a:close/>
                  <a:moveTo>
                    <a:pt x="42" y="18"/>
                  </a:moveTo>
                  <a:lnTo>
                    <a:pt x="54" y="24"/>
                  </a:lnTo>
                  <a:lnTo>
                    <a:pt x="60" y="36"/>
                  </a:lnTo>
                  <a:lnTo>
                    <a:pt x="60" y="48"/>
                  </a:lnTo>
                  <a:lnTo>
                    <a:pt x="54" y="54"/>
                  </a:lnTo>
                  <a:lnTo>
                    <a:pt x="36" y="72"/>
                  </a:lnTo>
                  <a:lnTo>
                    <a:pt x="24" y="78"/>
                  </a:lnTo>
                  <a:lnTo>
                    <a:pt x="24" y="78"/>
                  </a:lnTo>
                  <a:lnTo>
                    <a:pt x="12" y="48"/>
                  </a:lnTo>
                  <a:lnTo>
                    <a:pt x="18" y="24"/>
                  </a:lnTo>
                  <a:lnTo>
                    <a:pt x="30" y="18"/>
                  </a:lnTo>
                  <a:lnTo>
                    <a:pt x="42" y="18"/>
                  </a:lnTo>
                  <a:lnTo>
                    <a:pt x="42"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s-PA"/>
            </a:p>
          </p:txBody>
        </p:sp>
        <p:sp>
          <p:nvSpPr>
            <p:cNvPr id="4103" name="Rectangle 7"/>
            <p:cNvSpPr>
              <a:spLocks noChangeArrowheads="1"/>
            </p:cNvSpPr>
            <p:nvPr userDrawn="1"/>
          </p:nvSpPr>
          <p:spPr bwMode="ltGray">
            <a:xfrm rot="91736">
              <a:off x="5487" y="1535"/>
              <a:ext cx="6" cy="1998"/>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s-PA"/>
            </a:p>
          </p:txBody>
        </p:sp>
        <p:sp>
          <p:nvSpPr>
            <p:cNvPr id="4104" name="Rectangle 8"/>
            <p:cNvSpPr>
              <a:spLocks noChangeArrowheads="1"/>
            </p:cNvSpPr>
            <p:nvPr userDrawn="1"/>
          </p:nvSpPr>
          <p:spPr bwMode="ltGray">
            <a:xfrm rot="-926223">
              <a:off x="5640" y="1521"/>
              <a:ext cx="6" cy="881"/>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s-PA"/>
            </a:p>
          </p:txBody>
        </p:sp>
        <p:sp>
          <p:nvSpPr>
            <p:cNvPr id="4105" name="Rectangle 9"/>
            <p:cNvSpPr>
              <a:spLocks noChangeArrowheads="1"/>
            </p:cNvSpPr>
            <p:nvPr userDrawn="1"/>
          </p:nvSpPr>
          <p:spPr bwMode="ltGray">
            <a:xfrm rot="-1140313">
              <a:off x="3444" y="1816"/>
              <a:ext cx="6" cy="2033"/>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s-PA"/>
            </a:p>
          </p:txBody>
        </p:sp>
        <p:sp>
          <p:nvSpPr>
            <p:cNvPr id="4106" name="Rectangle 10"/>
            <p:cNvSpPr>
              <a:spLocks noChangeArrowheads="1"/>
            </p:cNvSpPr>
            <p:nvPr userDrawn="1"/>
          </p:nvSpPr>
          <p:spPr bwMode="ltGray">
            <a:xfrm rot="1114412">
              <a:off x="2757" y="1821"/>
              <a:ext cx="6" cy="2119"/>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s-PA"/>
            </a:p>
          </p:txBody>
        </p:sp>
        <p:sp>
          <p:nvSpPr>
            <p:cNvPr id="4107" name="Rectangle 11"/>
            <p:cNvSpPr>
              <a:spLocks noChangeArrowheads="1"/>
            </p:cNvSpPr>
            <p:nvPr userDrawn="1"/>
          </p:nvSpPr>
          <p:spPr bwMode="ltGray">
            <a:xfrm rot="254676">
              <a:off x="3035" y="1870"/>
              <a:ext cx="6" cy="1906"/>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s-PA"/>
            </a:p>
          </p:txBody>
        </p:sp>
        <p:sp>
          <p:nvSpPr>
            <p:cNvPr id="4108" name="Freeform 12"/>
            <p:cNvSpPr>
              <a:spLocks/>
            </p:cNvSpPr>
            <p:nvPr userDrawn="1"/>
          </p:nvSpPr>
          <p:spPr bwMode="ltGray">
            <a:xfrm>
              <a:off x="4007" y="3021"/>
              <a:ext cx="623" cy="156"/>
            </a:xfrm>
            <a:custGeom>
              <a:avLst/>
              <a:gdLst/>
              <a:ahLst/>
              <a:cxnLst>
                <a:cxn ang="0">
                  <a:pos x="6" y="18"/>
                </a:cxn>
                <a:cxn ang="0">
                  <a:pos x="162" y="36"/>
                </a:cxn>
                <a:cxn ang="0">
                  <a:pos x="251" y="36"/>
                </a:cxn>
                <a:cxn ang="0">
                  <a:pos x="354" y="30"/>
                </a:cxn>
                <a:cxn ang="0">
                  <a:pos x="473" y="18"/>
                </a:cxn>
                <a:cxn ang="0">
                  <a:pos x="611" y="0"/>
                </a:cxn>
                <a:cxn ang="0">
                  <a:pos x="623" y="114"/>
                </a:cxn>
                <a:cxn ang="0">
                  <a:pos x="497" y="138"/>
                </a:cxn>
                <a:cxn ang="0">
                  <a:pos x="414" y="150"/>
                </a:cxn>
                <a:cxn ang="0">
                  <a:pos x="318" y="156"/>
                </a:cxn>
                <a:cxn ang="0">
                  <a:pos x="215" y="156"/>
                </a:cxn>
                <a:cxn ang="0">
                  <a:pos x="108" y="150"/>
                </a:cxn>
                <a:cxn ang="0">
                  <a:pos x="0" y="132"/>
                </a:cxn>
                <a:cxn ang="0">
                  <a:pos x="6" y="18"/>
                </a:cxn>
                <a:cxn ang="0">
                  <a:pos x="6" y="18"/>
                </a:cxn>
              </a:cxnLst>
              <a:rect l="0" t="0" r="r" b="b"/>
              <a:pathLst>
                <a:path w="623" h="156">
                  <a:moveTo>
                    <a:pt x="6" y="18"/>
                  </a:moveTo>
                  <a:lnTo>
                    <a:pt x="162" y="36"/>
                  </a:lnTo>
                  <a:lnTo>
                    <a:pt x="251" y="36"/>
                  </a:lnTo>
                  <a:lnTo>
                    <a:pt x="354" y="30"/>
                  </a:lnTo>
                  <a:lnTo>
                    <a:pt x="473" y="18"/>
                  </a:lnTo>
                  <a:lnTo>
                    <a:pt x="611" y="0"/>
                  </a:lnTo>
                  <a:lnTo>
                    <a:pt x="623" y="114"/>
                  </a:lnTo>
                  <a:lnTo>
                    <a:pt x="497" y="138"/>
                  </a:lnTo>
                  <a:lnTo>
                    <a:pt x="414" y="150"/>
                  </a:lnTo>
                  <a:lnTo>
                    <a:pt x="318" y="156"/>
                  </a:lnTo>
                  <a:lnTo>
                    <a:pt x="215" y="156"/>
                  </a:lnTo>
                  <a:lnTo>
                    <a:pt x="108" y="150"/>
                  </a:lnTo>
                  <a:lnTo>
                    <a:pt x="0" y="132"/>
                  </a:lnTo>
                  <a:lnTo>
                    <a:pt x="6" y="18"/>
                  </a:lnTo>
                  <a:lnTo>
                    <a:pt x="6"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s-PA"/>
            </a:p>
          </p:txBody>
        </p:sp>
        <p:sp>
          <p:nvSpPr>
            <p:cNvPr id="4109" name="Freeform 13"/>
            <p:cNvSpPr>
              <a:spLocks/>
            </p:cNvSpPr>
            <p:nvPr userDrawn="1"/>
          </p:nvSpPr>
          <p:spPr bwMode="ltGray">
            <a:xfrm>
              <a:off x="4762" y="3591"/>
              <a:ext cx="996" cy="126"/>
            </a:xfrm>
            <a:custGeom>
              <a:avLst/>
              <a:gdLst/>
              <a:ahLst/>
              <a:cxnLst>
                <a:cxn ang="0">
                  <a:pos x="754" y="6"/>
                </a:cxn>
                <a:cxn ang="0">
                  <a:pos x="652" y="6"/>
                </a:cxn>
                <a:cxn ang="0">
                  <a:pos x="563" y="6"/>
                </a:cxn>
                <a:cxn ang="0">
                  <a:pos x="479" y="6"/>
                </a:cxn>
                <a:cxn ang="0">
                  <a:pos x="401" y="6"/>
                </a:cxn>
                <a:cxn ang="0">
                  <a:pos x="335" y="0"/>
                </a:cxn>
                <a:cxn ang="0">
                  <a:pos x="276" y="0"/>
                </a:cxn>
                <a:cxn ang="0">
                  <a:pos x="222" y="0"/>
                </a:cxn>
                <a:cxn ang="0">
                  <a:pos x="180" y="6"/>
                </a:cxn>
                <a:cxn ang="0">
                  <a:pos x="138" y="6"/>
                </a:cxn>
                <a:cxn ang="0">
                  <a:pos x="108" y="6"/>
                </a:cxn>
                <a:cxn ang="0">
                  <a:pos x="54" y="6"/>
                </a:cxn>
                <a:cxn ang="0">
                  <a:pos x="24" y="12"/>
                </a:cxn>
                <a:cxn ang="0">
                  <a:pos x="6" y="18"/>
                </a:cxn>
                <a:cxn ang="0">
                  <a:pos x="0" y="24"/>
                </a:cxn>
                <a:cxn ang="0">
                  <a:pos x="12" y="42"/>
                </a:cxn>
                <a:cxn ang="0">
                  <a:pos x="18" y="48"/>
                </a:cxn>
                <a:cxn ang="0">
                  <a:pos x="30" y="54"/>
                </a:cxn>
                <a:cxn ang="0">
                  <a:pos x="60" y="60"/>
                </a:cxn>
                <a:cxn ang="0">
                  <a:pos x="90" y="72"/>
                </a:cxn>
                <a:cxn ang="0">
                  <a:pos x="144" y="84"/>
                </a:cxn>
                <a:cxn ang="0">
                  <a:pos x="210" y="90"/>
                </a:cxn>
                <a:cxn ang="0">
                  <a:pos x="293" y="102"/>
                </a:cxn>
                <a:cxn ang="0">
                  <a:pos x="389" y="108"/>
                </a:cxn>
                <a:cxn ang="0">
                  <a:pos x="503" y="120"/>
                </a:cxn>
                <a:cxn ang="0">
                  <a:pos x="622" y="120"/>
                </a:cxn>
                <a:cxn ang="0">
                  <a:pos x="754" y="126"/>
                </a:cxn>
                <a:cxn ang="0">
                  <a:pos x="873" y="126"/>
                </a:cxn>
                <a:cxn ang="0">
                  <a:pos x="993" y="126"/>
                </a:cxn>
                <a:cxn ang="0">
                  <a:pos x="993" y="12"/>
                </a:cxn>
                <a:cxn ang="0">
                  <a:pos x="879" y="12"/>
                </a:cxn>
                <a:cxn ang="0">
                  <a:pos x="754" y="6"/>
                </a:cxn>
                <a:cxn ang="0">
                  <a:pos x="754" y="6"/>
                </a:cxn>
              </a:cxnLst>
              <a:rect l="0" t="0" r="r" b="b"/>
              <a:pathLst>
                <a:path w="993" h="126">
                  <a:moveTo>
                    <a:pt x="754" y="6"/>
                  </a:moveTo>
                  <a:lnTo>
                    <a:pt x="652" y="6"/>
                  </a:lnTo>
                  <a:lnTo>
                    <a:pt x="563" y="6"/>
                  </a:lnTo>
                  <a:lnTo>
                    <a:pt x="479" y="6"/>
                  </a:lnTo>
                  <a:lnTo>
                    <a:pt x="401" y="6"/>
                  </a:lnTo>
                  <a:lnTo>
                    <a:pt x="335" y="0"/>
                  </a:lnTo>
                  <a:lnTo>
                    <a:pt x="276" y="0"/>
                  </a:lnTo>
                  <a:lnTo>
                    <a:pt x="222" y="0"/>
                  </a:lnTo>
                  <a:lnTo>
                    <a:pt x="180" y="6"/>
                  </a:lnTo>
                  <a:lnTo>
                    <a:pt x="138" y="6"/>
                  </a:lnTo>
                  <a:lnTo>
                    <a:pt x="108" y="6"/>
                  </a:lnTo>
                  <a:lnTo>
                    <a:pt x="54" y="6"/>
                  </a:lnTo>
                  <a:lnTo>
                    <a:pt x="24" y="12"/>
                  </a:lnTo>
                  <a:lnTo>
                    <a:pt x="6" y="18"/>
                  </a:lnTo>
                  <a:lnTo>
                    <a:pt x="0" y="24"/>
                  </a:lnTo>
                  <a:lnTo>
                    <a:pt x="12" y="42"/>
                  </a:lnTo>
                  <a:lnTo>
                    <a:pt x="18" y="48"/>
                  </a:lnTo>
                  <a:lnTo>
                    <a:pt x="30" y="54"/>
                  </a:lnTo>
                  <a:lnTo>
                    <a:pt x="60" y="60"/>
                  </a:lnTo>
                  <a:lnTo>
                    <a:pt x="90" y="72"/>
                  </a:lnTo>
                  <a:lnTo>
                    <a:pt x="144" y="84"/>
                  </a:lnTo>
                  <a:lnTo>
                    <a:pt x="210" y="90"/>
                  </a:lnTo>
                  <a:lnTo>
                    <a:pt x="293" y="102"/>
                  </a:lnTo>
                  <a:lnTo>
                    <a:pt x="389" y="108"/>
                  </a:lnTo>
                  <a:lnTo>
                    <a:pt x="503" y="120"/>
                  </a:lnTo>
                  <a:lnTo>
                    <a:pt x="622" y="120"/>
                  </a:lnTo>
                  <a:lnTo>
                    <a:pt x="754" y="126"/>
                  </a:lnTo>
                  <a:lnTo>
                    <a:pt x="873" y="126"/>
                  </a:lnTo>
                  <a:lnTo>
                    <a:pt x="993" y="126"/>
                  </a:lnTo>
                  <a:lnTo>
                    <a:pt x="993" y="12"/>
                  </a:lnTo>
                  <a:lnTo>
                    <a:pt x="879" y="12"/>
                  </a:lnTo>
                  <a:lnTo>
                    <a:pt x="754" y="6"/>
                  </a:lnTo>
                  <a:lnTo>
                    <a:pt x="754" y="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s-PA"/>
            </a:p>
          </p:txBody>
        </p:sp>
        <p:sp>
          <p:nvSpPr>
            <p:cNvPr id="4110" name="Freeform 14"/>
            <p:cNvSpPr>
              <a:spLocks/>
            </p:cNvSpPr>
            <p:nvPr userDrawn="1"/>
          </p:nvSpPr>
          <p:spPr bwMode="ltGray">
            <a:xfrm>
              <a:off x="4786" y="3645"/>
              <a:ext cx="972" cy="245"/>
            </a:xfrm>
            <a:custGeom>
              <a:avLst/>
              <a:gdLst/>
              <a:ahLst/>
              <a:cxnLst>
                <a:cxn ang="0">
                  <a:pos x="0" y="0"/>
                </a:cxn>
                <a:cxn ang="0">
                  <a:pos x="24" y="54"/>
                </a:cxn>
                <a:cxn ang="0">
                  <a:pos x="66" y="96"/>
                </a:cxn>
                <a:cxn ang="0">
                  <a:pos x="120" y="137"/>
                </a:cxn>
                <a:cxn ang="0">
                  <a:pos x="198" y="173"/>
                </a:cxn>
                <a:cxn ang="0">
                  <a:pos x="293" y="203"/>
                </a:cxn>
                <a:cxn ang="0">
                  <a:pos x="353" y="215"/>
                </a:cxn>
                <a:cxn ang="0">
                  <a:pos x="413" y="227"/>
                </a:cxn>
                <a:cxn ang="0">
                  <a:pos x="479" y="233"/>
                </a:cxn>
                <a:cxn ang="0">
                  <a:pos x="556" y="239"/>
                </a:cxn>
                <a:cxn ang="0">
                  <a:pos x="634" y="245"/>
                </a:cxn>
                <a:cxn ang="0">
                  <a:pos x="724" y="245"/>
                </a:cxn>
                <a:cxn ang="0">
                  <a:pos x="855" y="245"/>
                </a:cxn>
                <a:cxn ang="0">
                  <a:pos x="969" y="239"/>
                </a:cxn>
                <a:cxn ang="0">
                  <a:pos x="969" y="60"/>
                </a:cxn>
                <a:cxn ang="0">
                  <a:pos x="700" y="60"/>
                </a:cxn>
                <a:cxn ang="0">
                  <a:pos x="503" y="54"/>
                </a:cxn>
                <a:cxn ang="0">
                  <a:pos x="317" y="42"/>
                </a:cxn>
                <a:cxn ang="0">
                  <a:pos x="150" y="24"/>
                </a:cxn>
                <a:cxn ang="0">
                  <a:pos x="72" y="12"/>
                </a:cxn>
                <a:cxn ang="0">
                  <a:pos x="0" y="0"/>
                </a:cxn>
                <a:cxn ang="0">
                  <a:pos x="0" y="0"/>
                </a:cxn>
              </a:cxnLst>
              <a:rect l="0" t="0" r="r" b="b"/>
              <a:pathLst>
                <a:path w="969" h="245">
                  <a:moveTo>
                    <a:pt x="0" y="0"/>
                  </a:moveTo>
                  <a:lnTo>
                    <a:pt x="24" y="54"/>
                  </a:lnTo>
                  <a:lnTo>
                    <a:pt x="66" y="96"/>
                  </a:lnTo>
                  <a:lnTo>
                    <a:pt x="120" y="137"/>
                  </a:lnTo>
                  <a:lnTo>
                    <a:pt x="198" y="173"/>
                  </a:lnTo>
                  <a:lnTo>
                    <a:pt x="293" y="203"/>
                  </a:lnTo>
                  <a:lnTo>
                    <a:pt x="353" y="215"/>
                  </a:lnTo>
                  <a:lnTo>
                    <a:pt x="413" y="227"/>
                  </a:lnTo>
                  <a:lnTo>
                    <a:pt x="479" y="233"/>
                  </a:lnTo>
                  <a:lnTo>
                    <a:pt x="556" y="239"/>
                  </a:lnTo>
                  <a:lnTo>
                    <a:pt x="634" y="245"/>
                  </a:lnTo>
                  <a:lnTo>
                    <a:pt x="724" y="245"/>
                  </a:lnTo>
                  <a:lnTo>
                    <a:pt x="855" y="245"/>
                  </a:lnTo>
                  <a:lnTo>
                    <a:pt x="969" y="239"/>
                  </a:lnTo>
                  <a:lnTo>
                    <a:pt x="969" y="60"/>
                  </a:lnTo>
                  <a:lnTo>
                    <a:pt x="700" y="60"/>
                  </a:lnTo>
                  <a:lnTo>
                    <a:pt x="503" y="54"/>
                  </a:lnTo>
                  <a:lnTo>
                    <a:pt x="317" y="42"/>
                  </a:lnTo>
                  <a:lnTo>
                    <a:pt x="150" y="24"/>
                  </a:lnTo>
                  <a:lnTo>
                    <a:pt x="72" y="12"/>
                  </a:lnTo>
                  <a:lnTo>
                    <a:pt x="0" y="0"/>
                  </a:lnTo>
                  <a:lnTo>
                    <a:pt x="0" y="0"/>
                  </a:lnTo>
                  <a:close/>
                </a:path>
              </a:pathLst>
            </a:custGeom>
            <a:gradFill rotWithShape="0">
              <a:gsLst>
                <a:gs pos="0">
                  <a:schemeClr val="bg2"/>
                </a:gs>
                <a:gs pos="100000">
                  <a:schemeClr val="bg2">
                    <a:gamma/>
                    <a:tint val="81961"/>
                    <a:invGamma/>
                  </a:schemeClr>
                </a:gs>
              </a:gsLst>
              <a:lin ang="18900000" scaled="1"/>
            </a:gradFill>
            <a:ln w="9525">
              <a:noFill/>
              <a:round/>
              <a:headEnd/>
              <a:tailEnd/>
            </a:ln>
          </p:spPr>
          <p:txBody>
            <a:bodyPr/>
            <a:lstStyle/>
            <a:p>
              <a:pPr>
                <a:defRPr/>
              </a:pPr>
              <a:endParaRPr lang="es-PA"/>
            </a:p>
          </p:txBody>
        </p:sp>
        <p:sp>
          <p:nvSpPr>
            <p:cNvPr id="4111" name="Freeform 15"/>
            <p:cNvSpPr>
              <a:spLocks/>
            </p:cNvSpPr>
            <p:nvPr userDrawn="1"/>
          </p:nvSpPr>
          <p:spPr bwMode="ltGray">
            <a:xfrm>
              <a:off x="4804" y="3591"/>
              <a:ext cx="954" cy="90"/>
            </a:xfrm>
            <a:custGeom>
              <a:avLst/>
              <a:gdLst/>
              <a:ahLst/>
              <a:cxnLst>
                <a:cxn ang="0">
                  <a:pos x="700" y="0"/>
                </a:cxn>
                <a:cxn ang="0">
                  <a:pos x="598" y="0"/>
                </a:cxn>
                <a:cxn ang="0">
                  <a:pos x="515" y="0"/>
                </a:cxn>
                <a:cxn ang="0">
                  <a:pos x="431" y="0"/>
                </a:cxn>
                <a:cxn ang="0">
                  <a:pos x="365" y="0"/>
                </a:cxn>
                <a:cxn ang="0">
                  <a:pos x="299" y="0"/>
                </a:cxn>
                <a:cxn ang="0">
                  <a:pos x="245" y="0"/>
                </a:cxn>
                <a:cxn ang="0">
                  <a:pos x="198" y="0"/>
                </a:cxn>
                <a:cxn ang="0">
                  <a:pos x="162" y="0"/>
                </a:cxn>
                <a:cxn ang="0">
                  <a:pos x="126" y="6"/>
                </a:cxn>
                <a:cxn ang="0">
                  <a:pos x="96" y="6"/>
                </a:cxn>
                <a:cxn ang="0">
                  <a:pos x="54" y="12"/>
                </a:cxn>
                <a:cxn ang="0">
                  <a:pos x="30" y="12"/>
                </a:cxn>
                <a:cxn ang="0">
                  <a:pos x="12" y="18"/>
                </a:cxn>
                <a:cxn ang="0">
                  <a:pos x="6" y="18"/>
                </a:cxn>
                <a:cxn ang="0">
                  <a:pos x="0" y="24"/>
                </a:cxn>
                <a:cxn ang="0">
                  <a:pos x="6" y="30"/>
                </a:cxn>
                <a:cxn ang="0">
                  <a:pos x="24" y="36"/>
                </a:cxn>
                <a:cxn ang="0">
                  <a:pos x="54" y="42"/>
                </a:cxn>
                <a:cxn ang="0">
                  <a:pos x="102" y="54"/>
                </a:cxn>
                <a:cxn ang="0">
                  <a:pos x="168" y="60"/>
                </a:cxn>
                <a:cxn ang="0">
                  <a:pos x="251" y="66"/>
                </a:cxn>
                <a:cxn ang="0">
                  <a:pos x="341" y="78"/>
                </a:cxn>
                <a:cxn ang="0">
                  <a:pos x="449" y="84"/>
                </a:cxn>
                <a:cxn ang="0">
                  <a:pos x="568" y="84"/>
                </a:cxn>
                <a:cxn ang="0">
                  <a:pos x="694" y="90"/>
                </a:cxn>
                <a:cxn ang="0">
                  <a:pos x="825" y="90"/>
                </a:cxn>
                <a:cxn ang="0">
                  <a:pos x="951" y="90"/>
                </a:cxn>
                <a:cxn ang="0">
                  <a:pos x="951" y="6"/>
                </a:cxn>
                <a:cxn ang="0">
                  <a:pos x="831" y="6"/>
                </a:cxn>
                <a:cxn ang="0">
                  <a:pos x="772" y="6"/>
                </a:cxn>
                <a:cxn ang="0">
                  <a:pos x="700" y="0"/>
                </a:cxn>
                <a:cxn ang="0">
                  <a:pos x="700" y="0"/>
                </a:cxn>
              </a:cxnLst>
              <a:rect l="0" t="0" r="r" b="b"/>
              <a:pathLst>
                <a:path w="951" h="90">
                  <a:moveTo>
                    <a:pt x="700" y="0"/>
                  </a:moveTo>
                  <a:lnTo>
                    <a:pt x="598" y="0"/>
                  </a:lnTo>
                  <a:lnTo>
                    <a:pt x="515" y="0"/>
                  </a:lnTo>
                  <a:lnTo>
                    <a:pt x="431" y="0"/>
                  </a:lnTo>
                  <a:lnTo>
                    <a:pt x="365" y="0"/>
                  </a:lnTo>
                  <a:lnTo>
                    <a:pt x="299" y="0"/>
                  </a:lnTo>
                  <a:lnTo>
                    <a:pt x="245" y="0"/>
                  </a:lnTo>
                  <a:lnTo>
                    <a:pt x="198" y="0"/>
                  </a:lnTo>
                  <a:lnTo>
                    <a:pt x="162" y="0"/>
                  </a:lnTo>
                  <a:lnTo>
                    <a:pt x="126" y="6"/>
                  </a:lnTo>
                  <a:lnTo>
                    <a:pt x="96" y="6"/>
                  </a:lnTo>
                  <a:lnTo>
                    <a:pt x="54" y="12"/>
                  </a:lnTo>
                  <a:lnTo>
                    <a:pt x="30" y="12"/>
                  </a:lnTo>
                  <a:lnTo>
                    <a:pt x="12" y="18"/>
                  </a:lnTo>
                  <a:lnTo>
                    <a:pt x="6" y="18"/>
                  </a:lnTo>
                  <a:lnTo>
                    <a:pt x="0" y="24"/>
                  </a:lnTo>
                  <a:lnTo>
                    <a:pt x="6" y="30"/>
                  </a:lnTo>
                  <a:lnTo>
                    <a:pt x="24" y="36"/>
                  </a:lnTo>
                  <a:lnTo>
                    <a:pt x="54" y="42"/>
                  </a:lnTo>
                  <a:lnTo>
                    <a:pt x="102" y="54"/>
                  </a:lnTo>
                  <a:lnTo>
                    <a:pt x="168" y="60"/>
                  </a:lnTo>
                  <a:lnTo>
                    <a:pt x="251" y="66"/>
                  </a:lnTo>
                  <a:lnTo>
                    <a:pt x="341" y="78"/>
                  </a:lnTo>
                  <a:lnTo>
                    <a:pt x="449" y="84"/>
                  </a:lnTo>
                  <a:lnTo>
                    <a:pt x="568" y="84"/>
                  </a:lnTo>
                  <a:lnTo>
                    <a:pt x="694" y="90"/>
                  </a:lnTo>
                  <a:lnTo>
                    <a:pt x="825" y="90"/>
                  </a:lnTo>
                  <a:lnTo>
                    <a:pt x="951" y="90"/>
                  </a:lnTo>
                  <a:lnTo>
                    <a:pt x="951" y="6"/>
                  </a:lnTo>
                  <a:lnTo>
                    <a:pt x="831" y="6"/>
                  </a:lnTo>
                  <a:lnTo>
                    <a:pt x="772" y="6"/>
                  </a:lnTo>
                  <a:lnTo>
                    <a:pt x="700" y="0"/>
                  </a:lnTo>
                  <a:lnTo>
                    <a:pt x="700"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pPr>
                <a:defRPr/>
              </a:pPr>
              <a:endParaRPr lang="es-PA"/>
            </a:p>
          </p:txBody>
        </p:sp>
        <p:sp>
          <p:nvSpPr>
            <p:cNvPr id="4112" name="Freeform 16"/>
            <p:cNvSpPr>
              <a:spLocks/>
            </p:cNvSpPr>
            <p:nvPr userDrawn="1"/>
          </p:nvSpPr>
          <p:spPr bwMode="ltGray">
            <a:xfrm>
              <a:off x="3059" y="1541"/>
              <a:ext cx="102" cy="155"/>
            </a:xfrm>
            <a:custGeom>
              <a:avLst/>
              <a:gdLst/>
              <a:ahLst/>
              <a:cxnLst>
                <a:cxn ang="0">
                  <a:pos x="102" y="0"/>
                </a:cxn>
                <a:cxn ang="0">
                  <a:pos x="0" y="12"/>
                </a:cxn>
                <a:cxn ang="0">
                  <a:pos x="30" y="72"/>
                </a:cxn>
                <a:cxn ang="0">
                  <a:pos x="30" y="155"/>
                </a:cxn>
                <a:cxn ang="0">
                  <a:pos x="72" y="155"/>
                </a:cxn>
                <a:cxn ang="0">
                  <a:pos x="72" y="66"/>
                </a:cxn>
                <a:cxn ang="0">
                  <a:pos x="102" y="0"/>
                </a:cxn>
                <a:cxn ang="0">
                  <a:pos x="102" y="0"/>
                </a:cxn>
              </a:cxnLst>
              <a:rect l="0" t="0" r="r" b="b"/>
              <a:pathLst>
                <a:path w="102" h="155">
                  <a:moveTo>
                    <a:pt x="102" y="0"/>
                  </a:moveTo>
                  <a:lnTo>
                    <a:pt x="0" y="12"/>
                  </a:lnTo>
                  <a:lnTo>
                    <a:pt x="30" y="72"/>
                  </a:lnTo>
                  <a:lnTo>
                    <a:pt x="30" y="155"/>
                  </a:lnTo>
                  <a:lnTo>
                    <a:pt x="72" y="155"/>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s-PA"/>
            </a:p>
          </p:txBody>
        </p:sp>
        <p:sp>
          <p:nvSpPr>
            <p:cNvPr id="4113" name="Freeform 17"/>
            <p:cNvSpPr>
              <a:spLocks noEditPoints="1"/>
            </p:cNvSpPr>
            <p:nvPr userDrawn="1"/>
          </p:nvSpPr>
          <p:spPr bwMode="ltGray">
            <a:xfrm>
              <a:off x="3059" y="1690"/>
              <a:ext cx="90" cy="96"/>
            </a:xfrm>
            <a:custGeom>
              <a:avLst/>
              <a:gdLst/>
              <a:ahLst/>
              <a:cxnLst>
                <a:cxn ang="0">
                  <a:pos x="48" y="96"/>
                </a:cxn>
                <a:cxn ang="0">
                  <a:pos x="72" y="72"/>
                </a:cxn>
                <a:cxn ang="0">
                  <a:pos x="84" y="48"/>
                </a:cxn>
                <a:cxn ang="0">
                  <a:pos x="90" y="36"/>
                </a:cxn>
                <a:cxn ang="0">
                  <a:pos x="84" y="24"/>
                </a:cxn>
                <a:cxn ang="0">
                  <a:pos x="66" y="6"/>
                </a:cxn>
                <a:cxn ang="0">
                  <a:pos x="42" y="0"/>
                </a:cxn>
                <a:cxn ang="0">
                  <a:pos x="24" y="0"/>
                </a:cxn>
                <a:cxn ang="0">
                  <a:pos x="12" y="12"/>
                </a:cxn>
                <a:cxn ang="0">
                  <a:pos x="6" y="24"/>
                </a:cxn>
                <a:cxn ang="0">
                  <a:pos x="0" y="36"/>
                </a:cxn>
                <a:cxn ang="0">
                  <a:pos x="12" y="66"/>
                </a:cxn>
                <a:cxn ang="0">
                  <a:pos x="30" y="84"/>
                </a:cxn>
                <a:cxn ang="0">
                  <a:pos x="48" y="96"/>
                </a:cxn>
                <a:cxn ang="0">
                  <a:pos x="48" y="96"/>
                </a:cxn>
                <a:cxn ang="0">
                  <a:pos x="48" y="12"/>
                </a:cxn>
                <a:cxn ang="0">
                  <a:pos x="66" y="18"/>
                </a:cxn>
                <a:cxn ang="0">
                  <a:pos x="72" y="24"/>
                </a:cxn>
                <a:cxn ang="0">
                  <a:pos x="72" y="36"/>
                </a:cxn>
                <a:cxn ang="0">
                  <a:pos x="72" y="48"/>
                </a:cxn>
                <a:cxn ang="0">
                  <a:pos x="54" y="66"/>
                </a:cxn>
                <a:cxn ang="0">
                  <a:pos x="48" y="78"/>
                </a:cxn>
                <a:cxn ang="0">
                  <a:pos x="30" y="66"/>
                </a:cxn>
                <a:cxn ang="0">
                  <a:pos x="24" y="48"/>
                </a:cxn>
                <a:cxn ang="0">
                  <a:pos x="18" y="30"/>
                </a:cxn>
                <a:cxn ang="0">
                  <a:pos x="30" y="12"/>
                </a:cxn>
                <a:cxn ang="0">
                  <a:pos x="48" y="12"/>
                </a:cxn>
                <a:cxn ang="0">
                  <a:pos x="48" y="12"/>
                </a:cxn>
              </a:cxnLst>
              <a:rect l="0" t="0" r="r" b="b"/>
              <a:pathLst>
                <a:path w="90" h="96">
                  <a:moveTo>
                    <a:pt x="48" y="96"/>
                  </a:moveTo>
                  <a:lnTo>
                    <a:pt x="72" y="72"/>
                  </a:lnTo>
                  <a:lnTo>
                    <a:pt x="84" y="48"/>
                  </a:lnTo>
                  <a:lnTo>
                    <a:pt x="90" y="36"/>
                  </a:lnTo>
                  <a:lnTo>
                    <a:pt x="84" y="24"/>
                  </a:lnTo>
                  <a:lnTo>
                    <a:pt x="66" y="6"/>
                  </a:lnTo>
                  <a:lnTo>
                    <a:pt x="42" y="0"/>
                  </a:lnTo>
                  <a:lnTo>
                    <a:pt x="24" y="0"/>
                  </a:lnTo>
                  <a:lnTo>
                    <a:pt x="12" y="12"/>
                  </a:lnTo>
                  <a:lnTo>
                    <a:pt x="6" y="24"/>
                  </a:lnTo>
                  <a:lnTo>
                    <a:pt x="0" y="36"/>
                  </a:lnTo>
                  <a:lnTo>
                    <a:pt x="12" y="66"/>
                  </a:lnTo>
                  <a:lnTo>
                    <a:pt x="30" y="84"/>
                  </a:lnTo>
                  <a:lnTo>
                    <a:pt x="48" y="96"/>
                  </a:lnTo>
                  <a:lnTo>
                    <a:pt x="48" y="96"/>
                  </a:lnTo>
                  <a:close/>
                  <a:moveTo>
                    <a:pt x="48" y="12"/>
                  </a:moveTo>
                  <a:lnTo>
                    <a:pt x="66" y="18"/>
                  </a:lnTo>
                  <a:lnTo>
                    <a:pt x="72" y="24"/>
                  </a:lnTo>
                  <a:lnTo>
                    <a:pt x="72" y="36"/>
                  </a:lnTo>
                  <a:lnTo>
                    <a:pt x="72" y="48"/>
                  </a:lnTo>
                  <a:lnTo>
                    <a:pt x="54" y="66"/>
                  </a:lnTo>
                  <a:lnTo>
                    <a:pt x="48" y="78"/>
                  </a:lnTo>
                  <a:lnTo>
                    <a:pt x="30" y="66"/>
                  </a:lnTo>
                  <a:lnTo>
                    <a:pt x="24"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s-PA"/>
            </a:p>
          </p:txBody>
        </p:sp>
        <p:sp>
          <p:nvSpPr>
            <p:cNvPr id="4114" name="Freeform 18"/>
            <p:cNvSpPr>
              <a:spLocks noEditPoints="1"/>
            </p:cNvSpPr>
            <p:nvPr userDrawn="1"/>
          </p:nvSpPr>
          <p:spPr bwMode="ltGray">
            <a:xfrm>
              <a:off x="3059" y="1768"/>
              <a:ext cx="90" cy="108"/>
            </a:xfrm>
            <a:custGeom>
              <a:avLst/>
              <a:gdLst/>
              <a:ahLst/>
              <a:cxnLst>
                <a:cxn ang="0">
                  <a:pos x="0" y="90"/>
                </a:cxn>
                <a:cxn ang="0">
                  <a:pos x="12" y="102"/>
                </a:cxn>
                <a:cxn ang="0">
                  <a:pos x="24" y="108"/>
                </a:cxn>
                <a:cxn ang="0">
                  <a:pos x="54" y="108"/>
                </a:cxn>
                <a:cxn ang="0">
                  <a:pos x="78" y="96"/>
                </a:cxn>
                <a:cxn ang="0">
                  <a:pos x="90" y="72"/>
                </a:cxn>
                <a:cxn ang="0">
                  <a:pos x="84" y="42"/>
                </a:cxn>
                <a:cxn ang="0">
                  <a:pos x="66" y="24"/>
                </a:cxn>
                <a:cxn ang="0">
                  <a:pos x="54" y="12"/>
                </a:cxn>
                <a:cxn ang="0">
                  <a:pos x="48" y="6"/>
                </a:cxn>
                <a:cxn ang="0">
                  <a:pos x="48" y="6"/>
                </a:cxn>
                <a:cxn ang="0">
                  <a:pos x="48" y="0"/>
                </a:cxn>
                <a:cxn ang="0">
                  <a:pos x="24" y="24"/>
                </a:cxn>
                <a:cxn ang="0">
                  <a:pos x="6" y="48"/>
                </a:cxn>
                <a:cxn ang="0">
                  <a:pos x="0" y="66"/>
                </a:cxn>
                <a:cxn ang="0">
                  <a:pos x="0" y="90"/>
                </a:cxn>
                <a:cxn ang="0">
                  <a:pos x="0" y="90"/>
                </a:cxn>
                <a:cxn ang="0">
                  <a:pos x="12" y="66"/>
                </a:cxn>
                <a:cxn ang="0">
                  <a:pos x="18" y="48"/>
                </a:cxn>
                <a:cxn ang="0">
                  <a:pos x="30" y="36"/>
                </a:cxn>
                <a:cxn ang="0">
                  <a:pos x="42" y="24"/>
                </a:cxn>
                <a:cxn ang="0">
                  <a:pos x="48" y="18"/>
                </a:cxn>
                <a:cxn ang="0">
                  <a:pos x="66" y="30"/>
                </a:cxn>
                <a:cxn ang="0">
                  <a:pos x="72" y="48"/>
                </a:cxn>
                <a:cxn ang="0">
                  <a:pos x="78" y="72"/>
                </a:cxn>
                <a:cxn ang="0">
                  <a:pos x="78" y="84"/>
                </a:cxn>
                <a:cxn ang="0">
                  <a:pos x="66" y="96"/>
                </a:cxn>
                <a:cxn ang="0">
                  <a:pos x="42" y="102"/>
                </a:cxn>
                <a:cxn ang="0">
                  <a:pos x="30" y="96"/>
                </a:cxn>
                <a:cxn ang="0">
                  <a:pos x="18" y="90"/>
                </a:cxn>
                <a:cxn ang="0">
                  <a:pos x="12" y="78"/>
                </a:cxn>
                <a:cxn ang="0">
                  <a:pos x="12" y="66"/>
                </a:cxn>
                <a:cxn ang="0">
                  <a:pos x="12" y="66"/>
                </a:cxn>
              </a:cxnLst>
              <a:rect l="0" t="0" r="r" b="b"/>
              <a:pathLst>
                <a:path w="90" h="108">
                  <a:moveTo>
                    <a:pt x="0" y="90"/>
                  </a:moveTo>
                  <a:lnTo>
                    <a:pt x="12" y="102"/>
                  </a:lnTo>
                  <a:lnTo>
                    <a:pt x="24" y="108"/>
                  </a:lnTo>
                  <a:lnTo>
                    <a:pt x="54" y="108"/>
                  </a:lnTo>
                  <a:lnTo>
                    <a:pt x="78" y="96"/>
                  </a:lnTo>
                  <a:lnTo>
                    <a:pt x="90" y="72"/>
                  </a:lnTo>
                  <a:lnTo>
                    <a:pt x="84" y="42"/>
                  </a:lnTo>
                  <a:lnTo>
                    <a:pt x="66" y="24"/>
                  </a:lnTo>
                  <a:lnTo>
                    <a:pt x="54" y="12"/>
                  </a:lnTo>
                  <a:lnTo>
                    <a:pt x="48" y="6"/>
                  </a:lnTo>
                  <a:lnTo>
                    <a:pt x="48" y="6"/>
                  </a:lnTo>
                  <a:lnTo>
                    <a:pt x="48" y="0"/>
                  </a:lnTo>
                  <a:lnTo>
                    <a:pt x="24" y="24"/>
                  </a:lnTo>
                  <a:lnTo>
                    <a:pt x="6" y="48"/>
                  </a:lnTo>
                  <a:lnTo>
                    <a:pt x="0" y="66"/>
                  </a:lnTo>
                  <a:lnTo>
                    <a:pt x="0" y="90"/>
                  </a:lnTo>
                  <a:lnTo>
                    <a:pt x="0" y="90"/>
                  </a:lnTo>
                  <a:close/>
                  <a:moveTo>
                    <a:pt x="12" y="66"/>
                  </a:moveTo>
                  <a:lnTo>
                    <a:pt x="18" y="48"/>
                  </a:lnTo>
                  <a:lnTo>
                    <a:pt x="30" y="36"/>
                  </a:lnTo>
                  <a:lnTo>
                    <a:pt x="42" y="24"/>
                  </a:lnTo>
                  <a:lnTo>
                    <a:pt x="48" y="18"/>
                  </a:lnTo>
                  <a:lnTo>
                    <a:pt x="66" y="30"/>
                  </a:lnTo>
                  <a:lnTo>
                    <a:pt x="72" y="48"/>
                  </a:lnTo>
                  <a:lnTo>
                    <a:pt x="78" y="72"/>
                  </a:lnTo>
                  <a:lnTo>
                    <a:pt x="78" y="84"/>
                  </a:lnTo>
                  <a:lnTo>
                    <a:pt x="66" y="96"/>
                  </a:lnTo>
                  <a:lnTo>
                    <a:pt x="42" y="102"/>
                  </a:lnTo>
                  <a:lnTo>
                    <a:pt x="30" y="96"/>
                  </a:lnTo>
                  <a:lnTo>
                    <a:pt x="18"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s-PA"/>
            </a:p>
          </p:txBody>
        </p:sp>
        <p:sp>
          <p:nvSpPr>
            <p:cNvPr id="4115" name="Freeform 19"/>
            <p:cNvSpPr>
              <a:spLocks/>
            </p:cNvSpPr>
            <p:nvPr userDrawn="1"/>
          </p:nvSpPr>
          <p:spPr bwMode="ltGray">
            <a:xfrm>
              <a:off x="5470" y="1205"/>
              <a:ext cx="102" cy="156"/>
            </a:xfrm>
            <a:custGeom>
              <a:avLst/>
              <a:gdLst/>
              <a:ahLst/>
              <a:cxnLst>
                <a:cxn ang="0">
                  <a:pos x="102" y="0"/>
                </a:cxn>
                <a:cxn ang="0">
                  <a:pos x="0" y="6"/>
                </a:cxn>
                <a:cxn ang="0">
                  <a:pos x="30" y="72"/>
                </a:cxn>
                <a:cxn ang="0">
                  <a:pos x="30" y="156"/>
                </a:cxn>
                <a:cxn ang="0">
                  <a:pos x="72" y="156"/>
                </a:cxn>
                <a:cxn ang="0">
                  <a:pos x="72" y="66"/>
                </a:cxn>
                <a:cxn ang="0">
                  <a:pos x="102" y="0"/>
                </a:cxn>
                <a:cxn ang="0">
                  <a:pos x="102" y="0"/>
                </a:cxn>
              </a:cxnLst>
              <a:rect l="0" t="0" r="r" b="b"/>
              <a:pathLst>
                <a:path w="102" h="156">
                  <a:moveTo>
                    <a:pt x="102" y="0"/>
                  </a:moveTo>
                  <a:lnTo>
                    <a:pt x="0" y="6"/>
                  </a:lnTo>
                  <a:lnTo>
                    <a:pt x="30" y="72"/>
                  </a:lnTo>
                  <a:lnTo>
                    <a:pt x="30" y="156"/>
                  </a:lnTo>
                  <a:lnTo>
                    <a:pt x="72" y="156"/>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s-PA"/>
            </a:p>
          </p:txBody>
        </p:sp>
        <p:sp>
          <p:nvSpPr>
            <p:cNvPr id="4116" name="Freeform 20"/>
            <p:cNvSpPr>
              <a:spLocks noEditPoints="1"/>
            </p:cNvSpPr>
            <p:nvPr userDrawn="1"/>
          </p:nvSpPr>
          <p:spPr bwMode="ltGray">
            <a:xfrm>
              <a:off x="5476" y="1349"/>
              <a:ext cx="84" cy="96"/>
            </a:xfrm>
            <a:custGeom>
              <a:avLst/>
              <a:gdLst/>
              <a:ahLst/>
              <a:cxnLst>
                <a:cxn ang="0">
                  <a:pos x="42" y="96"/>
                </a:cxn>
                <a:cxn ang="0">
                  <a:pos x="66" y="78"/>
                </a:cxn>
                <a:cxn ang="0">
                  <a:pos x="84" y="54"/>
                </a:cxn>
                <a:cxn ang="0">
                  <a:pos x="84" y="30"/>
                </a:cxn>
                <a:cxn ang="0">
                  <a:pos x="66" y="6"/>
                </a:cxn>
                <a:cxn ang="0">
                  <a:pos x="42" y="0"/>
                </a:cxn>
                <a:cxn ang="0">
                  <a:pos x="24" y="6"/>
                </a:cxn>
                <a:cxn ang="0">
                  <a:pos x="12" y="18"/>
                </a:cxn>
                <a:cxn ang="0">
                  <a:pos x="6" y="30"/>
                </a:cxn>
                <a:cxn ang="0">
                  <a:pos x="0" y="42"/>
                </a:cxn>
                <a:cxn ang="0">
                  <a:pos x="12" y="66"/>
                </a:cxn>
                <a:cxn ang="0">
                  <a:pos x="30" y="84"/>
                </a:cxn>
                <a:cxn ang="0">
                  <a:pos x="42" y="96"/>
                </a:cxn>
                <a:cxn ang="0">
                  <a:pos x="42" y="96"/>
                </a:cxn>
                <a:cxn ang="0">
                  <a:pos x="48" y="12"/>
                </a:cxn>
                <a:cxn ang="0">
                  <a:pos x="66" y="18"/>
                </a:cxn>
                <a:cxn ang="0">
                  <a:pos x="72" y="30"/>
                </a:cxn>
                <a:cxn ang="0">
                  <a:pos x="72" y="42"/>
                </a:cxn>
                <a:cxn ang="0">
                  <a:pos x="66" y="54"/>
                </a:cxn>
                <a:cxn ang="0">
                  <a:pos x="54" y="72"/>
                </a:cxn>
                <a:cxn ang="0">
                  <a:pos x="42" y="84"/>
                </a:cxn>
                <a:cxn ang="0">
                  <a:pos x="42" y="84"/>
                </a:cxn>
                <a:cxn ang="0">
                  <a:pos x="30" y="72"/>
                </a:cxn>
                <a:cxn ang="0">
                  <a:pos x="18" y="54"/>
                </a:cxn>
                <a:cxn ang="0">
                  <a:pos x="18" y="30"/>
                </a:cxn>
                <a:cxn ang="0">
                  <a:pos x="30" y="18"/>
                </a:cxn>
                <a:cxn ang="0">
                  <a:pos x="48" y="12"/>
                </a:cxn>
                <a:cxn ang="0">
                  <a:pos x="48" y="12"/>
                </a:cxn>
              </a:cxnLst>
              <a:rect l="0" t="0" r="r" b="b"/>
              <a:pathLst>
                <a:path w="84" h="96">
                  <a:moveTo>
                    <a:pt x="42" y="96"/>
                  </a:moveTo>
                  <a:lnTo>
                    <a:pt x="66" y="78"/>
                  </a:lnTo>
                  <a:lnTo>
                    <a:pt x="84" y="54"/>
                  </a:lnTo>
                  <a:lnTo>
                    <a:pt x="84" y="30"/>
                  </a:lnTo>
                  <a:lnTo>
                    <a:pt x="66" y="6"/>
                  </a:lnTo>
                  <a:lnTo>
                    <a:pt x="42" y="0"/>
                  </a:lnTo>
                  <a:lnTo>
                    <a:pt x="24" y="6"/>
                  </a:lnTo>
                  <a:lnTo>
                    <a:pt x="12" y="18"/>
                  </a:lnTo>
                  <a:lnTo>
                    <a:pt x="6" y="30"/>
                  </a:lnTo>
                  <a:lnTo>
                    <a:pt x="0" y="42"/>
                  </a:lnTo>
                  <a:lnTo>
                    <a:pt x="12" y="66"/>
                  </a:lnTo>
                  <a:lnTo>
                    <a:pt x="30" y="84"/>
                  </a:lnTo>
                  <a:lnTo>
                    <a:pt x="42" y="96"/>
                  </a:lnTo>
                  <a:lnTo>
                    <a:pt x="42" y="96"/>
                  </a:lnTo>
                  <a:close/>
                  <a:moveTo>
                    <a:pt x="48" y="12"/>
                  </a:moveTo>
                  <a:lnTo>
                    <a:pt x="66" y="18"/>
                  </a:lnTo>
                  <a:lnTo>
                    <a:pt x="72" y="30"/>
                  </a:lnTo>
                  <a:lnTo>
                    <a:pt x="72" y="42"/>
                  </a:lnTo>
                  <a:lnTo>
                    <a:pt x="66" y="54"/>
                  </a:lnTo>
                  <a:lnTo>
                    <a:pt x="54" y="72"/>
                  </a:lnTo>
                  <a:lnTo>
                    <a:pt x="42" y="84"/>
                  </a:lnTo>
                  <a:lnTo>
                    <a:pt x="42" y="84"/>
                  </a:lnTo>
                  <a:lnTo>
                    <a:pt x="30" y="72"/>
                  </a:lnTo>
                  <a:lnTo>
                    <a:pt x="18" y="54"/>
                  </a:lnTo>
                  <a:lnTo>
                    <a:pt x="18" y="30"/>
                  </a:lnTo>
                  <a:lnTo>
                    <a:pt x="30" y="18"/>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s-PA"/>
            </a:p>
          </p:txBody>
        </p:sp>
        <p:sp>
          <p:nvSpPr>
            <p:cNvPr id="4117" name="Freeform 21"/>
            <p:cNvSpPr>
              <a:spLocks noEditPoints="1"/>
            </p:cNvSpPr>
            <p:nvPr userDrawn="1"/>
          </p:nvSpPr>
          <p:spPr bwMode="ltGray">
            <a:xfrm>
              <a:off x="5470" y="1433"/>
              <a:ext cx="90" cy="108"/>
            </a:xfrm>
            <a:custGeom>
              <a:avLst/>
              <a:gdLst/>
              <a:ahLst/>
              <a:cxnLst>
                <a:cxn ang="0">
                  <a:pos x="6" y="90"/>
                </a:cxn>
                <a:cxn ang="0">
                  <a:pos x="18" y="102"/>
                </a:cxn>
                <a:cxn ang="0">
                  <a:pos x="30" y="108"/>
                </a:cxn>
                <a:cxn ang="0">
                  <a:pos x="60" y="108"/>
                </a:cxn>
                <a:cxn ang="0">
                  <a:pos x="84" y="96"/>
                </a:cxn>
                <a:cxn ang="0">
                  <a:pos x="90" y="84"/>
                </a:cxn>
                <a:cxn ang="0">
                  <a:pos x="90" y="66"/>
                </a:cxn>
                <a:cxn ang="0">
                  <a:pos x="84" y="36"/>
                </a:cxn>
                <a:cxn ang="0">
                  <a:pos x="72" y="18"/>
                </a:cxn>
                <a:cxn ang="0">
                  <a:pos x="60" y="6"/>
                </a:cxn>
                <a:cxn ang="0">
                  <a:pos x="54" y="0"/>
                </a:cxn>
                <a:cxn ang="0">
                  <a:pos x="54" y="0"/>
                </a:cxn>
                <a:cxn ang="0">
                  <a:pos x="48" y="0"/>
                </a:cxn>
                <a:cxn ang="0">
                  <a:pos x="24" y="24"/>
                </a:cxn>
                <a:cxn ang="0">
                  <a:pos x="12" y="48"/>
                </a:cxn>
                <a:cxn ang="0">
                  <a:pos x="0" y="66"/>
                </a:cxn>
                <a:cxn ang="0">
                  <a:pos x="6" y="90"/>
                </a:cxn>
                <a:cxn ang="0">
                  <a:pos x="6" y="90"/>
                </a:cxn>
                <a:cxn ang="0">
                  <a:pos x="18" y="66"/>
                </a:cxn>
                <a:cxn ang="0">
                  <a:pos x="24" y="48"/>
                </a:cxn>
                <a:cxn ang="0">
                  <a:pos x="36" y="30"/>
                </a:cxn>
                <a:cxn ang="0">
                  <a:pos x="42" y="18"/>
                </a:cxn>
                <a:cxn ang="0">
                  <a:pos x="48" y="12"/>
                </a:cxn>
                <a:cxn ang="0">
                  <a:pos x="78" y="42"/>
                </a:cxn>
                <a:cxn ang="0">
                  <a:pos x="84" y="66"/>
                </a:cxn>
                <a:cxn ang="0">
                  <a:pos x="66" y="90"/>
                </a:cxn>
                <a:cxn ang="0">
                  <a:pos x="54" y="96"/>
                </a:cxn>
                <a:cxn ang="0">
                  <a:pos x="42" y="96"/>
                </a:cxn>
                <a:cxn ang="0">
                  <a:pos x="30" y="96"/>
                </a:cxn>
                <a:cxn ang="0">
                  <a:pos x="24" y="84"/>
                </a:cxn>
                <a:cxn ang="0">
                  <a:pos x="18" y="78"/>
                </a:cxn>
                <a:cxn ang="0">
                  <a:pos x="18" y="66"/>
                </a:cxn>
                <a:cxn ang="0">
                  <a:pos x="18" y="66"/>
                </a:cxn>
              </a:cxnLst>
              <a:rect l="0" t="0" r="r" b="b"/>
              <a:pathLst>
                <a:path w="90" h="108">
                  <a:moveTo>
                    <a:pt x="6" y="90"/>
                  </a:moveTo>
                  <a:lnTo>
                    <a:pt x="18" y="102"/>
                  </a:lnTo>
                  <a:lnTo>
                    <a:pt x="30" y="108"/>
                  </a:lnTo>
                  <a:lnTo>
                    <a:pt x="60" y="108"/>
                  </a:lnTo>
                  <a:lnTo>
                    <a:pt x="84" y="96"/>
                  </a:lnTo>
                  <a:lnTo>
                    <a:pt x="90" y="84"/>
                  </a:lnTo>
                  <a:lnTo>
                    <a:pt x="90" y="66"/>
                  </a:lnTo>
                  <a:lnTo>
                    <a:pt x="84" y="36"/>
                  </a:lnTo>
                  <a:lnTo>
                    <a:pt x="72" y="18"/>
                  </a:lnTo>
                  <a:lnTo>
                    <a:pt x="60" y="6"/>
                  </a:lnTo>
                  <a:lnTo>
                    <a:pt x="54" y="0"/>
                  </a:lnTo>
                  <a:lnTo>
                    <a:pt x="54" y="0"/>
                  </a:lnTo>
                  <a:lnTo>
                    <a:pt x="48" y="0"/>
                  </a:lnTo>
                  <a:lnTo>
                    <a:pt x="24" y="24"/>
                  </a:lnTo>
                  <a:lnTo>
                    <a:pt x="12" y="48"/>
                  </a:lnTo>
                  <a:lnTo>
                    <a:pt x="0" y="66"/>
                  </a:lnTo>
                  <a:lnTo>
                    <a:pt x="6" y="90"/>
                  </a:lnTo>
                  <a:lnTo>
                    <a:pt x="6" y="90"/>
                  </a:lnTo>
                  <a:close/>
                  <a:moveTo>
                    <a:pt x="18" y="66"/>
                  </a:moveTo>
                  <a:lnTo>
                    <a:pt x="24" y="48"/>
                  </a:lnTo>
                  <a:lnTo>
                    <a:pt x="36" y="30"/>
                  </a:lnTo>
                  <a:lnTo>
                    <a:pt x="42" y="18"/>
                  </a:lnTo>
                  <a:lnTo>
                    <a:pt x="48" y="12"/>
                  </a:lnTo>
                  <a:lnTo>
                    <a:pt x="78" y="42"/>
                  </a:lnTo>
                  <a:lnTo>
                    <a:pt x="84" y="66"/>
                  </a:lnTo>
                  <a:lnTo>
                    <a:pt x="66" y="90"/>
                  </a:lnTo>
                  <a:lnTo>
                    <a:pt x="54" y="96"/>
                  </a:lnTo>
                  <a:lnTo>
                    <a:pt x="42" y="96"/>
                  </a:lnTo>
                  <a:lnTo>
                    <a:pt x="30" y="96"/>
                  </a:lnTo>
                  <a:lnTo>
                    <a:pt x="24" y="84"/>
                  </a:lnTo>
                  <a:lnTo>
                    <a:pt x="18" y="78"/>
                  </a:lnTo>
                  <a:lnTo>
                    <a:pt x="18" y="66"/>
                  </a:lnTo>
                  <a:lnTo>
                    <a:pt x="18"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s-PA"/>
            </a:p>
          </p:txBody>
        </p:sp>
        <p:sp>
          <p:nvSpPr>
            <p:cNvPr id="4118" name="Freeform 22"/>
            <p:cNvSpPr>
              <a:spLocks noEditPoints="1"/>
            </p:cNvSpPr>
            <p:nvPr userDrawn="1"/>
          </p:nvSpPr>
          <p:spPr bwMode="ltGray">
            <a:xfrm>
              <a:off x="5428" y="3525"/>
              <a:ext cx="66" cy="96"/>
            </a:xfrm>
            <a:custGeom>
              <a:avLst/>
              <a:gdLst/>
              <a:ahLst/>
              <a:cxnLst>
                <a:cxn ang="0">
                  <a:pos x="30" y="96"/>
                </a:cxn>
                <a:cxn ang="0">
                  <a:pos x="54" y="72"/>
                </a:cxn>
                <a:cxn ang="0">
                  <a:pos x="66" y="48"/>
                </a:cxn>
                <a:cxn ang="0">
                  <a:pos x="66" y="24"/>
                </a:cxn>
                <a:cxn ang="0">
                  <a:pos x="54" y="6"/>
                </a:cxn>
                <a:cxn ang="0">
                  <a:pos x="30" y="0"/>
                </a:cxn>
                <a:cxn ang="0">
                  <a:pos x="18" y="0"/>
                </a:cxn>
                <a:cxn ang="0">
                  <a:pos x="6" y="12"/>
                </a:cxn>
                <a:cxn ang="0">
                  <a:pos x="0" y="36"/>
                </a:cxn>
                <a:cxn ang="0">
                  <a:pos x="6" y="60"/>
                </a:cxn>
                <a:cxn ang="0">
                  <a:pos x="18" y="84"/>
                </a:cxn>
                <a:cxn ang="0">
                  <a:pos x="30" y="96"/>
                </a:cxn>
                <a:cxn ang="0">
                  <a:pos x="30" y="96"/>
                </a:cxn>
                <a:cxn ang="0">
                  <a:pos x="30" y="12"/>
                </a:cxn>
                <a:cxn ang="0">
                  <a:pos x="48" y="18"/>
                </a:cxn>
                <a:cxn ang="0">
                  <a:pos x="54" y="24"/>
                </a:cxn>
                <a:cxn ang="0">
                  <a:pos x="54" y="36"/>
                </a:cxn>
                <a:cxn ang="0">
                  <a:pos x="48" y="48"/>
                </a:cxn>
                <a:cxn ang="0">
                  <a:pos x="36" y="66"/>
                </a:cxn>
                <a:cxn ang="0">
                  <a:pos x="30" y="78"/>
                </a:cxn>
                <a:cxn ang="0">
                  <a:pos x="18" y="66"/>
                </a:cxn>
                <a:cxn ang="0">
                  <a:pos x="12" y="48"/>
                </a:cxn>
                <a:cxn ang="0">
                  <a:pos x="6" y="30"/>
                </a:cxn>
                <a:cxn ang="0">
                  <a:pos x="18" y="12"/>
                </a:cxn>
                <a:cxn ang="0">
                  <a:pos x="30" y="12"/>
                </a:cxn>
                <a:cxn ang="0">
                  <a:pos x="30" y="12"/>
                </a:cxn>
              </a:cxnLst>
              <a:rect l="0" t="0" r="r" b="b"/>
              <a:pathLst>
                <a:path w="66" h="96">
                  <a:moveTo>
                    <a:pt x="30" y="96"/>
                  </a:moveTo>
                  <a:lnTo>
                    <a:pt x="54" y="72"/>
                  </a:lnTo>
                  <a:lnTo>
                    <a:pt x="66" y="48"/>
                  </a:lnTo>
                  <a:lnTo>
                    <a:pt x="66" y="24"/>
                  </a:lnTo>
                  <a:lnTo>
                    <a:pt x="54" y="6"/>
                  </a:lnTo>
                  <a:lnTo>
                    <a:pt x="30" y="0"/>
                  </a:lnTo>
                  <a:lnTo>
                    <a:pt x="18" y="0"/>
                  </a:lnTo>
                  <a:lnTo>
                    <a:pt x="6" y="12"/>
                  </a:lnTo>
                  <a:lnTo>
                    <a:pt x="0" y="36"/>
                  </a:lnTo>
                  <a:lnTo>
                    <a:pt x="6" y="60"/>
                  </a:lnTo>
                  <a:lnTo>
                    <a:pt x="18" y="84"/>
                  </a:lnTo>
                  <a:lnTo>
                    <a:pt x="30" y="96"/>
                  </a:lnTo>
                  <a:lnTo>
                    <a:pt x="30" y="96"/>
                  </a:lnTo>
                  <a:close/>
                  <a:moveTo>
                    <a:pt x="30" y="12"/>
                  </a:moveTo>
                  <a:lnTo>
                    <a:pt x="48" y="18"/>
                  </a:lnTo>
                  <a:lnTo>
                    <a:pt x="54" y="24"/>
                  </a:lnTo>
                  <a:lnTo>
                    <a:pt x="54" y="36"/>
                  </a:lnTo>
                  <a:lnTo>
                    <a:pt x="48" y="48"/>
                  </a:lnTo>
                  <a:lnTo>
                    <a:pt x="36" y="66"/>
                  </a:lnTo>
                  <a:lnTo>
                    <a:pt x="30" y="78"/>
                  </a:lnTo>
                  <a:lnTo>
                    <a:pt x="18" y="66"/>
                  </a:lnTo>
                  <a:lnTo>
                    <a:pt x="12" y="48"/>
                  </a:lnTo>
                  <a:lnTo>
                    <a:pt x="6" y="30"/>
                  </a:lnTo>
                  <a:lnTo>
                    <a:pt x="18" y="12"/>
                  </a:lnTo>
                  <a:lnTo>
                    <a:pt x="30" y="12"/>
                  </a:lnTo>
                  <a:lnTo>
                    <a:pt x="30"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s-PA"/>
            </a:p>
          </p:txBody>
        </p:sp>
        <p:sp>
          <p:nvSpPr>
            <p:cNvPr id="4119" name="Freeform 23"/>
            <p:cNvSpPr>
              <a:spLocks/>
            </p:cNvSpPr>
            <p:nvPr userDrawn="1"/>
          </p:nvSpPr>
          <p:spPr bwMode="ltGray">
            <a:xfrm>
              <a:off x="3017" y="1127"/>
              <a:ext cx="2603" cy="444"/>
            </a:xfrm>
            <a:custGeom>
              <a:avLst/>
              <a:gdLst/>
              <a:ahLst/>
              <a:cxnLst>
                <a:cxn ang="0">
                  <a:pos x="2577" y="0"/>
                </a:cxn>
                <a:cxn ang="0">
                  <a:pos x="2594" y="72"/>
                </a:cxn>
                <a:cxn ang="0">
                  <a:pos x="6" y="444"/>
                </a:cxn>
                <a:cxn ang="0">
                  <a:pos x="0" y="396"/>
                </a:cxn>
                <a:cxn ang="0">
                  <a:pos x="1225" y="96"/>
                </a:cxn>
                <a:cxn ang="0">
                  <a:pos x="1351" y="78"/>
                </a:cxn>
                <a:cxn ang="0">
                  <a:pos x="2577" y="0"/>
                </a:cxn>
                <a:cxn ang="0">
                  <a:pos x="2577" y="0"/>
                </a:cxn>
              </a:cxnLst>
              <a:rect l="0" t="0" r="r" b="b"/>
              <a:pathLst>
                <a:path w="2594" h="444">
                  <a:moveTo>
                    <a:pt x="2577" y="0"/>
                  </a:moveTo>
                  <a:lnTo>
                    <a:pt x="2594" y="72"/>
                  </a:lnTo>
                  <a:lnTo>
                    <a:pt x="6" y="444"/>
                  </a:lnTo>
                  <a:lnTo>
                    <a:pt x="0" y="396"/>
                  </a:lnTo>
                  <a:lnTo>
                    <a:pt x="1225" y="96"/>
                  </a:lnTo>
                  <a:lnTo>
                    <a:pt x="1351" y="78"/>
                  </a:lnTo>
                  <a:lnTo>
                    <a:pt x="2577" y="0"/>
                  </a:lnTo>
                  <a:lnTo>
                    <a:pt x="2577"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pPr>
                <a:defRPr/>
              </a:pPr>
              <a:endParaRPr lang="es-PA"/>
            </a:p>
          </p:txBody>
        </p:sp>
        <p:sp>
          <p:nvSpPr>
            <p:cNvPr id="4120" name="Freeform 24"/>
            <p:cNvSpPr>
              <a:spLocks noEditPoints="1"/>
            </p:cNvSpPr>
            <p:nvPr userDrawn="1"/>
          </p:nvSpPr>
          <p:spPr bwMode="ltGray">
            <a:xfrm>
              <a:off x="2934" y="3773"/>
              <a:ext cx="84" cy="95"/>
            </a:xfrm>
            <a:custGeom>
              <a:avLst/>
              <a:gdLst/>
              <a:ahLst/>
              <a:cxnLst>
                <a:cxn ang="0">
                  <a:pos x="36" y="95"/>
                </a:cxn>
                <a:cxn ang="0">
                  <a:pos x="60" y="77"/>
                </a:cxn>
                <a:cxn ang="0">
                  <a:pos x="78" y="53"/>
                </a:cxn>
                <a:cxn ang="0">
                  <a:pos x="84" y="42"/>
                </a:cxn>
                <a:cxn ang="0">
                  <a:pos x="84" y="30"/>
                </a:cxn>
                <a:cxn ang="0">
                  <a:pos x="72" y="6"/>
                </a:cxn>
                <a:cxn ang="0">
                  <a:pos x="42" y="0"/>
                </a:cxn>
                <a:cxn ang="0">
                  <a:pos x="30" y="0"/>
                </a:cxn>
                <a:cxn ang="0">
                  <a:pos x="12" y="12"/>
                </a:cxn>
                <a:cxn ang="0">
                  <a:pos x="0" y="24"/>
                </a:cxn>
                <a:cxn ang="0">
                  <a:pos x="0" y="36"/>
                </a:cxn>
                <a:cxn ang="0">
                  <a:pos x="6" y="59"/>
                </a:cxn>
                <a:cxn ang="0">
                  <a:pos x="24" y="83"/>
                </a:cxn>
                <a:cxn ang="0">
                  <a:pos x="36" y="95"/>
                </a:cxn>
                <a:cxn ang="0">
                  <a:pos x="36" y="95"/>
                </a:cxn>
                <a:cxn ang="0">
                  <a:pos x="48" y="12"/>
                </a:cxn>
                <a:cxn ang="0">
                  <a:pos x="66" y="18"/>
                </a:cxn>
                <a:cxn ang="0">
                  <a:pos x="72" y="30"/>
                </a:cxn>
                <a:cxn ang="0">
                  <a:pos x="72" y="42"/>
                </a:cxn>
                <a:cxn ang="0">
                  <a:pos x="66" y="53"/>
                </a:cxn>
                <a:cxn ang="0">
                  <a:pos x="48" y="71"/>
                </a:cxn>
                <a:cxn ang="0">
                  <a:pos x="42" y="77"/>
                </a:cxn>
                <a:cxn ang="0">
                  <a:pos x="36" y="77"/>
                </a:cxn>
                <a:cxn ang="0">
                  <a:pos x="24" y="65"/>
                </a:cxn>
                <a:cxn ang="0">
                  <a:pos x="18" y="48"/>
                </a:cxn>
                <a:cxn ang="0">
                  <a:pos x="18" y="30"/>
                </a:cxn>
                <a:cxn ang="0">
                  <a:pos x="30" y="12"/>
                </a:cxn>
                <a:cxn ang="0">
                  <a:pos x="48" y="12"/>
                </a:cxn>
                <a:cxn ang="0">
                  <a:pos x="48" y="12"/>
                </a:cxn>
              </a:cxnLst>
              <a:rect l="0" t="0" r="r" b="b"/>
              <a:pathLst>
                <a:path w="84" h="95">
                  <a:moveTo>
                    <a:pt x="36" y="95"/>
                  </a:moveTo>
                  <a:lnTo>
                    <a:pt x="60" y="77"/>
                  </a:lnTo>
                  <a:lnTo>
                    <a:pt x="78" y="53"/>
                  </a:lnTo>
                  <a:lnTo>
                    <a:pt x="84" y="42"/>
                  </a:lnTo>
                  <a:lnTo>
                    <a:pt x="84" y="30"/>
                  </a:lnTo>
                  <a:lnTo>
                    <a:pt x="72" y="6"/>
                  </a:lnTo>
                  <a:lnTo>
                    <a:pt x="42" y="0"/>
                  </a:lnTo>
                  <a:lnTo>
                    <a:pt x="30" y="0"/>
                  </a:lnTo>
                  <a:lnTo>
                    <a:pt x="12" y="12"/>
                  </a:lnTo>
                  <a:lnTo>
                    <a:pt x="0" y="24"/>
                  </a:lnTo>
                  <a:lnTo>
                    <a:pt x="0" y="36"/>
                  </a:lnTo>
                  <a:lnTo>
                    <a:pt x="6" y="59"/>
                  </a:lnTo>
                  <a:lnTo>
                    <a:pt x="24" y="83"/>
                  </a:lnTo>
                  <a:lnTo>
                    <a:pt x="36" y="95"/>
                  </a:lnTo>
                  <a:lnTo>
                    <a:pt x="36" y="95"/>
                  </a:lnTo>
                  <a:close/>
                  <a:moveTo>
                    <a:pt x="48" y="12"/>
                  </a:moveTo>
                  <a:lnTo>
                    <a:pt x="66" y="18"/>
                  </a:lnTo>
                  <a:lnTo>
                    <a:pt x="72" y="30"/>
                  </a:lnTo>
                  <a:lnTo>
                    <a:pt x="72" y="42"/>
                  </a:lnTo>
                  <a:lnTo>
                    <a:pt x="66" y="53"/>
                  </a:lnTo>
                  <a:lnTo>
                    <a:pt x="48" y="71"/>
                  </a:lnTo>
                  <a:lnTo>
                    <a:pt x="42" y="77"/>
                  </a:lnTo>
                  <a:lnTo>
                    <a:pt x="36" y="77"/>
                  </a:lnTo>
                  <a:lnTo>
                    <a:pt x="24" y="65"/>
                  </a:lnTo>
                  <a:lnTo>
                    <a:pt x="18"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s-PA"/>
            </a:p>
          </p:txBody>
        </p:sp>
        <p:sp>
          <p:nvSpPr>
            <p:cNvPr id="4121" name="Freeform 25"/>
            <p:cNvSpPr>
              <a:spLocks noEditPoints="1"/>
            </p:cNvSpPr>
            <p:nvPr userDrawn="1"/>
          </p:nvSpPr>
          <p:spPr bwMode="ltGray">
            <a:xfrm>
              <a:off x="3779" y="3872"/>
              <a:ext cx="90" cy="108"/>
            </a:xfrm>
            <a:custGeom>
              <a:avLst/>
              <a:gdLst/>
              <a:ahLst/>
              <a:cxnLst>
                <a:cxn ang="0">
                  <a:pos x="12" y="96"/>
                </a:cxn>
                <a:cxn ang="0">
                  <a:pos x="24" y="108"/>
                </a:cxn>
                <a:cxn ang="0">
                  <a:pos x="42" y="108"/>
                </a:cxn>
                <a:cxn ang="0">
                  <a:pos x="66" y="102"/>
                </a:cxn>
                <a:cxn ang="0">
                  <a:pos x="84" y="78"/>
                </a:cxn>
                <a:cxn ang="0">
                  <a:pos x="90" y="66"/>
                </a:cxn>
                <a:cxn ang="0">
                  <a:pos x="84" y="48"/>
                </a:cxn>
                <a:cxn ang="0">
                  <a:pos x="66" y="24"/>
                </a:cxn>
                <a:cxn ang="0">
                  <a:pos x="48" y="12"/>
                </a:cxn>
                <a:cxn ang="0">
                  <a:pos x="36" y="0"/>
                </a:cxn>
                <a:cxn ang="0">
                  <a:pos x="30" y="0"/>
                </a:cxn>
                <a:cxn ang="0">
                  <a:pos x="30" y="0"/>
                </a:cxn>
                <a:cxn ang="0">
                  <a:pos x="24" y="0"/>
                </a:cxn>
                <a:cxn ang="0">
                  <a:pos x="12" y="30"/>
                </a:cxn>
                <a:cxn ang="0">
                  <a:pos x="0" y="54"/>
                </a:cxn>
                <a:cxn ang="0">
                  <a:pos x="0" y="78"/>
                </a:cxn>
                <a:cxn ang="0">
                  <a:pos x="12" y="96"/>
                </a:cxn>
                <a:cxn ang="0">
                  <a:pos x="12" y="96"/>
                </a:cxn>
                <a:cxn ang="0">
                  <a:pos x="12" y="72"/>
                </a:cxn>
                <a:cxn ang="0">
                  <a:pos x="18" y="54"/>
                </a:cxn>
                <a:cxn ang="0">
                  <a:pos x="24" y="36"/>
                </a:cxn>
                <a:cxn ang="0">
                  <a:pos x="30" y="18"/>
                </a:cxn>
                <a:cxn ang="0">
                  <a:pos x="30" y="12"/>
                </a:cxn>
                <a:cxn ang="0">
                  <a:pos x="48" y="24"/>
                </a:cxn>
                <a:cxn ang="0">
                  <a:pos x="66" y="36"/>
                </a:cxn>
                <a:cxn ang="0">
                  <a:pos x="78" y="54"/>
                </a:cxn>
                <a:cxn ang="0">
                  <a:pos x="78" y="72"/>
                </a:cxn>
                <a:cxn ang="0">
                  <a:pos x="72" y="84"/>
                </a:cxn>
                <a:cxn ang="0">
                  <a:pos x="48" y="96"/>
                </a:cxn>
                <a:cxn ang="0">
                  <a:pos x="36" y="96"/>
                </a:cxn>
                <a:cxn ang="0">
                  <a:pos x="24" y="90"/>
                </a:cxn>
                <a:cxn ang="0">
                  <a:pos x="18" y="84"/>
                </a:cxn>
                <a:cxn ang="0">
                  <a:pos x="12" y="72"/>
                </a:cxn>
                <a:cxn ang="0">
                  <a:pos x="12" y="72"/>
                </a:cxn>
              </a:cxnLst>
              <a:rect l="0" t="0" r="r" b="b"/>
              <a:pathLst>
                <a:path w="90" h="108">
                  <a:moveTo>
                    <a:pt x="12" y="96"/>
                  </a:moveTo>
                  <a:lnTo>
                    <a:pt x="24" y="108"/>
                  </a:lnTo>
                  <a:lnTo>
                    <a:pt x="42" y="108"/>
                  </a:lnTo>
                  <a:lnTo>
                    <a:pt x="66" y="102"/>
                  </a:lnTo>
                  <a:lnTo>
                    <a:pt x="84" y="78"/>
                  </a:lnTo>
                  <a:lnTo>
                    <a:pt x="90" y="66"/>
                  </a:lnTo>
                  <a:lnTo>
                    <a:pt x="84" y="48"/>
                  </a:lnTo>
                  <a:lnTo>
                    <a:pt x="66" y="24"/>
                  </a:lnTo>
                  <a:lnTo>
                    <a:pt x="48" y="12"/>
                  </a:lnTo>
                  <a:lnTo>
                    <a:pt x="36" y="0"/>
                  </a:lnTo>
                  <a:lnTo>
                    <a:pt x="30" y="0"/>
                  </a:lnTo>
                  <a:lnTo>
                    <a:pt x="30" y="0"/>
                  </a:lnTo>
                  <a:lnTo>
                    <a:pt x="24" y="0"/>
                  </a:lnTo>
                  <a:lnTo>
                    <a:pt x="12" y="30"/>
                  </a:lnTo>
                  <a:lnTo>
                    <a:pt x="0" y="54"/>
                  </a:lnTo>
                  <a:lnTo>
                    <a:pt x="0" y="78"/>
                  </a:lnTo>
                  <a:lnTo>
                    <a:pt x="12" y="96"/>
                  </a:lnTo>
                  <a:lnTo>
                    <a:pt x="12" y="96"/>
                  </a:lnTo>
                  <a:close/>
                  <a:moveTo>
                    <a:pt x="12" y="72"/>
                  </a:moveTo>
                  <a:lnTo>
                    <a:pt x="18" y="54"/>
                  </a:lnTo>
                  <a:lnTo>
                    <a:pt x="24" y="36"/>
                  </a:lnTo>
                  <a:lnTo>
                    <a:pt x="30" y="18"/>
                  </a:lnTo>
                  <a:lnTo>
                    <a:pt x="30" y="12"/>
                  </a:lnTo>
                  <a:lnTo>
                    <a:pt x="48" y="24"/>
                  </a:lnTo>
                  <a:lnTo>
                    <a:pt x="66" y="36"/>
                  </a:lnTo>
                  <a:lnTo>
                    <a:pt x="78" y="54"/>
                  </a:lnTo>
                  <a:lnTo>
                    <a:pt x="78" y="72"/>
                  </a:lnTo>
                  <a:lnTo>
                    <a:pt x="72" y="84"/>
                  </a:lnTo>
                  <a:lnTo>
                    <a:pt x="48" y="96"/>
                  </a:lnTo>
                  <a:lnTo>
                    <a:pt x="36" y="96"/>
                  </a:lnTo>
                  <a:lnTo>
                    <a:pt x="24" y="90"/>
                  </a:lnTo>
                  <a:lnTo>
                    <a:pt x="18" y="84"/>
                  </a:lnTo>
                  <a:lnTo>
                    <a:pt x="12" y="72"/>
                  </a:lnTo>
                  <a:lnTo>
                    <a:pt x="12" y="7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s-PA"/>
            </a:p>
          </p:txBody>
        </p:sp>
        <p:sp>
          <p:nvSpPr>
            <p:cNvPr id="4122" name="Freeform 26"/>
            <p:cNvSpPr>
              <a:spLocks noEditPoints="1"/>
            </p:cNvSpPr>
            <p:nvPr userDrawn="1"/>
          </p:nvSpPr>
          <p:spPr bwMode="ltGray">
            <a:xfrm>
              <a:off x="2400" y="3872"/>
              <a:ext cx="72" cy="90"/>
            </a:xfrm>
            <a:custGeom>
              <a:avLst/>
              <a:gdLst/>
              <a:ahLst/>
              <a:cxnLst>
                <a:cxn ang="0">
                  <a:pos x="71" y="90"/>
                </a:cxn>
                <a:cxn ang="0">
                  <a:pos x="71" y="60"/>
                </a:cxn>
                <a:cxn ang="0">
                  <a:pos x="71" y="36"/>
                </a:cxn>
                <a:cxn ang="0">
                  <a:pos x="60" y="12"/>
                </a:cxn>
                <a:cxn ang="0">
                  <a:pos x="36" y="0"/>
                </a:cxn>
                <a:cxn ang="0">
                  <a:pos x="12" y="12"/>
                </a:cxn>
                <a:cxn ang="0">
                  <a:pos x="0" y="36"/>
                </a:cxn>
                <a:cxn ang="0">
                  <a:pos x="6" y="60"/>
                </a:cxn>
                <a:cxn ang="0">
                  <a:pos x="30" y="78"/>
                </a:cxn>
                <a:cxn ang="0">
                  <a:pos x="54" y="90"/>
                </a:cxn>
                <a:cxn ang="0">
                  <a:pos x="71" y="90"/>
                </a:cxn>
                <a:cxn ang="0">
                  <a:pos x="71" y="90"/>
                </a:cxn>
                <a:cxn ang="0">
                  <a:pos x="24" y="18"/>
                </a:cxn>
                <a:cxn ang="0">
                  <a:pos x="42" y="18"/>
                </a:cxn>
                <a:cxn ang="0">
                  <a:pos x="54" y="18"/>
                </a:cxn>
                <a:cxn ang="0">
                  <a:pos x="60" y="42"/>
                </a:cxn>
                <a:cxn ang="0">
                  <a:pos x="60" y="66"/>
                </a:cxn>
                <a:cxn ang="0">
                  <a:pos x="60" y="72"/>
                </a:cxn>
                <a:cxn ang="0">
                  <a:pos x="60" y="78"/>
                </a:cxn>
                <a:cxn ang="0">
                  <a:pos x="42" y="72"/>
                </a:cxn>
                <a:cxn ang="0">
                  <a:pos x="24" y="66"/>
                </a:cxn>
                <a:cxn ang="0">
                  <a:pos x="12" y="48"/>
                </a:cxn>
                <a:cxn ang="0">
                  <a:pos x="12" y="30"/>
                </a:cxn>
                <a:cxn ang="0">
                  <a:pos x="24" y="18"/>
                </a:cxn>
                <a:cxn ang="0">
                  <a:pos x="24" y="18"/>
                </a:cxn>
              </a:cxnLst>
              <a:rect l="0" t="0" r="r" b="b"/>
              <a:pathLst>
                <a:path w="71" h="90">
                  <a:moveTo>
                    <a:pt x="71" y="90"/>
                  </a:moveTo>
                  <a:lnTo>
                    <a:pt x="71" y="60"/>
                  </a:lnTo>
                  <a:lnTo>
                    <a:pt x="71" y="36"/>
                  </a:lnTo>
                  <a:lnTo>
                    <a:pt x="60" y="12"/>
                  </a:lnTo>
                  <a:lnTo>
                    <a:pt x="36" y="0"/>
                  </a:lnTo>
                  <a:lnTo>
                    <a:pt x="12" y="12"/>
                  </a:lnTo>
                  <a:lnTo>
                    <a:pt x="0" y="36"/>
                  </a:lnTo>
                  <a:lnTo>
                    <a:pt x="6" y="60"/>
                  </a:lnTo>
                  <a:lnTo>
                    <a:pt x="30" y="78"/>
                  </a:lnTo>
                  <a:lnTo>
                    <a:pt x="54" y="90"/>
                  </a:lnTo>
                  <a:lnTo>
                    <a:pt x="71" y="90"/>
                  </a:lnTo>
                  <a:lnTo>
                    <a:pt x="71" y="90"/>
                  </a:lnTo>
                  <a:close/>
                  <a:moveTo>
                    <a:pt x="24" y="18"/>
                  </a:moveTo>
                  <a:lnTo>
                    <a:pt x="42" y="18"/>
                  </a:lnTo>
                  <a:lnTo>
                    <a:pt x="54" y="18"/>
                  </a:lnTo>
                  <a:lnTo>
                    <a:pt x="60" y="42"/>
                  </a:lnTo>
                  <a:lnTo>
                    <a:pt x="60" y="66"/>
                  </a:lnTo>
                  <a:lnTo>
                    <a:pt x="60" y="72"/>
                  </a:lnTo>
                  <a:lnTo>
                    <a:pt x="60" y="78"/>
                  </a:lnTo>
                  <a:lnTo>
                    <a:pt x="42" y="72"/>
                  </a:lnTo>
                  <a:lnTo>
                    <a:pt x="24" y="66"/>
                  </a:lnTo>
                  <a:lnTo>
                    <a:pt x="12" y="48"/>
                  </a:lnTo>
                  <a:lnTo>
                    <a:pt x="12" y="30"/>
                  </a:lnTo>
                  <a:lnTo>
                    <a:pt x="24" y="18"/>
                  </a:lnTo>
                  <a:lnTo>
                    <a:pt x="24"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s-PA"/>
            </a:p>
          </p:txBody>
        </p:sp>
        <p:sp>
          <p:nvSpPr>
            <p:cNvPr id="4123" name="Oval 27"/>
            <p:cNvSpPr>
              <a:spLocks noChangeArrowheads="1"/>
            </p:cNvSpPr>
            <p:nvPr userDrawn="1"/>
          </p:nvSpPr>
          <p:spPr bwMode="ltGray">
            <a:xfrm>
              <a:off x="2444" y="3838"/>
              <a:ext cx="1380" cy="389"/>
            </a:xfrm>
            <a:prstGeom prst="ellipse">
              <a:avLst/>
            </a:prstGeom>
            <a:gradFill rotWithShape="0">
              <a:gsLst>
                <a:gs pos="0">
                  <a:schemeClr val="bg2">
                    <a:gamma/>
                    <a:tint val="81961"/>
                    <a:invGamma/>
                  </a:schemeClr>
                </a:gs>
                <a:gs pos="100000">
                  <a:schemeClr val="bg2"/>
                </a:gs>
              </a:gsLst>
              <a:lin ang="2700000" scaled="1"/>
            </a:gradFill>
            <a:ln w="9525">
              <a:noFill/>
              <a:round/>
              <a:headEnd/>
              <a:tailEnd/>
            </a:ln>
            <a:effectLst/>
          </p:spPr>
          <p:txBody>
            <a:bodyPr/>
            <a:lstStyle/>
            <a:p>
              <a:pPr>
                <a:defRPr/>
              </a:pPr>
              <a:endParaRPr lang="es-PA"/>
            </a:p>
          </p:txBody>
        </p:sp>
        <p:sp>
          <p:nvSpPr>
            <p:cNvPr id="4124" name="Oval 28"/>
            <p:cNvSpPr>
              <a:spLocks noChangeArrowheads="1"/>
            </p:cNvSpPr>
            <p:nvPr userDrawn="1"/>
          </p:nvSpPr>
          <p:spPr bwMode="ltGray">
            <a:xfrm>
              <a:off x="2394" y="3834"/>
              <a:ext cx="1502" cy="288"/>
            </a:xfrm>
            <a:prstGeom prst="ellipse">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pPr>
                <a:defRPr/>
              </a:pPr>
              <a:endParaRPr lang="es-PA"/>
            </a:p>
          </p:txBody>
        </p:sp>
        <p:sp>
          <p:nvSpPr>
            <p:cNvPr id="4125" name="Oval 29"/>
            <p:cNvSpPr>
              <a:spLocks noChangeArrowheads="1"/>
            </p:cNvSpPr>
            <p:nvPr userDrawn="1"/>
          </p:nvSpPr>
          <p:spPr bwMode="ltGray">
            <a:xfrm>
              <a:off x="2441" y="3860"/>
              <a:ext cx="1425" cy="220"/>
            </a:xfrm>
            <a:prstGeom prst="ellipse">
              <a:avLst/>
            </a:prstGeom>
            <a:gradFill rotWithShape="0">
              <a:gsLst>
                <a:gs pos="0">
                  <a:schemeClr val="bg2"/>
                </a:gs>
                <a:gs pos="100000">
                  <a:schemeClr val="bg2">
                    <a:gamma/>
                    <a:tint val="81961"/>
                    <a:invGamma/>
                  </a:schemeClr>
                </a:gs>
              </a:gsLst>
              <a:lin ang="0" scaled="1"/>
            </a:gradFill>
            <a:ln w="9525">
              <a:noFill/>
              <a:round/>
              <a:headEnd/>
              <a:tailEnd/>
            </a:ln>
            <a:effectLst/>
          </p:spPr>
          <p:txBody>
            <a:bodyPr/>
            <a:lstStyle/>
            <a:p>
              <a:pPr>
                <a:defRPr/>
              </a:pPr>
              <a:endParaRPr lang="es-PA"/>
            </a:p>
          </p:txBody>
        </p:sp>
        <p:sp>
          <p:nvSpPr>
            <p:cNvPr id="4126" name="Freeform 30"/>
            <p:cNvSpPr>
              <a:spLocks noEditPoints="1"/>
            </p:cNvSpPr>
            <p:nvPr userDrawn="1"/>
          </p:nvSpPr>
          <p:spPr bwMode="ltGray">
            <a:xfrm>
              <a:off x="3743" y="3788"/>
              <a:ext cx="90" cy="96"/>
            </a:xfrm>
            <a:custGeom>
              <a:avLst/>
              <a:gdLst/>
              <a:ahLst/>
              <a:cxnLst>
                <a:cxn ang="0">
                  <a:pos x="66" y="96"/>
                </a:cxn>
                <a:cxn ang="0">
                  <a:pos x="78" y="66"/>
                </a:cxn>
                <a:cxn ang="0">
                  <a:pos x="90" y="42"/>
                </a:cxn>
                <a:cxn ang="0">
                  <a:pos x="78" y="18"/>
                </a:cxn>
                <a:cxn ang="0">
                  <a:pos x="60" y="0"/>
                </a:cxn>
                <a:cxn ang="0">
                  <a:pos x="30" y="6"/>
                </a:cxn>
                <a:cxn ang="0">
                  <a:pos x="18" y="18"/>
                </a:cxn>
                <a:cxn ang="0">
                  <a:pos x="6" y="30"/>
                </a:cxn>
                <a:cxn ang="0">
                  <a:pos x="0" y="42"/>
                </a:cxn>
                <a:cxn ang="0">
                  <a:pos x="6" y="60"/>
                </a:cxn>
                <a:cxn ang="0">
                  <a:pos x="24" y="78"/>
                </a:cxn>
                <a:cxn ang="0">
                  <a:pos x="48" y="90"/>
                </a:cxn>
                <a:cxn ang="0">
                  <a:pos x="66" y="96"/>
                </a:cxn>
                <a:cxn ang="0">
                  <a:pos x="66" y="96"/>
                </a:cxn>
                <a:cxn ang="0">
                  <a:pos x="42" y="18"/>
                </a:cxn>
                <a:cxn ang="0">
                  <a:pos x="60" y="18"/>
                </a:cxn>
                <a:cxn ang="0">
                  <a:pos x="72" y="24"/>
                </a:cxn>
                <a:cxn ang="0">
                  <a:pos x="72" y="36"/>
                </a:cxn>
                <a:cxn ang="0">
                  <a:pos x="72" y="48"/>
                </a:cxn>
                <a:cxn ang="0">
                  <a:pos x="66" y="72"/>
                </a:cxn>
                <a:cxn ang="0">
                  <a:pos x="60" y="78"/>
                </a:cxn>
                <a:cxn ang="0">
                  <a:pos x="60" y="84"/>
                </a:cxn>
                <a:cxn ang="0">
                  <a:pos x="42" y="72"/>
                </a:cxn>
                <a:cxn ang="0">
                  <a:pos x="30" y="66"/>
                </a:cxn>
                <a:cxn ang="0">
                  <a:pos x="18" y="42"/>
                </a:cxn>
                <a:cxn ang="0">
                  <a:pos x="24" y="30"/>
                </a:cxn>
                <a:cxn ang="0">
                  <a:pos x="42" y="18"/>
                </a:cxn>
                <a:cxn ang="0">
                  <a:pos x="42" y="18"/>
                </a:cxn>
              </a:cxnLst>
              <a:rect l="0" t="0" r="r" b="b"/>
              <a:pathLst>
                <a:path w="90" h="96">
                  <a:moveTo>
                    <a:pt x="66" y="96"/>
                  </a:moveTo>
                  <a:lnTo>
                    <a:pt x="78" y="66"/>
                  </a:lnTo>
                  <a:lnTo>
                    <a:pt x="90" y="42"/>
                  </a:lnTo>
                  <a:lnTo>
                    <a:pt x="78" y="18"/>
                  </a:lnTo>
                  <a:lnTo>
                    <a:pt x="60" y="0"/>
                  </a:lnTo>
                  <a:lnTo>
                    <a:pt x="30" y="6"/>
                  </a:lnTo>
                  <a:lnTo>
                    <a:pt x="18" y="18"/>
                  </a:lnTo>
                  <a:lnTo>
                    <a:pt x="6" y="30"/>
                  </a:lnTo>
                  <a:lnTo>
                    <a:pt x="0" y="42"/>
                  </a:lnTo>
                  <a:lnTo>
                    <a:pt x="6" y="60"/>
                  </a:lnTo>
                  <a:lnTo>
                    <a:pt x="24" y="78"/>
                  </a:lnTo>
                  <a:lnTo>
                    <a:pt x="48" y="90"/>
                  </a:lnTo>
                  <a:lnTo>
                    <a:pt x="66" y="96"/>
                  </a:lnTo>
                  <a:lnTo>
                    <a:pt x="66" y="96"/>
                  </a:lnTo>
                  <a:close/>
                  <a:moveTo>
                    <a:pt x="42" y="18"/>
                  </a:moveTo>
                  <a:lnTo>
                    <a:pt x="60" y="18"/>
                  </a:lnTo>
                  <a:lnTo>
                    <a:pt x="72" y="24"/>
                  </a:lnTo>
                  <a:lnTo>
                    <a:pt x="72" y="36"/>
                  </a:lnTo>
                  <a:lnTo>
                    <a:pt x="72" y="48"/>
                  </a:lnTo>
                  <a:lnTo>
                    <a:pt x="66" y="72"/>
                  </a:lnTo>
                  <a:lnTo>
                    <a:pt x="60" y="78"/>
                  </a:lnTo>
                  <a:lnTo>
                    <a:pt x="60" y="84"/>
                  </a:lnTo>
                  <a:lnTo>
                    <a:pt x="42" y="72"/>
                  </a:lnTo>
                  <a:lnTo>
                    <a:pt x="30" y="66"/>
                  </a:lnTo>
                  <a:lnTo>
                    <a:pt x="18" y="42"/>
                  </a:lnTo>
                  <a:lnTo>
                    <a:pt x="24" y="30"/>
                  </a:lnTo>
                  <a:lnTo>
                    <a:pt x="42" y="18"/>
                  </a:lnTo>
                  <a:lnTo>
                    <a:pt x="42"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s-PA"/>
            </a:p>
          </p:txBody>
        </p:sp>
        <p:sp>
          <p:nvSpPr>
            <p:cNvPr id="4127" name="Freeform 31"/>
            <p:cNvSpPr>
              <a:spLocks noEditPoints="1"/>
            </p:cNvSpPr>
            <p:nvPr userDrawn="1"/>
          </p:nvSpPr>
          <p:spPr bwMode="ltGray">
            <a:xfrm>
              <a:off x="5422" y="3603"/>
              <a:ext cx="72" cy="108"/>
            </a:xfrm>
            <a:custGeom>
              <a:avLst/>
              <a:gdLst/>
              <a:ahLst/>
              <a:cxnLst>
                <a:cxn ang="0">
                  <a:pos x="0" y="90"/>
                </a:cxn>
                <a:cxn ang="0">
                  <a:pos x="12" y="102"/>
                </a:cxn>
                <a:cxn ang="0">
                  <a:pos x="24" y="108"/>
                </a:cxn>
                <a:cxn ang="0">
                  <a:pos x="48" y="108"/>
                </a:cxn>
                <a:cxn ang="0">
                  <a:pos x="66" y="96"/>
                </a:cxn>
                <a:cxn ang="0">
                  <a:pos x="72" y="66"/>
                </a:cxn>
                <a:cxn ang="0">
                  <a:pos x="66" y="42"/>
                </a:cxn>
                <a:cxn ang="0">
                  <a:pos x="60" y="18"/>
                </a:cxn>
                <a:cxn ang="0">
                  <a:pos x="48" y="6"/>
                </a:cxn>
                <a:cxn ang="0">
                  <a:pos x="42" y="0"/>
                </a:cxn>
                <a:cxn ang="0">
                  <a:pos x="42" y="0"/>
                </a:cxn>
                <a:cxn ang="0">
                  <a:pos x="36" y="0"/>
                </a:cxn>
                <a:cxn ang="0">
                  <a:pos x="18" y="24"/>
                </a:cxn>
                <a:cxn ang="0">
                  <a:pos x="6" y="48"/>
                </a:cxn>
                <a:cxn ang="0">
                  <a:pos x="0" y="66"/>
                </a:cxn>
                <a:cxn ang="0">
                  <a:pos x="0" y="90"/>
                </a:cxn>
                <a:cxn ang="0">
                  <a:pos x="0" y="90"/>
                </a:cxn>
                <a:cxn ang="0">
                  <a:pos x="12" y="66"/>
                </a:cxn>
                <a:cxn ang="0">
                  <a:pos x="18" y="48"/>
                </a:cxn>
                <a:cxn ang="0">
                  <a:pos x="24" y="36"/>
                </a:cxn>
                <a:cxn ang="0">
                  <a:pos x="30" y="24"/>
                </a:cxn>
                <a:cxn ang="0">
                  <a:pos x="36" y="18"/>
                </a:cxn>
                <a:cxn ang="0">
                  <a:pos x="54" y="30"/>
                </a:cxn>
                <a:cxn ang="0">
                  <a:pos x="60" y="48"/>
                </a:cxn>
                <a:cxn ang="0">
                  <a:pos x="66" y="72"/>
                </a:cxn>
                <a:cxn ang="0">
                  <a:pos x="66" y="84"/>
                </a:cxn>
                <a:cxn ang="0">
                  <a:pos x="54" y="96"/>
                </a:cxn>
                <a:cxn ang="0">
                  <a:pos x="30" y="102"/>
                </a:cxn>
                <a:cxn ang="0">
                  <a:pos x="24" y="96"/>
                </a:cxn>
                <a:cxn ang="0">
                  <a:pos x="12" y="90"/>
                </a:cxn>
                <a:cxn ang="0">
                  <a:pos x="12" y="78"/>
                </a:cxn>
                <a:cxn ang="0">
                  <a:pos x="12" y="66"/>
                </a:cxn>
                <a:cxn ang="0">
                  <a:pos x="12" y="66"/>
                </a:cxn>
              </a:cxnLst>
              <a:rect l="0" t="0" r="r" b="b"/>
              <a:pathLst>
                <a:path w="72" h="108">
                  <a:moveTo>
                    <a:pt x="0" y="90"/>
                  </a:moveTo>
                  <a:lnTo>
                    <a:pt x="12" y="102"/>
                  </a:lnTo>
                  <a:lnTo>
                    <a:pt x="24" y="108"/>
                  </a:lnTo>
                  <a:lnTo>
                    <a:pt x="48" y="108"/>
                  </a:lnTo>
                  <a:lnTo>
                    <a:pt x="66" y="96"/>
                  </a:lnTo>
                  <a:lnTo>
                    <a:pt x="72" y="66"/>
                  </a:lnTo>
                  <a:lnTo>
                    <a:pt x="66" y="42"/>
                  </a:lnTo>
                  <a:lnTo>
                    <a:pt x="60" y="18"/>
                  </a:lnTo>
                  <a:lnTo>
                    <a:pt x="48" y="6"/>
                  </a:lnTo>
                  <a:lnTo>
                    <a:pt x="42" y="0"/>
                  </a:lnTo>
                  <a:lnTo>
                    <a:pt x="42" y="0"/>
                  </a:lnTo>
                  <a:lnTo>
                    <a:pt x="36" y="0"/>
                  </a:lnTo>
                  <a:lnTo>
                    <a:pt x="18" y="24"/>
                  </a:lnTo>
                  <a:lnTo>
                    <a:pt x="6" y="48"/>
                  </a:lnTo>
                  <a:lnTo>
                    <a:pt x="0" y="66"/>
                  </a:lnTo>
                  <a:lnTo>
                    <a:pt x="0" y="90"/>
                  </a:lnTo>
                  <a:lnTo>
                    <a:pt x="0" y="90"/>
                  </a:lnTo>
                  <a:close/>
                  <a:moveTo>
                    <a:pt x="12" y="66"/>
                  </a:moveTo>
                  <a:lnTo>
                    <a:pt x="18" y="48"/>
                  </a:lnTo>
                  <a:lnTo>
                    <a:pt x="24" y="36"/>
                  </a:lnTo>
                  <a:lnTo>
                    <a:pt x="30" y="24"/>
                  </a:lnTo>
                  <a:lnTo>
                    <a:pt x="36" y="18"/>
                  </a:lnTo>
                  <a:lnTo>
                    <a:pt x="54" y="30"/>
                  </a:lnTo>
                  <a:lnTo>
                    <a:pt x="60" y="48"/>
                  </a:lnTo>
                  <a:lnTo>
                    <a:pt x="66" y="72"/>
                  </a:lnTo>
                  <a:lnTo>
                    <a:pt x="66" y="84"/>
                  </a:lnTo>
                  <a:lnTo>
                    <a:pt x="54" y="96"/>
                  </a:lnTo>
                  <a:lnTo>
                    <a:pt x="30" y="102"/>
                  </a:lnTo>
                  <a:lnTo>
                    <a:pt x="24" y="96"/>
                  </a:lnTo>
                  <a:lnTo>
                    <a:pt x="12"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s-PA"/>
            </a:p>
          </p:txBody>
        </p:sp>
        <p:sp>
          <p:nvSpPr>
            <p:cNvPr id="4128" name="Rectangle 32"/>
            <p:cNvSpPr>
              <a:spLocks noChangeArrowheads="1"/>
            </p:cNvSpPr>
            <p:nvPr userDrawn="1"/>
          </p:nvSpPr>
          <p:spPr bwMode="ltGray">
            <a:xfrm>
              <a:off x="4238" y="1773"/>
              <a:ext cx="173" cy="2539"/>
            </a:xfrm>
            <a:prstGeom prst="rect">
              <a:avLst/>
            </a:prstGeom>
            <a:gradFill rotWithShape="0">
              <a:gsLst>
                <a:gs pos="0">
                  <a:schemeClr val="bg2">
                    <a:gamma/>
                    <a:tint val="81961"/>
                    <a:invGamma/>
                  </a:schemeClr>
                </a:gs>
                <a:gs pos="100000">
                  <a:schemeClr val="bg2"/>
                </a:gs>
              </a:gsLst>
              <a:lin ang="0" scaled="1"/>
            </a:gradFill>
            <a:ln w="9525">
              <a:noFill/>
              <a:miter lim="800000"/>
              <a:headEnd/>
              <a:tailEnd/>
            </a:ln>
            <a:effectLst/>
          </p:spPr>
          <p:txBody>
            <a:bodyPr/>
            <a:lstStyle/>
            <a:p>
              <a:pPr>
                <a:defRPr/>
              </a:pPr>
              <a:endParaRPr lang="es-PA"/>
            </a:p>
          </p:txBody>
        </p:sp>
        <p:sp>
          <p:nvSpPr>
            <p:cNvPr id="4129" name="Rectangle 33"/>
            <p:cNvSpPr>
              <a:spLocks noChangeArrowheads="1"/>
            </p:cNvSpPr>
            <p:nvPr userDrawn="1"/>
          </p:nvSpPr>
          <p:spPr bwMode="ltGray">
            <a:xfrm>
              <a:off x="4288" y="1545"/>
              <a:ext cx="76" cy="240"/>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s-PA"/>
            </a:p>
          </p:txBody>
        </p:sp>
        <p:sp>
          <p:nvSpPr>
            <p:cNvPr id="4130" name="AutoShape 34"/>
            <p:cNvSpPr>
              <a:spLocks noChangeArrowheads="1"/>
            </p:cNvSpPr>
            <p:nvPr userDrawn="1"/>
          </p:nvSpPr>
          <p:spPr bwMode="ltGray">
            <a:xfrm>
              <a:off x="4220" y="1743"/>
              <a:ext cx="205" cy="52"/>
            </a:xfrm>
            <a:prstGeom prst="roundRect">
              <a:avLst>
                <a:gd name="adj" fmla="val 16667"/>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pPr>
                <a:defRPr/>
              </a:pPr>
              <a:endParaRPr lang="es-PA"/>
            </a:p>
          </p:txBody>
        </p:sp>
        <p:sp>
          <p:nvSpPr>
            <p:cNvPr id="4131" name="Freeform 35"/>
            <p:cNvSpPr>
              <a:spLocks/>
            </p:cNvSpPr>
            <p:nvPr userDrawn="1"/>
          </p:nvSpPr>
          <p:spPr bwMode="ltGray">
            <a:xfrm>
              <a:off x="4306" y="1529"/>
              <a:ext cx="252" cy="1576"/>
            </a:xfrm>
            <a:custGeom>
              <a:avLst/>
              <a:gdLst/>
              <a:ahLst/>
              <a:cxnLst>
                <a:cxn ang="0">
                  <a:pos x="252" y="1576"/>
                </a:cxn>
                <a:cxn ang="0">
                  <a:pos x="12" y="84"/>
                </a:cxn>
                <a:cxn ang="0">
                  <a:pos x="12" y="60"/>
                </a:cxn>
                <a:cxn ang="0">
                  <a:pos x="0" y="12"/>
                </a:cxn>
                <a:cxn ang="0">
                  <a:pos x="72" y="0"/>
                </a:cxn>
                <a:cxn ang="0">
                  <a:pos x="72" y="0"/>
                </a:cxn>
                <a:cxn ang="0">
                  <a:pos x="78" y="48"/>
                </a:cxn>
                <a:cxn ang="0">
                  <a:pos x="88" y="66"/>
                </a:cxn>
              </a:cxnLst>
              <a:rect l="0" t="0" r="r" b="b"/>
              <a:pathLst>
                <a:path w="252" h="1576">
                  <a:moveTo>
                    <a:pt x="252" y="1576"/>
                  </a:moveTo>
                  <a:lnTo>
                    <a:pt x="12" y="84"/>
                  </a:lnTo>
                  <a:lnTo>
                    <a:pt x="12" y="60"/>
                  </a:lnTo>
                  <a:lnTo>
                    <a:pt x="0" y="12"/>
                  </a:lnTo>
                  <a:lnTo>
                    <a:pt x="72" y="0"/>
                  </a:lnTo>
                  <a:lnTo>
                    <a:pt x="72" y="0"/>
                  </a:lnTo>
                  <a:lnTo>
                    <a:pt x="78" y="48"/>
                  </a:lnTo>
                  <a:lnTo>
                    <a:pt x="88" y="66"/>
                  </a:lnTo>
                </a:path>
              </a:pathLst>
            </a:custGeom>
            <a:gradFill rotWithShape="0">
              <a:gsLst>
                <a:gs pos="0">
                  <a:schemeClr val="bg2">
                    <a:gamma/>
                    <a:tint val="81961"/>
                    <a:invGamma/>
                  </a:schemeClr>
                </a:gs>
                <a:gs pos="100000">
                  <a:schemeClr val="bg2"/>
                </a:gs>
              </a:gsLst>
              <a:lin ang="2700000" scaled="1"/>
            </a:gradFill>
            <a:ln w="9525">
              <a:noFill/>
              <a:round/>
              <a:headEnd/>
              <a:tailEnd/>
            </a:ln>
          </p:spPr>
          <p:txBody>
            <a:bodyPr/>
            <a:lstStyle/>
            <a:p>
              <a:pPr>
                <a:defRPr/>
              </a:pPr>
              <a:endParaRPr lang="es-PA"/>
            </a:p>
          </p:txBody>
        </p:sp>
        <p:sp>
          <p:nvSpPr>
            <p:cNvPr id="4132" name="Freeform 36"/>
            <p:cNvSpPr>
              <a:spLocks/>
            </p:cNvSpPr>
            <p:nvPr userDrawn="1"/>
          </p:nvSpPr>
          <p:spPr bwMode="ltGray">
            <a:xfrm>
              <a:off x="4169" y="1421"/>
              <a:ext cx="317" cy="138"/>
            </a:xfrm>
            <a:custGeom>
              <a:avLst/>
              <a:gdLst/>
              <a:ahLst/>
              <a:cxnLst>
                <a:cxn ang="0">
                  <a:pos x="161" y="0"/>
                </a:cxn>
                <a:cxn ang="0">
                  <a:pos x="227" y="6"/>
                </a:cxn>
                <a:cxn ang="0">
                  <a:pos x="275" y="36"/>
                </a:cxn>
                <a:cxn ang="0">
                  <a:pos x="304" y="78"/>
                </a:cxn>
                <a:cxn ang="0">
                  <a:pos x="316" y="138"/>
                </a:cxn>
                <a:cxn ang="0">
                  <a:pos x="0" y="138"/>
                </a:cxn>
                <a:cxn ang="0">
                  <a:pos x="11" y="78"/>
                </a:cxn>
                <a:cxn ang="0">
                  <a:pos x="47" y="36"/>
                </a:cxn>
                <a:cxn ang="0">
                  <a:pos x="95" y="6"/>
                </a:cxn>
                <a:cxn ang="0">
                  <a:pos x="161" y="0"/>
                </a:cxn>
                <a:cxn ang="0">
                  <a:pos x="161" y="0"/>
                </a:cxn>
              </a:cxnLst>
              <a:rect l="0" t="0" r="r" b="b"/>
              <a:pathLst>
                <a:path w="316" h="138">
                  <a:moveTo>
                    <a:pt x="161" y="0"/>
                  </a:moveTo>
                  <a:lnTo>
                    <a:pt x="227" y="6"/>
                  </a:lnTo>
                  <a:lnTo>
                    <a:pt x="275" y="36"/>
                  </a:lnTo>
                  <a:lnTo>
                    <a:pt x="304" y="78"/>
                  </a:lnTo>
                  <a:lnTo>
                    <a:pt x="316" y="138"/>
                  </a:lnTo>
                  <a:lnTo>
                    <a:pt x="0" y="138"/>
                  </a:lnTo>
                  <a:lnTo>
                    <a:pt x="11" y="78"/>
                  </a:lnTo>
                  <a:lnTo>
                    <a:pt x="47" y="36"/>
                  </a:lnTo>
                  <a:lnTo>
                    <a:pt x="95" y="6"/>
                  </a:lnTo>
                  <a:lnTo>
                    <a:pt x="161" y="0"/>
                  </a:lnTo>
                  <a:lnTo>
                    <a:pt x="161"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pPr>
                <a:defRPr/>
              </a:pPr>
              <a:endParaRPr lang="es-PA"/>
            </a:p>
          </p:txBody>
        </p:sp>
      </p:grpSp>
      <p:sp>
        <p:nvSpPr>
          <p:cNvPr id="4133" name="Rectangle 37"/>
          <p:cNvSpPr>
            <a:spLocks noGrp="1" noChangeArrowheads="1"/>
          </p:cNvSpPr>
          <p:nvPr>
            <p:ph type="title"/>
          </p:nvPr>
        </p:nvSpPr>
        <p:spPr bwMode="auto">
          <a:xfrm>
            <a:off x="457200" y="277813"/>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s-ES" smtClean="0"/>
              <a:t>Haga clic para cambiar el estilo de título	</a:t>
            </a:r>
          </a:p>
        </p:txBody>
      </p:sp>
      <p:sp>
        <p:nvSpPr>
          <p:cNvPr id="4134" name="Rectangle 38"/>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4135" name="Rectangle 39"/>
          <p:cNvSpPr>
            <a:spLocks noGrp="1" noChangeArrowheads="1"/>
          </p:cNvSpPr>
          <p:nvPr>
            <p:ph type="dt" sz="half" idx="2"/>
          </p:nvPr>
        </p:nvSpPr>
        <p:spPr bwMode="auto">
          <a:xfrm>
            <a:off x="457200" y="6278563"/>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s-ES"/>
          </a:p>
        </p:txBody>
      </p:sp>
      <p:sp>
        <p:nvSpPr>
          <p:cNvPr id="4136" name="Rectangle 40"/>
          <p:cNvSpPr>
            <a:spLocks noGrp="1" noChangeArrowheads="1"/>
          </p:cNvSpPr>
          <p:nvPr>
            <p:ph type="ftr" sz="quarter" idx="3"/>
          </p:nvPr>
        </p:nvSpPr>
        <p:spPr bwMode="auto">
          <a:xfrm>
            <a:off x="3124200" y="6278563"/>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smtClean="0"/>
            </a:lvl1pPr>
          </a:lstStyle>
          <a:p>
            <a:pPr>
              <a:defRPr/>
            </a:pPr>
            <a:endParaRPr lang="es-ES"/>
          </a:p>
        </p:txBody>
      </p:sp>
      <p:sp>
        <p:nvSpPr>
          <p:cNvPr id="4137" name="Rectangle 41"/>
          <p:cNvSpPr>
            <a:spLocks noGrp="1" noChangeArrowheads="1"/>
          </p:cNvSpPr>
          <p:nvPr>
            <p:ph type="sldNum" sz="quarter" idx="4"/>
          </p:nvPr>
        </p:nvSpPr>
        <p:spPr bwMode="auto">
          <a:xfrm>
            <a:off x="6553200" y="6278563"/>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CAEF3FC5-6CFA-4CC9-8054-CEFBB47CBF95}" type="slidenum">
              <a:rPr lang="es-ES"/>
              <a:pPr>
                <a:defRPr/>
              </a:pPr>
              <a:t>‹Nº›</a:t>
            </a:fld>
            <a:endParaRPr lang="es-ES"/>
          </a:p>
        </p:txBody>
      </p:sp>
    </p:spTree>
  </p:cSld>
  <p:clrMap bg1="dk2" tx1="lt1" bg2="dk1" tx2="lt2" accent1="accent1" accent2="accent2" accent3="accent3" accent4="accent4" accent5="accent5" accent6="accent6" hlink="hlink" folHlink="folHlink"/>
  <p:sldLayoutIdLst>
    <p:sldLayoutId id="2147483672"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p:sndAc>
      <p:stSnd>
        <p:snd r:embed="rId13" name="breeze.wav"/>
      </p:stSnd>
    </p:sndAc>
  </p:transition>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SzPct val="65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SzPct val="65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accent2"/>
        </a:buClr>
        <a:buSzPct val="65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1"/>
        </a:buClr>
        <a:buSzPct val="65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s-P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audio" Target="../media/audio7.wav"/><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audio" Target="../media/audio7.wav"/><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audio" Target="../media/audio7.wav"/><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audio" Target="../media/audio13.wav"/><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hyperlink" Target="http://images.google.com/imgres?imgurl=http://www.zonalibredecolon.com.pa/fotos/zl31.jpg&amp;imgrefurl=http://www.zonalibredecolon.com.pa/menu01/vfiscales.htm&amp;h=147&amp;w=150&amp;sz=7&amp;hl=es&amp;start=4&amp;tbnid=s_fL9O2qHBaIvM:&amp;tbnh=94&amp;tbnw=96&amp;prev=/images%3Fq%3Dempresario%2Bde%2Bla%2BZona%2Blibre%2Bde%2Bcolon%26gbv%3D2%26hl%3Des" TargetMode="External"/><Relationship Id="rId2" Type="http://schemas.openxmlformats.org/officeDocument/2006/relationships/audio" Target="../media/audio2.wav"/><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2" Type="http://schemas.openxmlformats.org/officeDocument/2006/relationships/audio" Target="../media/audio7.wav"/><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4" name="Rectangle 6"/>
          <p:cNvSpPr>
            <a:spLocks noGrp="1" noChangeArrowheads="1"/>
          </p:cNvSpPr>
          <p:nvPr>
            <p:ph type="title"/>
          </p:nvPr>
        </p:nvSpPr>
        <p:spPr>
          <a:xfrm>
            <a:off x="323850" y="1628775"/>
            <a:ext cx="8229600" cy="3960813"/>
          </a:xfrm>
        </p:spPr>
        <p:txBody>
          <a:bodyPr/>
          <a:lstStyle/>
          <a:p>
            <a:pPr eaLnBrk="1" hangingPunct="1">
              <a:defRPr/>
            </a:pPr>
            <a:r>
              <a:rPr lang="es-ES" sz="4000" dirty="0" smtClean="0">
                <a:solidFill>
                  <a:schemeClr val="tx1"/>
                </a:solidFill>
              </a:rPr>
              <a:t>Quién con uso de engaños o aprovechamiento de errores omitan total parcialmente el paso de una contribución u obtenga un beneficio indebido en perjuicio del fiscal.</a:t>
            </a:r>
            <a:br>
              <a:rPr lang="es-ES" sz="4000" dirty="0" smtClean="0">
                <a:solidFill>
                  <a:schemeClr val="tx1"/>
                </a:solidFill>
              </a:rPr>
            </a:br>
            <a:r>
              <a:rPr lang="es-ES" sz="4000" dirty="0" smtClean="0">
                <a:solidFill>
                  <a:schemeClr val="tx1"/>
                </a:solidFill>
              </a:rPr>
              <a:t> </a:t>
            </a:r>
            <a:br>
              <a:rPr lang="es-ES" sz="4000" dirty="0" smtClean="0">
                <a:solidFill>
                  <a:schemeClr val="tx1"/>
                </a:solidFill>
              </a:rPr>
            </a:br>
            <a:r>
              <a:rPr lang="es-ES" sz="4000" dirty="0" smtClean="0">
                <a:solidFill>
                  <a:schemeClr val="tx1"/>
                </a:solidFill>
              </a:rPr>
              <a:t>	No de los principales problemas en el cual caen muchos empresarios, sin darse cuenta es:</a:t>
            </a:r>
            <a:r>
              <a:rPr lang="en-US" sz="4000" dirty="0" smtClean="0"/>
              <a:t> </a:t>
            </a:r>
            <a:endParaRPr lang="es-ES" sz="4000" dirty="0" smtClean="0"/>
          </a:p>
        </p:txBody>
      </p:sp>
    </p:spTree>
  </p:cSld>
  <p:clrMapOvr>
    <a:masterClrMapping/>
  </p:clrMapOvr>
  <p:transition spd="slow">
    <p:sndAc>
      <p:stSnd>
        <p:snd r:embed="rId2" name="breeze.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7174"/>
                                        </p:tgtEl>
                                        <p:attrNameLst>
                                          <p:attrName>style.visibility</p:attrName>
                                        </p:attrNameLst>
                                      </p:cBhvr>
                                      <p:to>
                                        <p:strVal val="visible"/>
                                      </p:to>
                                    </p:set>
                                    <p:animEffect transition="in" filter="circle(in)">
                                      <p:cBhvr>
                                        <p:cTn id="7" dur="2000"/>
                                        <p:tgtEl>
                                          <p:spTgt spid="71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Rectangle 4"/>
          <p:cNvSpPr>
            <a:spLocks noGrp="1" noChangeArrowheads="1"/>
          </p:cNvSpPr>
          <p:nvPr>
            <p:ph type="ctrTitle"/>
          </p:nvPr>
        </p:nvSpPr>
        <p:spPr>
          <a:xfrm>
            <a:off x="685800" y="620713"/>
            <a:ext cx="7772400" cy="1728787"/>
          </a:xfrm>
        </p:spPr>
        <p:txBody>
          <a:bodyPr/>
          <a:lstStyle/>
          <a:p>
            <a:pPr eaLnBrk="1" hangingPunct="1">
              <a:defRPr/>
            </a:pPr>
            <a:r>
              <a:rPr lang="es-ES" b="1" smtClean="0">
                <a:solidFill>
                  <a:schemeClr val="tx1"/>
                </a:solidFill>
                <a:latin typeface="Algerian" pitchFamily="82" charset="0"/>
              </a:rPr>
              <a:t>DEFINICIÓN</a:t>
            </a:r>
            <a:r>
              <a:rPr lang="es-ES" sz="4800" b="1" smtClean="0">
                <a:solidFill>
                  <a:schemeClr val="tx1"/>
                </a:solidFill>
                <a:latin typeface="Algerian" pitchFamily="82" charset="0"/>
              </a:rPr>
              <a:t> </a:t>
            </a:r>
            <a:r>
              <a:rPr lang="es-ES" b="1" smtClean="0">
                <a:solidFill>
                  <a:schemeClr val="tx1"/>
                </a:solidFill>
                <a:latin typeface="Algerian" pitchFamily="82" charset="0"/>
              </a:rPr>
              <a:t>DE LAS VARIABLES:</a:t>
            </a:r>
            <a:endParaRPr lang="es-ES" smtClean="0">
              <a:solidFill>
                <a:schemeClr val="tx1"/>
              </a:solidFill>
              <a:latin typeface="Algerian" pitchFamily="82" charset="0"/>
            </a:endParaRPr>
          </a:p>
        </p:txBody>
      </p:sp>
      <p:sp>
        <p:nvSpPr>
          <p:cNvPr id="18437" name="Rectangle 5"/>
          <p:cNvSpPr>
            <a:spLocks noGrp="1" noChangeArrowheads="1"/>
          </p:cNvSpPr>
          <p:nvPr>
            <p:ph type="subTitle" idx="1"/>
          </p:nvPr>
        </p:nvSpPr>
        <p:spPr>
          <a:xfrm>
            <a:off x="323850" y="2924175"/>
            <a:ext cx="8496300" cy="3384550"/>
          </a:xfrm>
        </p:spPr>
        <p:txBody>
          <a:bodyPr/>
          <a:lstStyle/>
          <a:p>
            <a:pPr eaLnBrk="1" hangingPunct="1">
              <a:buFont typeface="Wingdings" pitchFamily="2" charset="2"/>
              <a:buChar char="n"/>
              <a:defRPr/>
            </a:pPr>
            <a:endParaRPr lang="en-US" smtClean="0"/>
          </a:p>
          <a:p>
            <a:pPr eaLnBrk="1" hangingPunct="1">
              <a:buClr>
                <a:schemeClr val="bg2"/>
              </a:buClr>
              <a:buFont typeface="Wingdings" pitchFamily="2" charset="2"/>
              <a:buChar char="q"/>
              <a:defRPr/>
            </a:pPr>
            <a:r>
              <a:rPr lang="en-US" sz="4400" smtClean="0"/>
              <a:t> VARIABLES DEPENDIENTES.</a:t>
            </a:r>
          </a:p>
          <a:p>
            <a:pPr eaLnBrk="1" hangingPunct="1">
              <a:buClr>
                <a:schemeClr val="bg2"/>
              </a:buClr>
              <a:buFont typeface="Wingdings" pitchFamily="2" charset="2"/>
              <a:buChar char="q"/>
              <a:defRPr/>
            </a:pPr>
            <a:endParaRPr lang="en-US" sz="4400" smtClean="0"/>
          </a:p>
          <a:p>
            <a:pPr eaLnBrk="1" hangingPunct="1">
              <a:buClr>
                <a:schemeClr val="bg2"/>
              </a:buClr>
              <a:buFont typeface="Wingdings" pitchFamily="2" charset="2"/>
              <a:buChar char="q"/>
              <a:defRPr/>
            </a:pPr>
            <a:r>
              <a:rPr lang="en-US" sz="4400" smtClean="0"/>
              <a:t> VARIABLES INDEPENDIENTES</a:t>
            </a:r>
            <a:r>
              <a:rPr lang="en-US" sz="3600" smtClean="0"/>
              <a:t>.</a:t>
            </a:r>
            <a:endParaRPr lang="es-ES" sz="3600" smtClean="0"/>
          </a:p>
        </p:txBody>
      </p:sp>
    </p:spTree>
  </p:cSld>
  <p:clrMapOvr>
    <a:masterClrMapping/>
  </p:clrMapOvr>
  <p:transition spd="slow">
    <p:sndAc>
      <p:stSnd>
        <p:snd r:embed="rId2" name="breeze.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18436"/>
                                        </p:tgtEl>
                                        <p:attrNameLst>
                                          <p:attrName>style.visibility</p:attrName>
                                        </p:attrNameLst>
                                      </p:cBhvr>
                                      <p:to>
                                        <p:strVal val="visible"/>
                                      </p:to>
                                    </p:set>
                                    <p:animEffect transition="in" filter="circle(in)">
                                      <p:cBhvr>
                                        <p:cTn id="7" dur="2000"/>
                                        <p:tgtEl>
                                          <p:spTgt spid="18436"/>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grpId="0" nodeType="clickEffect">
                                  <p:stCondLst>
                                    <p:cond delay="0"/>
                                  </p:stCondLst>
                                  <p:childTnLst>
                                    <p:set>
                                      <p:cBhvr>
                                        <p:cTn id="11" dur="1" fill="hold">
                                          <p:stCondLst>
                                            <p:cond delay="0"/>
                                          </p:stCondLst>
                                        </p:cTn>
                                        <p:tgtEl>
                                          <p:spTgt spid="18437">
                                            <p:txEl>
                                              <p:pRg st="1" end="1"/>
                                            </p:txEl>
                                          </p:spTgt>
                                        </p:tgtEl>
                                        <p:attrNameLst>
                                          <p:attrName>style.visibility</p:attrName>
                                        </p:attrNameLst>
                                      </p:cBhvr>
                                      <p:to>
                                        <p:strVal val="visible"/>
                                      </p:to>
                                    </p:set>
                                    <p:animEffect transition="in" filter="wedge">
                                      <p:cBhvr>
                                        <p:cTn id="12" dur="2000"/>
                                        <p:tgtEl>
                                          <p:spTgt spid="1843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0" presetClass="entr" presetSubtype="0" fill="hold" grpId="0" nodeType="clickEffect">
                                  <p:stCondLst>
                                    <p:cond delay="0"/>
                                  </p:stCondLst>
                                  <p:childTnLst>
                                    <p:set>
                                      <p:cBhvr>
                                        <p:cTn id="16" dur="1" fill="hold">
                                          <p:stCondLst>
                                            <p:cond delay="0"/>
                                          </p:stCondLst>
                                        </p:cTn>
                                        <p:tgtEl>
                                          <p:spTgt spid="18437">
                                            <p:txEl>
                                              <p:pRg st="3" end="3"/>
                                            </p:txEl>
                                          </p:spTgt>
                                        </p:tgtEl>
                                        <p:attrNameLst>
                                          <p:attrName>style.visibility</p:attrName>
                                        </p:attrNameLst>
                                      </p:cBhvr>
                                      <p:to>
                                        <p:strVal val="visible"/>
                                      </p:to>
                                    </p:set>
                                    <p:animEffect transition="in" filter="wedge">
                                      <p:cBhvr>
                                        <p:cTn id="17" dur="2000"/>
                                        <p:tgtEl>
                                          <p:spTgt spid="1843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6" grpId="0"/>
      <p:bldP spid="18437"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2500313"/>
            <a:ext cx="8229600" cy="2232025"/>
          </a:xfrm>
        </p:spPr>
        <p:txBody>
          <a:bodyPr/>
          <a:lstStyle/>
          <a:p>
            <a:pPr eaLnBrk="1" hangingPunct="1">
              <a:defRPr/>
            </a:pPr>
            <a:r>
              <a:rPr lang="es-ES" sz="6000" b="1" dirty="0" smtClean="0">
                <a:solidFill>
                  <a:schemeClr val="tx1"/>
                </a:solidFill>
                <a:latin typeface="Algerian" pitchFamily="82" charset="0"/>
              </a:rPr>
              <a:t>DELIMITACIÓN</a:t>
            </a:r>
            <a:r>
              <a:rPr lang="es-ES" b="1" dirty="0" smtClean="0">
                <a:solidFill>
                  <a:schemeClr val="tx1"/>
                </a:solidFill>
                <a:latin typeface="Algerian" pitchFamily="82" charset="0"/>
              </a:rPr>
              <a:t> </a:t>
            </a:r>
            <a:r>
              <a:rPr lang="es-ES" sz="6000" b="1" dirty="0" smtClean="0">
                <a:solidFill>
                  <a:schemeClr val="tx1"/>
                </a:solidFill>
                <a:latin typeface="Algerian" pitchFamily="82" charset="0"/>
              </a:rPr>
              <a:t>O ALCANCE.</a:t>
            </a:r>
          </a:p>
        </p:txBody>
      </p:sp>
    </p:spTree>
  </p:cSld>
  <p:clrMapOvr>
    <a:masterClrMapping/>
  </p:clrMapOvr>
  <p:transition spd="slow">
    <p:sndAc>
      <p:stSnd>
        <p:snd r:embed="rId2" name="breeze.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19458"/>
                                        </p:tgtEl>
                                        <p:attrNameLst>
                                          <p:attrName>style.visibility</p:attrName>
                                        </p:attrNameLst>
                                      </p:cBhvr>
                                      <p:to>
                                        <p:strVal val="visible"/>
                                      </p:to>
                                    </p:set>
                                    <p:animEffect transition="in" filter="circle(in)">
                                      <p:cBhvr>
                                        <p:cTn id="7" dur="2000"/>
                                        <p:tgtEl>
                                          <p:spTgt spid="194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4" name="Rectangle 4"/>
          <p:cNvSpPr>
            <a:spLocks noGrp="1" noChangeArrowheads="1"/>
          </p:cNvSpPr>
          <p:nvPr>
            <p:ph type="ctrTitle"/>
          </p:nvPr>
        </p:nvSpPr>
        <p:spPr/>
        <p:txBody>
          <a:bodyPr/>
          <a:lstStyle/>
          <a:p>
            <a:pPr eaLnBrk="1" hangingPunct="1">
              <a:defRPr/>
            </a:pPr>
            <a:r>
              <a:rPr lang="es-ES" sz="6600" b="1" smtClean="0">
                <a:solidFill>
                  <a:schemeClr val="tx1"/>
                </a:solidFill>
                <a:latin typeface="Algerian" pitchFamily="82" charset="0"/>
              </a:rPr>
              <a:t>CLASE DE</a:t>
            </a:r>
            <a:r>
              <a:rPr lang="es-ES" sz="4800" b="1" smtClean="0">
                <a:solidFill>
                  <a:schemeClr val="tx1"/>
                </a:solidFill>
                <a:latin typeface="Algerian" pitchFamily="82" charset="0"/>
              </a:rPr>
              <a:t> </a:t>
            </a:r>
            <a:r>
              <a:rPr lang="es-ES" sz="6600" b="1" smtClean="0">
                <a:solidFill>
                  <a:schemeClr val="tx1"/>
                </a:solidFill>
                <a:latin typeface="Algerian" pitchFamily="82" charset="0"/>
              </a:rPr>
              <a:t>INVESTIGACIÓN</a:t>
            </a:r>
            <a:r>
              <a:rPr lang="es-ES" sz="4800" smtClean="0">
                <a:solidFill>
                  <a:schemeClr val="tx1"/>
                </a:solidFill>
              </a:rPr>
              <a:t>.</a:t>
            </a:r>
          </a:p>
        </p:txBody>
      </p:sp>
      <p:sp>
        <p:nvSpPr>
          <p:cNvPr id="25605" name="Rectangle 5"/>
          <p:cNvSpPr>
            <a:spLocks noGrp="1" noChangeArrowheads="1"/>
          </p:cNvSpPr>
          <p:nvPr>
            <p:ph type="subTitle" idx="1"/>
          </p:nvPr>
        </p:nvSpPr>
        <p:spPr>
          <a:xfrm>
            <a:off x="1371600" y="3886200"/>
            <a:ext cx="6400800" cy="2566988"/>
          </a:xfrm>
        </p:spPr>
        <p:txBody>
          <a:bodyPr/>
          <a:lstStyle/>
          <a:p>
            <a:pPr eaLnBrk="1" hangingPunct="1">
              <a:buFont typeface="Wingdings" pitchFamily="2" charset="2"/>
              <a:buChar char="n"/>
              <a:defRPr/>
            </a:pPr>
            <a:r>
              <a:rPr lang="en-US" dirty="0" smtClean="0"/>
              <a:t> </a:t>
            </a:r>
            <a:r>
              <a:rPr lang="en-US" sz="3600" dirty="0" err="1" smtClean="0"/>
              <a:t>Exploratoria</a:t>
            </a:r>
            <a:r>
              <a:rPr lang="en-US" sz="3600" dirty="0" smtClean="0"/>
              <a:t>.</a:t>
            </a:r>
          </a:p>
          <a:p>
            <a:pPr eaLnBrk="1" hangingPunct="1">
              <a:buFont typeface="Wingdings" pitchFamily="2" charset="2"/>
              <a:buChar char="n"/>
              <a:defRPr/>
            </a:pPr>
            <a:r>
              <a:rPr lang="en-US" sz="3600" dirty="0" err="1" smtClean="0"/>
              <a:t>Explicativo</a:t>
            </a:r>
            <a:r>
              <a:rPr lang="en-US" sz="3600" dirty="0" smtClean="0"/>
              <a:t>.</a:t>
            </a:r>
          </a:p>
          <a:p>
            <a:pPr eaLnBrk="1" hangingPunct="1">
              <a:buFont typeface="Wingdings" pitchFamily="2" charset="2"/>
              <a:buChar char="n"/>
              <a:defRPr/>
            </a:pPr>
            <a:r>
              <a:rPr lang="en-US" sz="3600" dirty="0" err="1" smtClean="0"/>
              <a:t>Descriptivo</a:t>
            </a:r>
            <a:r>
              <a:rPr lang="en-US" dirty="0" smtClean="0"/>
              <a:t>.</a:t>
            </a:r>
            <a:endParaRPr lang="es-ES" dirty="0" smtClean="0"/>
          </a:p>
        </p:txBody>
      </p:sp>
    </p:spTree>
  </p:cSld>
  <p:clrMapOvr>
    <a:masterClrMapping/>
  </p:clrMapOvr>
  <p:transition spd="slow">
    <p:sndAc>
      <p:stSnd>
        <p:snd r:embed="rId2" name="breeze.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5604"/>
                                        </p:tgtEl>
                                        <p:attrNameLst>
                                          <p:attrName>style.visibility</p:attrName>
                                        </p:attrNameLst>
                                      </p:cBhvr>
                                      <p:to>
                                        <p:strVal val="visible"/>
                                      </p:to>
                                    </p:set>
                                    <p:animEffect transition="in" filter="circle(in)">
                                      <p:cBhvr>
                                        <p:cTn id="7" dur="2000"/>
                                        <p:tgtEl>
                                          <p:spTgt spid="25604"/>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25605">
                                            <p:txEl>
                                              <p:pRg st="0" end="0"/>
                                            </p:txEl>
                                          </p:spTgt>
                                        </p:tgtEl>
                                        <p:attrNameLst>
                                          <p:attrName>style.visibility</p:attrName>
                                        </p:attrNameLst>
                                      </p:cBhvr>
                                      <p:to>
                                        <p:strVal val="visible"/>
                                      </p:to>
                                    </p:set>
                                    <p:animEffect transition="in" filter="strips(downLeft)">
                                      <p:cBhvr>
                                        <p:cTn id="12" dur="500"/>
                                        <p:tgtEl>
                                          <p:spTgt spid="2560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grpId="0" nodeType="clickEffect">
                                  <p:stCondLst>
                                    <p:cond delay="0"/>
                                  </p:stCondLst>
                                  <p:childTnLst>
                                    <p:set>
                                      <p:cBhvr>
                                        <p:cTn id="16" dur="1" fill="hold">
                                          <p:stCondLst>
                                            <p:cond delay="0"/>
                                          </p:stCondLst>
                                        </p:cTn>
                                        <p:tgtEl>
                                          <p:spTgt spid="25605">
                                            <p:txEl>
                                              <p:pRg st="1" end="1"/>
                                            </p:txEl>
                                          </p:spTgt>
                                        </p:tgtEl>
                                        <p:attrNameLst>
                                          <p:attrName>style.visibility</p:attrName>
                                        </p:attrNameLst>
                                      </p:cBhvr>
                                      <p:to>
                                        <p:strVal val="visible"/>
                                      </p:to>
                                    </p:set>
                                    <p:animEffect transition="in" filter="strips(downLeft)">
                                      <p:cBhvr>
                                        <p:cTn id="17" dur="500"/>
                                        <p:tgtEl>
                                          <p:spTgt spid="2560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12" fill="hold" grpId="0" nodeType="clickEffect">
                                  <p:stCondLst>
                                    <p:cond delay="0"/>
                                  </p:stCondLst>
                                  <p:childTnLst>
                                    <p:set>
                                      <p:cBhvr>
                                        <p:cTn id="21" dur="1" fill="hold">
                                          <p:stCondLst>
                                            <p:cond delay="0"/>
                                          </p:stCondLst>
                                        </p:cTn>
                                        <p:tgtEl>
                                          <p:spTgt spid="25605">
                                            <p:txEl>
                                              <p:pRg st="2" end="2"/>
                                            </p:txEl>
                                          </p:spTgt>
                                        </p:tgtEl>
                                        <p:attrNameLst>
                                          <p:attrName>style.visibility</p:attrName>
                                        </p:attrNameLst>
                                      </p:cBhvr>
                                      <p:to>
                                        <p:strVal val="visible"/>
                                      </p:to>
                                    </p:set>
                                    <p:animEffect transition="in" filter="strips(downLeft)">
                                      <p:cBhvr>
                                        <p:cTn id="22" dur="500"/>
                                        <p:tgtEl>
                                          <p:spTgt spid="2560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4" grpId="0"/>
      <p:bldP spid="25605"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8" name="Rectangle 4"/>
          <p:cNvSpPr>
            <a:spLocks noGrp="1" noChangeArrowheads="1"/>
          </p:cNvSpPr>
          <p:nvPr>
            <p:ph type="title"/>
          </p:nvPr>
        </p:nvSpPr>
        <p:spPr>
          <a:xfrm>
            <a:off x="457200" y="2857500"/>
            <a:ext cx="8229600" cy="1657350"/>
          </a:xfrm>
        </p:spPr>
        <p:txBody>
          <a:bodyPr/>
          <a:lstStyle/>
          <a:p>
            <a:pPr eaLnBrk="1" hangingPunct="1">
              <a:defRPr/>
            </a:pPr>
            <a:r>
              <a:rPr lang="es-ES" sz="6000" b="1" dirty="0" smtClean="0">
                <a:solidFill>
                  <a:schemeClr val="tx1"/>
                </a:solidFill>
                <a:latin typeface="Algerian" pitchFamily="82" charset="0"/>
              </a:rPr>
              <a:t>RESTRICCIONES</a:t>
            </a:r>
            <a:r>
              <a:rPr lang="es-ES" sz="4000" b="1" dirty="0" smtClean="0">
                <a:solidFill>
                  <a:schemeClr val="tx1"/>
                </a:solidFill>
                <a:latin typeface="Algerian" pitchFamily="82" charset="0"/>
              </a:rPr>
              <a:t>.</a:t>
            </a:r>
            <a:br>
              <a:rPr lang="es-ES" sz="4000" b="1" dirty="0" smtClean="0">
                <a:solidFill>
                  <a:schemeClr val="tx1"/>
                </a:solidFill>
                <a:latin typeface="Algerian" pitchFamily="82" charset="0"/>
              </a:rPr>
            </a:br>
            <a:endParaRPr lang="es-ES" sz="4000" b="1" dirty="0" smtClean="0">
              <a:solidFill>
                <a:schemeClr val="tx1"/>
              </a:solidFill>
              <a:latin typeface="Algerian" pitchFamily="82" charset="0"/>
            </a:endParaRPr>
          </a:p>
        </p:txBody>
      </p:sp>
    </p:spTree>
  </p:cSld>
  <p:clrMapOvr>
    <a:masterClrMapping/>
  </p:clrMapOvr>
  <p:transition spd="slow">
    <p:sndAc>
      <p:stSnd>
        <p:snd r:embed="rId2" name="breeze.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6628"/>
                                        </p:tgtEl>
                                        <p:attrNameLst>
                                          <p:attrName>style.visibility</p:attrName>
                                        </p:attrNameLst>
                                      </p:cBhvr>
                                      <p:to>
                                        <p:strVal val="visible"/>
                                      </p:to>
                                    </p:set>
                                    <p:animEffect transition="in" filter="circle(in)">
                                      <p:cBhvr>
                                        <p:cTn id="7" dur="2000"/>
                                        <p:tgtEl>
                                          <p:spTgt spid="266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8"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457200" y="981075"/>
            <a:ext cx="8229600" cy="935038"/>
          </a:xfrm>
        </p:spPr>
        <p:txBody>
          <a:bodyPr/>
          <a:lstStyle/>
          <a:p>
            <a:pPr eaLnBrk="1" hangingPunct="1">
              <a:defRPr/>
            </a:pPr>
            <a:r>
              <a:rPr lang="es-ES" sz="6000" b="1" dirty="0" smtClean="0">
                <a:solidFill>
                  <a:schemeClr val="tx1"/>
                </a:solidFill>
                <a:latin typeface="Algerian" pitchFamily="82" charset="0"/>
              </a:rPr>
              <a:t>JUSTIFICACIÓN</a:t>
            </a:r>
            <a:r>
              <a:rPr lang="es-ES" b="1" dirty="0" smtClean="0">
                <a:solidFill>
                  <a:schemeClr val="tx1"/>
                </a:solidFill>
                <a:latin typeface="Algerian" pitchFamily="82" charset="0"/>
              </a:rPr>
              <a:t>.</a:t>
            </a:r>
            <a:br>
              <a:rPr lang="es-ES" b="1" dirty="0" smtClean="0">
                <a:solidFill>
                  <a:schemeClr val="tx1"/>
                </a:solidFill>
                <a:latin typeface="Algerian" pitchFamily="82" charset="0"/>
              </a:rPr>
            </a:br>
            <a:endParaRPr lang="es-ES" b="1" dirty="0" smtClean="0">
              <a:solidFill>
                <a:schemeClr val="tx1"/>
              </a:solidFill>
              <a:latin typeface="Algerian" pitchFamily="82" charset="0"/>
            </a:endParaRPr>
          </a:p>
        </p:txBody>
      </p:sp>
      <p:sp>
        <p:nvSpPr>
          <p:cNvPr id="27651" name="Rectangle 3"/>
          <p:cNvSpPr>
            <a:spLocks noGrp="1" noChangeArrowheads="1"/>
          </p:cNvSpPr>
          <p:nvPr>
            <p:ph type="body" idx="1"/>
          </p:nvPr>
        </p:nvSpPr>
        <p:spPr>
          <a:xfrm>
            <a:off x="457200" y="2565400"/>
            <a:ext cx="8229600" cy="3565525"/>
          </a:xfrm>
        </p:spPr>
        <p:txBody>
          <a:bodyPr/>
          <a:lstStyle/>
          <a:p>
            <a:pPr eaLnBrk="1" hangingPunct="1">
              <a:buClr>
                <a:schemeClr val="bg2"/>
              </a:buClr>
              <a:buFont typeface="Wingdings" pitchFamily="2" charset="2"/>
              <a:buChar char="q"/>
              <a:defRPr/>
            </a:pPr>
            <a:r>
              <a:rPr lang="es-ES" sz="4400" b="1" dirty="0" smtClean="0"/>
              <a:t>VIABILIDAD.</a:t>
            </a:r>
          </a:p>
          <a:p>
            <a:pPr eaLnBrk="1" hangingPunct="1">
              <a:buClr>
                <a:schemeClr val="bg2"/>
              </a:buClr>
              <a:buFont typeface="Wingdings" pitchFamily="2" charset="2"/>
              <a:buChar char="q"/>
              <a:defRPr/>
            </a:pPr>
            <a:r>
              <a:rPr lang="es-ES" sz="4400" b="1" dirty="0" smtClean="0"/>
              <a:t> APORTE.</a:t>
            </a:r>
          </a:p>
          <a:p>
            <a:pPr eaLnBrk="1" hangingPunct="1">
              <a:defRPr/>
            </a:pPr>
            <a:endParaRPr lang="es-ES" dirty="0" smtClean="0"/>
          </a:p>
        </p:txBody>
      </p:sp>
    </p:spTree>
  </p:cSld>
  <p:clrMapOvr>
    <a:masterClrMapping/>
  </p:clrMapOvr>
  <p:transition spd="slow">
    <p:sndAc>
      <p:stSnd>
        <p:snd r:embed="rId2" name="breeze.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7650"/>
                                        </p:tgtEl>
                                        <p:attrNameLst>
                                          <p:attrName>style.visibility</p:attrName>
                                        </p:attrNameLst>
                                      </p:cBhvr>
                                      <p:to>
                                        <p:strVal val="visible"/>
                                      </p:to>
                                    </p:set>
                                    <p:animEffect transition="in" filter="circle(in)">
                                      <p:cBhvr>
                                        <p:cTn id="7" dur="2000"/>
                                        <p:tgtEl>
                                          <p:spTgt spid="27650"/>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27651">
                                            <p:txEl>
                                              <p:pRg st="0" end="0"/>
                                            </p:txEl>
                                          </p:spTgt>
                                        </p:tgtEl>
                                        <p:attrNameLst>
                                          <p:attrName>style.visibility</p:attrName>
                                        </p:attrNameLst>
                                      </p:cBhvr>
                                      <p:to>
                                        <p:strVal val="visible"/>
                                      </p:to>
                                    </p:set>
                                    <p:animEffect transition="in" filter="circle(in)">
                                      <p:cBhvr>
                                        <p:cTn id="12" dur="2000"/>
                                        <p:tgtEl>
                                          <p:spTgt spid="2765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27651">
                                            <p:txEl>
                                              <p:pRg st="1" end="1"/>
                                            </p:txEl>
                                          </p:spTgt>
                                        </p:tgtEl>
                                        <p:attrNameLst>
                                          <p:attrName>style.visibility</p:attrName>
                                        </p:attrNameLst>
                                      </p:cBhvr>
                                      <p:to>
                                        <p:strVal val="visible"/>
                                      </p:to>
                                    </p:set>
                                    <p:animEffect transition="in" filter="circle(in)">
                                      <p:cBhvr>
                                        <p:cTn id="17" dur="2000"/>
                                        <p:tgtEl>
                                          <p:spTgt spid="2765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0" grpId="0"/>
      <p:bldP spid="27651"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eaLnBrk="1" hangingPunct="1">
              <a:defRPr/>
            </a:pPr>
            <a:r>
              <a:rPr lang="en-US" sz="6000" b="1" dirty="0" smtClean="0">
                <a:solidFill>
                  <a:schemeClr val="tx1"/>
                </a:solidFill>
                <a:latin typeface="Algerian" pitchFamily="82" charset="0"/>
              </a:rPr>
              <a:t>METODOLOG</a:t>
            </a:r>
            <a:r>
              <a:rPr lang="es-PA" sz="6000" b="1" dirty="0" smtClean="0">
                <a:solidFill>
                  <a:schemeClr val="tx1"/>
                </a:solidFill>
                <a:latin typeface="Algerian" pitchFamily="82" charset="0"/>
              </a:rPr>
              <a:t>ÍA</a:t>
            </a:r>
          </a:p>
        </p:txBody>
      </p:sp>
      <p:sp>
        <p:nvSpPr>
          <p:cNvPr id="3" name="2 Marcador de contenido"/>
          <p:cNvSpPr>
            <a:spLocks noGrp="1"/>
          </p:cNvSpPr>
          <p:nvPr>
            <p:ph idx="1"/>
          </p:nvPr>
        </p:nvSpPr>
        <p:spPr/>
        <p:txBody>
          <a:bodyPr/>
          <a:lstStyle/>
          <a:p>
            <a:pPr eaLnBrk="1" hangingPunct="1">
              <a:defRPr/>
            </a:pPr>
            <a:r>
              <a:rPr lang="es-ES" b="1" dirty="0" smtClean="0"/>
              <a:t>Método Cuantitativo</a:t>
            </a:r>
            <a:endParaRPr lang="es-PA" dirty="0" smtClean="0"/>
          </a:p>
          <a:p>
            <a:pPr marL="0" indent="0" algn="just" eaLnBrk="1" hangingPunct="1">
              <a:buFont typeface="Wingdings" pitchFamily="2" charset="2"/>
              <a:buNone/>
              <a:defRPr/>
            </a:pPr>
            <a:r>
              <a:rPr lang="es-ES" dirty="0" smtClean="0"/>
              <a:t>Implementamos un método cuantitativo en el cual se quiere medir las características adquiridas logradas si analizar y tomar valores que nos pueda ayudar a entender que tanto conocen los diversos agentes de aduana hacer de nuestro tema de investigación.</a:t>
            </a:r>
            <a:endParaRPr lang="es-PA" dirty="0" smtClean="0"/>
          </a:p>
          <a:p>
            <a:pPr eaLnBrk="1" hangingPunct="1">
              <a:defRPr/>
            </a:pPr>
            <a:endParaRPr lang="es-PA" sz="4400" dirty="0" smtClean="0"/>
          </a:p>
        </p:txBody>
      </p:sp>
    </p:spTree>
  </p:cSld>
  <p:clrMapOvr>
    <a:masterClrMapping/>
  </p:clrMapOvr>
  <p:transition spd="slow">
    <p:sndAc>
      <p:stSnd>
        <p:snd r:embed="rId2" name="breeze.wav"/>
      </p:stSnd>
    </p:sndAc>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eaLnBrk="1" hangingPunct="1">
              <a:defRPr/>
            </a:pPr>
            <a:r>
              <a:rPr lang="es-PA" sz="6000" b="1" dirty="0" smtClean="0">
                <a:solidFill>
                  <a:schemeClr val="tx1"/>
                </a:solidFill>
                <a:latin typeface="Algerian" pitchFamily="82" charset="0"/>
              </a:rPr>
              <a:t>OBJETO DE ESTUDIO</a:t>
            </a:r>
          </a:p>
        </p:txBody>
      </p:sp>
      <p:sp>
        <p:nvSpPr>
          <p:cNvPr id="3" name="2 Marcador de contenido"/>
          <p:cNvSpPr>
            <a:spLocks noGrp="1"/>
          </p:cNvSpPr>
          <p:nvPr>
            <p:ph idx="1"/>
          </p:nvPr>
        </p:nvSpPr>
        <p:spPr/>
        <p:txBody>
          <a:bodyPr/>
          <a:lstStyle/>
          <a:p>
            <a:pPr marL="0" indent="0" algn="just" eaLnBrk="1" hangingPunct="1">
              <a:buFont typeface="Wingdings" pitchFamily="2" charset="2"/>
              <a:buNone/>
              <a:defRPr/>
            </a:pPr>
            <a:r>
              <a:rPr lang="es-ES" sz="2800" dirty="0" smtClean="0"/>
              <a:t>En este estudio, los ilícitos aduaneros constituyen, un ataque frontal aun valor fundamental de la comunidad actual, corto en su economía, razón</a:t>
            </a:r>
            <a:r>
              <a:rPr lang="es-PA" sz="2800" dirty="0" smtClean="0"/>
              <a:t> por la cual el bien jurídico tutelado en estos delitos es el patrimonio erario Público.  La Defraudación fiscal es un delito </a:t>
            </a:r>
            <a:r>
              <a:rPr lang="es-PA" sz="2800" dirty="0" err="1" smtClean="0"/>
              <a:t>pluriofensivo</a:t>
            </a:r>
            <a:r>
              <a:rPr lang="es-PA" sz="2800" dirty="0" smtClean="0"/>
              <a:t>, ya que no solamente se lesiona el patrimonio del Erario Público, sino también, el buen funcionario de la intervención del Estado en la economía.</a:t>
            </a:r>
          </a:p>
          <a:p>
            <a:pPr eaLnBrk="1" hangingPunct="1">
              <a:defRPr/>
            </a:pPr>
            <a:endParaRPr lang="es-PA" dirty="0" smtClean="0"/>
          </a:p>
        </p:txBody>
      </p:sp>
    </p:spTree>
  </p:cSld>
  <p:clrMapOvr>
    <a:masterClrMapping/>
  </p:clrMapOvr>
  <p:transition spd="slow">
    <p:sndAc>
      <p:stSnd>
        <p:snd r:embed="rId2" name="breeze.wav"/>
      </p:stSnd>
    </p:sndAc>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eaLnBrk="1" hangingPunct="1">
              <a:defRPr/>
            </a:pPr>
            <a:r>
              <a:rPr lang="es-PA" sz="6000" b="1" dirty="0" smtClean="0">
                <a:solidFill>
                  <a:schemeClr val="tx1"/>
                </a:solidFill>
                <a:latin typeface="Algerian" pitchFamily="82" charset="0"/>
              </a:rPr>
              <a:t>TIPO DE ESTUDIO</a:t>
            </a:r>
          </a:p>
        </p:txBody>
      </p:sp>
      <p:sp>
        <p:nvSpPr>
          <p:cNvPr id="3" name="2 Marcador de contenido"/>
          <p:cNvSpPr>
            <a:spLocks noGrp="1"/>
          </p:cNvSpPr>
          <p:nvPr>
            <p:ph idx="1"/>
          </p:nvPr>
        </p:nvSpPr>
        <p:spPr>
          <a:xfrm>
            <a:off x="457200" y="1600200"/>
            <a:ext cx="8229600" cy="4972050"/>
          </a:xfrm>
        </p:spPr>
        <p:txBody>
          <a:bodyPr/>
          <a:lstStyle/>
          <a:p>
            <a:pPr eaLnBrk="1" hangingPunct="1">
              <a:spcBef>
                <a:spcPts val="0"/>
              </a:spcBef>
              <a:defRPr/>
            </a:pPr>
            <a:r>
              <a:rPr lang="es-ES" sz="2400" b="1" dirty="0" smtClean="0"/>
              <a:t>Tipo de Estudio Experimental</a:t>
            </a:r>
            <a:endParaRPr lang="es-PA" sz="2400" dirty="0" smtClean="0"/>
          </a:p>
          <a:p>
            <a:pPr marL="92075" indent="-92075" eaLnBrk="1" hangingPunct="1">
              <a:spcBef>
                <a:spcPts val="0"/>
              </a:spcBef>
              <a:buFont typeface="Wingdings" pitchFamily="2" charset="2"/>
              <a:buNone/>
              <a:tabLst>
                <a:tab pos="0" algn="l"/>
              </a:tabLst>
              <a:defRPr/>
            </a:pPr>
            <a:r>
              <a:rPr lang="es-ES" sz="2400" dirty="0" smtClean="0"/>
              <a:t>Utilizamos un tipo de diseño experimental ya, que estamos manipulando la información suministradas. Por diversos medio en área aduanera logrando analizar y llegar a nuestro objetivo deseado.</a:t>
            </a:r>
          </a:p>
          <a:p>
            <a:pPr marL="92075" indent="-92075" eaLnBrk="1" hangingPunct="1">
              <a:spcBef>
                <a:spcPts val="0"/>
              </a:spcBef>
              <a:buFont typeface="Wingdings" pitchFamily="2" charset="2"/>
              <a:buNone/>
              <a:tabLst>
                <a:tab pos="0" algn="l"/>
              </a:tabLst>
              <a:defRPr/>
            </a:pPr>
            <a:endParaRPr lang="es-PA" sz="2400" dirty="0" smtClean="0"/>
          </a:p>
          <a:p>
            <a:pPr eaLnBrk="1" hangingPunct="1">
              <a:spcBef>
                <a:spcPts val="0"/>
              </a:spcBef>
              <a:defRPr/>
            </a:pPr>
            <a:r>
              <a:rPr lang="es-ES" sz="2400" dirty="0" smtClean="0"/>
              <a:t> </a:t>
            </a:r>
            <a:r>
              <a:rPr lang="es-ES" sz="2400" b="1" dirty="0" smtClean="0"/>
              <a:t>Experimento Puro</a:t>
            </a:r>
            <a:endParaRPr lang="es-PA" sz="2400" dirty="0" smtClean="0"/>
          </a:p>
          <a:p>
            <a:pPr marL="0" indent="0" eaLnBrk="1" hangingPunct="1">
              <a:spcBef>
                <a:spcPts val="0"/>
              </a:spcBef>
              <a:buFont typeface="Wingdings" pitchFamily="2" charset="2"/>
              <a:buNone/>
              <a:defRPr/>
            </a:pPr>
            <a:r>
              <a:rPr lang="es-ES" sz="2400" dirty="0" smtClean="0"/>
              <a:t>Empleamos el experimento puro para comprobar las diversas inquietudes que tenemos hacer  de nuestro tema de investigación llegando así tener control y validez interna de esta manera reflejando y explicando.  Nuestra verdadera situación de análisis obteniendo el conocimiento y la respuesta de lo que estábamos buscando.</a:t>
            </a:r>
            <a:endParaRPr lang="es-PA" sz="2400" dirty="0" smtClean="0"/>
          </a:p>
          <a:p>
            <a:pPr eaLnBrk="1" hangingPunct="1">
              <a:defRPr/>
            </a:pPr>
            <a:endParaRPr lang="es-PA" dirty="0" smtClean="0"/>
          </a:p>
        </p:txBody>
      </p:sp>
    </p:spTree>
  </p:cSld>
  <p:clrMapOvr>
    <a:masterClrMapping/>
  </p:clrMapOvr>
  <p:transition spd="slow">
    <p:sndAc>
      <p:stSnd>
        <p:snd r:embed="rId2" name="breeze.wav"/>
      </p:stSnd>
    </p:sndAc>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eaLnBrk="1" hangingPunct="1">
              <a:defRPr/>
            </a:pPr>
            <a:r>
              <a:rPr lang="es-PA" sz="5400" b="1" dirty="0" smtClean="0">
                <a:solidFill>
                  <a:schemeClr val="tx1"/>
                </a:solidFill>
                <a:latin typeface="Algerian" pitchFamily="82" charset="0"/>
              </a:rPr>
              <a:t>FUENTE DE INFORMACIÓN</a:t>
            </a:r>
          </a:p>
        </p:txBody>
      </p:sp>
      <p:sp>
        <p:nvSpPr>
          <p:cNvPr id="3" name="2 Marcador de contenido"/>
          <p:cNvSpPr>
            <a:spLocks noGrp="1"/>
          </p:cNvSpPr>
          <p:nvPr>
            <p:ph idx="1"/>
          </p:nvPr>
        </p:nvSpPr>
        <p:spPr/>
        <p:txBody>
          <a:bodyPr/>
          <a:lstStyle/>
          <a:p>
            <a:pPr marL="0" indent="0" algn="just" eaLnBrk="1" hangingPunct="1">
              <a:buFont typeface="Wingdings" pitchFamily="2" charset="2"/>
              <a:buNone/>
              <a:defRPr/>
            </a:pPr>
            <a:r>
              <a:rPr lang="es-ES" sz="2800" dirty="0" smtClean="0"/>
              <a:t>Suministramos diversas fuentes de información tomadas por parte de agente aduaneros y establecimientos del estado, que de una manera cotidiana nos brindaron el mayor apoyo para obtener mayor conocimiento hacer del tema que estamos investigando, tomando también como apoyo encuestas realizadas en los diferentes lugares en donde se maneja ampliamente la situación.</a:t>
            </a:r>
            <a:r>
              <a:rPr lang="es-PA" sz="2800" dirty="0" smtClean="0"/>
              <a:t> </a:t>
            </a:r>
            <a:r>
              <a:rPr lang="es-ES" sz="2800" dirty="0" smtClean="0"/>
              <a:t>Basados primordialmente en la Ley 30 de 1984.</a:t>
            </a:r>
            <a:endParaRPr lang="es-PA" sz="2800" dirty="0" smtClean="0"/>
          </a:p>
          <a:p>
            <a:pPr eaLnBrk="1" hangingPunct="1">
              <a:defRPr/>
            </a:pPr>
            <a:endParaRPr lang="es-PA" dirty="0" smtClean="0"/>
          </a:p>
        </p:txBody>
      </p:sp>
    </p:spTree>
  </p:cSld>
  <p:clrMapOvr>
    <a:masterClrMapping/>
  </p:clrMapOvr>
  <p:transition spd="slow">
    <p:sndAc>
      <p:stSnd>
        <p:snd r:embed="rId2" name="breeze.wav"/>
      </p:stSnd>
    </p:sndAc>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357188"/>
            <a:ext cx="8229600" cy="1143000"/>
          </a:xfrm>
        </p:spPr>
        <p:txBody>
          <a:bodyPr/>
          <a:lstStyle/>
          <a:p>
            <a:pPr eaLnBrk="1" hangingPunct="1">
              <a:defRPr/>
            </a:pPr>
            <a:r>
              <a:rPr lang="es-PA" sz="4800" b="1" dirty="0" smtClean="0">
                <a:solidFill>
                  <a:schemeClr val="tx1"/>
                </a:solidFill>
                <a:latin typeface="Algerian" pitchFamily="82" charset="0"/>
              </a:rPr>
              <a:t>TÉCNICA DE RECOLECCIÓN DE DATOS</a:t>
            </a:r>
          </a:p>
        </p:txBody>
      </p:sp>
      <p:sp>
        <p:nvSpPr>
          <p:cNvPr id="3" name="2 Marcador de contenido"/>
          <p:cNvSpPr>
            <a:spLocks noGrp="1"/>
          </p:cNvSpPr>
          <p:nvPr>
            <p:ph idx="1"/>
          </p:nvPr>
        </p:nvSpPr>
        <p:spPr>
          <a:xfrm>
            <a:off x="457200" y="1928813"/>
            <a:ext cx="8229600" cy="4202112"/>
          </a:xfrm>
        </p:spPr>
        <p:txBody>
          <a:bodyPr/>
          <a:lstStyle/>
          <a:p>
            <a:pPr marL="0" indent="0" eaLnBrk="1" hangingPunct="1">
              <a:buFont typeface="Wingdings" pitchFamily="2" charset="2"/>
              <a:buNone/>
              <a:defRPr/>
            </a:pPr>
            <a:r>
              <a:rPr lang="es-ES" dirty="0" smtClean="0"/>
              <a:t>Utilizamos la encuesta como método de obtención de los hechos y aspectos que interesan en la investigación recolectados los datos de las expuestas referidas llegando así conceptuar el objeto de la investigación y la hipótesis de la investigación.</a:t>
            </a:r>
            <a:endParaRPr lang="es-PA" dirty="0" smtClean="0"/>
          </a:p>
          <a:p>
            <a:pPr eaLnBrk="1" hangingPunct="1">
              <a:defRPr/>
            </a:pPr>
            <a:r>
              <a:rPr lang="es-ES" dirty="0" smtClean="0"/>
              <a:t> </a:t>
            </a:r>
            <a:r>
              <a:rPr lang="es-ES" b="1" dirty="0" err="1" smtClean="0"/>
              <a:t>Poblaci</a:t>
            </a:r>
            <a:r>
              <a:rPr lang="es-PA" b="1" dirty="0" err="1" smtClean="0"/>
              <a:t>ón</a:t>
            </a:r>
            <a:endParaRPr lang="es-PA" b="1" dirty="0" smtClean="0"/>
          </a:p>
          <a:p>
            <a:pPr eaLnBrk="1" hangingPunct="1">
              <a:defRPr/>
            </a:pPr>
            <a:r>
              <a:rPr lang="es-PA" b="1" dirty="0" smtClean="0"/>
              <a:t>Muestra</a:t>
            </a:r>
            <a:endParaRPr lang="es-PA" dirty="0" smtClean="0"/>
          </a:p>
          <a:p>
            <a:pPr eaLnBrk="1" hangingPunct="1">
              <a:defRPr/>
            </a:pPr>
            <a:endParaRPr lang="es-PA" dirty="0" smtClean="0"/>
          </a:p>
          <a:p>
            <a:pPr eaLnBrk="1" hangingPunct="1">
              <a:defRPr/>
            </a:pPr>
            <a:endParaRPr lang="es-PA" dirty="0" smtClean="0"/>
          </a:p>
        </p:txBody>
      </p:sp>
    </p:spTree>
  </p:cSld>
  <p:clrMapOvr>
    <a:masterClrMapping/>
  </p:clrMapOvr>
  <p:transition spd="slow">
    <p:sndAc>
      <p:stSnd>
        <p:snd r:embed="rId2" name="breeze.wav"/>
      </p:stSnd>
    </p:sndAc>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hangingPunct="1">
              <a:defRPr/>
            </a:pPr>
            <a:r>
              <a:rPr lang="en-US" smtClean="0">
                <a:solidFill>
                  <a:srgbClr val="003300"/>
                </a:solidFill>
              </a:rPr>
              <a:t/>
            </a:r>
            <a:br>
              <a:rPr lang="en-US" smtClean="0">
                <a:solidFill>
                  <a:srgbClr val="003300"/>
                </a:solidFill>
              </a:rPr>
            </a:br>
            <a:endParaRPr lang="es-ES" smtClean="0">
              <a:solidFill>
                <a:srgbClr val="003300"/>
              </a:solidFill>
            </a:endParaRPr>
          </a:p>
        </p:txBody>
      </p:sp>
      <p:sp>
        <p:nvSpPr>
          <p:cNvPr id="2051" name="Rectangle 3"/>
          <p:cNvSpPr>
            <a:spLocks noGrp="1" noChangeArrowheads="1"/>
          </p:cNvSpPr>
          <p:nvPr>
            <p:ph type="subTitle" idx="1"/>
          </p:nvPr>
        </p:nvSpPr>
        <p:spPr>
          <a:xfrm>
            <a:off x="611188" y="1700213"/>
            <a:ext cx="7848600" cy="3241675"/>
          </a:xfrm>
        </p:spPr>
        <p:txBody>
          <a:bodyPr/>
          <a:lstStyle/>
          <a:p>
            <a:pPr eaLnBrk="1" hangingPunct="1">
              <a:defRPr/>
            </a:pPr>
            <a:endParaRPr lang="en-US" sz="4400" dirty="0" smtClean="0">
              <a:latin typeface="Algerian" pitchFamily="82" charset="0"/>
            </a:endParaRPr>
          </a:p>
          <a:p>
            <a:pPr eaLnBrk="1" hangingPunct="1">
              <a:defRPr/>
            </a:pPr>
            <a:r>
              <a:rPr lang="es-ES" sz="6000" b="1" i="1" u="sng" dirty="0" smtClean="0">
                <a:latin typeface="Algerian" pitchFamily="82" charset="0"/>
              </a:rPr>
              <a:t>La DEFRAUDACIÓN</a:t>
            </a:r>
            <a:r>
              <a:rPr lang="es-ES" sz="6000" b="1" dirty="0" smtClean="0">
                <a:latin typeface="Algerian" pitchFamily="82" charset="0"/>
              </a:rPr>
              <a:t> </a:t>
            </a:r>
          </a:p>
          <a:p>
            <a:pPr eaLnBrk="1" hangingPunct="1">
              <a:defRPr/>
            </a:pPr>
            <a:r>
              <a:rPr lang="en-US" sz="6000" b="1" i="1" u="sng" dirty="0" smtClean="0">
                <a:latin typeface="Algerian" pitchFamily="82" charset="0"/>
              </a:rPr>
              <a:t>FISCAL.</a:t>
            </a:r>
          </a:p>
          <a:p>
            <a:pPr eaLnBrk="1" hangingPunct="1">
              <a:defRPr/>
            </a:pPr>
            <a:endParaRPr lang="en-US" sz="4600" dirty="0" smtClean="0">
              <a:latin typeface="Algerian" pitchFamily="82" charset="0"/>
            </a:endParaRPr>
          </a:p>
          <a:p>
            <a:pPr eaLnBrk="1" hangingPunct="1">
              <a:defRPr/>
            </a:pPr>
            <a:endParaRPr lang="es-ES" sz="4400" dirty="0" smtClean="0">
              <a:latin typeface="Algerian" pitchFamily="82" charset="0"/>
            </a:endParaRPr>
          </a:p>
        </p:txBody>
      </p:sp>
    </p:spTree>
  </p:cSld>
  <p:clrMapOvr>
    <a:masterClrMapping/>
  </p:clrMapOvr>
  <p:transition spd="slow">
    <p:sndAc>
      <p:stSnd>
        <p:snd r:embed="rId2" name="breeze.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mph" presetSubtype="2" fill="hold" grpId="0" nodeType="clickEffect">
                                  <p:stCondLst>
                                    <p:cond delay="0"/>
                                  </p:stCondLst>
                                  <p:childTnLst>
                                    <p:anim to="1.5" calcmode="lin" valueType="num">
                                      <p:cBhvr override="childStyle">
                                        <p:cTn id="6" dur="2000" fill="hold"/>
                                        <p:tgtEl>
                                          <p:spTgt spid="2051">
                                            <p:txEl>
                                              <p:pRg st="1" end="1"/>
                                            </p:txEl>
                                          </p:spTgt>
                                        </p:tgtEl>
                                        <p:attrNameLst>
                                          <p:attrName>style.fontSize</p:attrName>
                                        </p:attrNameLst>
                                      </p:cBhvr>
                                    </p:anim>
                                  </p:childTnLst>
                                </p:cTn>
                              </p:par>
                            </p:childTnLst>
                          </p:cTn>
                        </p:par>
                      </p:childTnLst>
                    </p:cTn>
                  </p:par>
                  <p:par>
                    <p:cTn id="7" fill="hold">
                      <p:stCondLst>
                        <p:cond delay="indefinite"/>
                      </p:stCondLst>
                      <p:childTnLst>
                        <p:par>
                          <p:cTn id="8" fill="hold">
                            <p:stCondLst>
                              <p:cond delay="0"/>
                            </p:stCondLst>
                            <p:childTnLst>
                              <p:par>
                                <p:cTn id="9" presetID="4" presetClass="emph" presetSubtype="2" fill="hold" grpId="0" nodeType="clickEffect">
                                  <p:stCondLst>
                                    <p:cond delay="0"/>
                                  </p:stCondLst>
                                  <p:childTnLst>
                                    <p:anim to="1.5" calcmode="lin" valueType="num">
                                      <p:cBhvr override="childStyle">
                                        <p:cTn id="10" dur="2000" fill="hold"/>
                                        <p:tgtEl>
                                          <p:spTgt spid="2051">
                                            <p:txEl>
                                              <p:pRg st="2" end="2"/>
                                            </p:txEl>
                                          </p:spTgt>
                                        </p:tgtEl>
                                        <p:attrNameLst>
                                          <p:attrName>style.fontSize</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1"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6" name="Rectangle 4"/>
          <p:cNvSpPr>
            <a:spLocks noGrp="1" noChangeArrowheads="1"/>
          </p:cNvSpPr>
          <p:nvPr>
            <p:ph type="ctrTitle"/>
          </p:nvPr>
        </p:nvSpPr>
        <p:spPr>
          <a:xfrm>
            <a:off x="685800" y="214313"/>
            <a:ext cx="7772400" cy="1017587"/>
          </a:xfrm>
        </p:spPr>
        <p:txBody>
          <a:bodyPr/>
          <a:lstStyle/>
          <a:p>
            <a:pPr eaLnBrk="1" hangingPunct="1">
              <a:defRPr/>
            </a:pPr>
            <a:r>
              <a:rPr lang="en-US" sz="6000" b="1" dirty="0" smtClean="0">
                <a:solidFill>
                  <a:schemeClr val="tx1"/>
                </a:solidFill>
                <a:latin typeface="Algerian" pitchFamily="82" charset="0"/>
              </a:rPr>
              <a:t>MARCO TEORICO.</a:t>
            </a:r>
            <a:endParaRPr lang="es-ES" sz="6000" b="1" dirty="0" smtClean="0">
              <a:solidFill>
                <a:schemeClr val="tx1"/>
              </a:solidFill>
              <a:latin typeface="Algerian" pitchFamily="82" charset="0"/>
            </a:endParaRPr>
          </a:p>
        </p:txBody>
      </p:sp>
      <p:sp>
        <p:nvSpPr>
          <p:cNvPr id="33797" name="Rectangle 5"/>
          <p:cNvSpPr>
            <a:spLocks noGrp="1" noChangeArrowheads="1"/>
          </p:cNvSpPr>
          <p:nvPr>
            <p:ph type="subTitle" idx="1"/>
          </p:nvPr>
        </p:nvSpPr>
        <p:spPr>
          <a:xfrm>
            <a:off x="357188" y="1214438"/>
            <a:ext cx="8535987" cy="5643562"/>
          </a:xfrm>
        </p:spPr>
        <p:txBody>
          <a:bodyPr/>
          <a:lstStyle/>
          <a:p>
            <a:pPr algn="l" eaLnBrk="1" hangingPunct="1">
              <a:defRPr/>
            </a:pPr>
            <a:r>
              <a:rPr lang="es-ES" b="1" dirty="0" smtClean="0"/>
              <a:t>LAS INFRACCIONES ADUANERAS</a:t>
            </a:r>
            <a:endParaRPr lang="es-PA" dirty="0" smtClean="0"/>
          </a:p>
          <a:p>
            <a:pPr algn="l" eaLnBrk="1" hangingPunct="1">
              <a:defRPr/>
            </a:pPr>
            <a:r>
              <a:rPr lang="es-ES" dirty="0" smtClean="0"/>
              <a:t>A. IDEAS GENERALES</a:t>
            </a:r>
          </a:p>
          <a:p>
            <a:pPr algn="l" eaLnBrk="1" hangingPunct="1">
              <a:defRPr/>
            </a:pPr>
            <a:endParaRPr lang="es-PA" sz="300" dirty="0" smtClean="0"/>
          </a:p>
          <a:p>
            <a:pPr algn="l" eaLnBrk="1" hangingPunct="1">
              <a:defRPr/>
            </a:pPr>
            <a:r>
              <a:rPr lang="es-ES" dirty="0" smtClean="0"/>
              <a:t>B. LAS FALTAS</a:t>
            </a:r>
            <a:endParaRPr lang="es-PA" dirty="0" smtClean="0"/>
          </a:p>
          <a:p>
            <a:pPr algn="l" eaLnBrk="1" hangingPunct="1">
              <a:defRPr/>
            </a:pPr>
            <a:r>
              <a:rPr lang="es-ES" dirty="0" smtClean="0"/>
              <a:t>    1. Faltas Graves</a:t>
            </a:r>
            <a:endParaRPr lang="es-PA" dirty="0" smtClean="0"/>
          </a:p>
          <a:p>
            <a:pPr algn="l" eaLnBrk="1" hangingPunct="1">
              <a:defRPr/>
            </a:pPr>
            <a:r>
              <a:rPr lang="es-ES" dirty="0" smtClean="0"/>
              <a:t>    2. Faltas Simples</a:t>
            </a:r>
          </a:p>
          <a:p>
            <a:pPr algn="l" eaLnBrk="1" hangingPunct="1">
              <a:defRPr/>
            </a:pPr>
            <a:endParaRPr lang="es-ES" sz="700" dirty="0" smtClean="0"/>
          </a:p>
          <a:p>
            <a:pPr algn="l" eaLnBrk="1" hangingPunct="1">
              <a:defRPr/>
            </a:pPr>
            <a:r>
              <a:rPr lang="es-ES" dirty="0" smtClean="0"/>
              <a:t>C. LOS DELITOS </a:t>
            </a:r>
          </a:p>
          <a:p>
            <a:pPr algn="l" eaLnBrk="1" hangingPunct="1">
              <a:defRPr/>
            </a:pPr>
            <a:r>
              <a:rPr lang="es-ES" dirty="0" smtClean="0"/>
              <a:t>    1. El delito de contrabando </a:t>
            </a:r>
          </a:p>
          <a:p>
            <a:pPr algn="l" eaLnBrk="1" hangingPunct="1">
              <a:defRPr/>
            </a:pPr>
            <a:r>
              <a:rPr lang="es-ES" dirty="0" smtClean="0"/>
              <a:t>        a. Concepto</a:t>
            </a:r>
          </a:p>
          <a:p>
            <a:pPr algn="l" eaLnBrk="1" hangingPunct="1">
              <a:defRPr/>
            </a:pPr>
            <a:r>
              <a:rPr lang="es-ES" dirty="0" smtClean="0"/>
              <a:t>        b. Hechos que constituye contrabando</a:t>
            </a:r>
            <a:endParaRPr lang="es-PA" dirty="0" smtClean="0"/>
          </a:p>
          <a:p>
            <a:pPr algn="l" eaLnBrk="1" hangingPunct="1">
              <a:defRPr/>
            </a:pPr>
            <a:r>
              <a:rPr lang="es-ES" dirty="0" smtClean="0"/>
              <a:t> </a:t>
            </a:r>
            <a:endParaRPr lang="es-PA" dirty="0" smtClean="0"/>
          </a:p>
        </p:txBody>
      </p:sp>
    </p:spTree>
  </p:cSld>
  <p:clrMapOvr>
    <a:masterClrMapping/>
  </p:clrMapOvr>
  <p:transition spd="slow">
    <p:sndAc>
      <p:stSnd>
        <p:snd r:embed="rId2" name="breeze.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33796"/>
                                        </p:tgtEl>
                                        <p:attrNameLst>
                                          <p:attrName>style.visibility</p:attrName>
                                        </p:attrNameLst>
                                      </p:cBhvr>
                                      <p:to>
                                        <p:strVal val="visible"/>
                                      </p:to>
                                    </p:set>
                                    <p:animEffect transition="in" filter="wedge">
                                      <p:cBhvr>
                                        <p:cTn id="7" dur="2000"/>
                                        <p:tgtEl>
                                          <p:spTgt spid="33796"/>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grpId="0" nodeType="clickEffect">
                                  <p:stCondLst>
                                    <p:cond delay="0"/>
                                  </p:stCondLst>
                                  <p:childTnLst>
                                    <p:set>
                                      <p:cBhvr>
                                        <p:cTn id="11" dur="1" fill="hold">
                                          <p:stCondLst>
                                            <p:cond delay="0"/>
                                          </p:stCondLst>
                                        </p:cTn>
                                        <p:tgtEl>
                                          <p:spTgt spid="33797">
                                            <p:txEl>
                                              <p:pRg st="0" end="0"/>
                                            </p:txEl>
                                          </p:spTgt>
                                        </p:tgtEl>
                                        <p:attrNameLst>
                                          <p:attrName>style.visibility</p:attrName>
                                        </p:attrNameLst>
                                      </p:cBhvr>
                                      <p:to>
                                        <p:strVal val="visible"/>
                                      </p:to>
                                    </p:set>
                                    <p:anim calcmode="lin" valueType="num">
                                      <p:cBhvr>
                                        <p:cTn id="12" dur="1000" fill="hold"/>
                                        <p:tgtEl>
                                          <p:spTgt spid="33797">
                                            <p:txEl>
                                              <p:pRg st="0" end="0"/>
                                            </p:txEl>
                                          </p:spTgt>
                                        </p:tgtEl>
                                        <p:attrNameLst>
                                          <p:attrName>ppt_w</p:attrName>
                                        </p:attrNameLst>
                                      </p:cBhvr>
                                      <p:tavLst>
                                        <p:tav tm="0">
                                          <p:val>
                                            <p:strVal val="#ppt_w*0.70"/>
                                          </p:val>
                                        </p:tav>
                                        <p:tav tm="100000">
                                          <p:val>
                                            <p:strVal val="#ppt_w"/>
                                          </p:val>
                                        </p:tav>
                                      </p:tavLst>
                                    </p:anim>
                                    <p:anim calcmode="lin" valueType="num">
                                      <p:cBhvr>
                                        <p:cTn id="13" dur="1000" fill="hold"/>
                                        <p:tgtEl>
                                          <p:spTgt spid="33797">
                                            <p:txEl>
                                              <p:pRg st="0" end="0"/>
                                            </p:txEl>
                                          </p:spTgt>
                                        </p:tgtEl>
                                        <p:attrNameLst>
                                          <p:attrName>ppt_h</p:attrName>
                                        </p:attrNameLst>
                                      </p:cBhvr>
                                      <p:tavLst>
                                        <p:tav tm="0">
                                          <p:val>
                                            <p:strVal val="#ppt_h"/>
                                          </p:val>
                                        </p:tav>
                                        <p:tav tm="100000">
                                          <p:val>
                                            <p:strVal val="#ppt_h"/>
                                          </p:val>
                                        </p:tav>
                                      </p:tavLst>
                                    </p:anim>
                                    <p:animEffect transition="in" filter="fade">
                                      <p:cBhvr>
                                        <p:cTn id="14" dur="1000"/>
                                        <p:tgtEl>
                                          <p:spTgt spid="33797">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5" presetClass="entr" presetSubtype="0" fill="hold" grpId="0" nodeType="clickEffect">
                                  <p:stCondLst>
                                    <p:cond delay="0"/>
                                  </p:stCondLst>
                                  <p:childTnLst>
                                    <p:set>
                                      <p:cBhvr>
                                        <p:cTn id="18" dur="1" fill="hold">
                                          <p:stCondLst>
                                            <p:cond delay="0"/>
                                          </p:stCondLst>
                                        </p:cTn>
                                        <p:tgtEl>
                                          <p:spTgt spid="33797">
                                            <p:txEl>
                                              <p:pRg st="1" end="1"/>
                                            </p:txEl>
                                          </p:spTgt>
                                        </p:tgtEl>
                                        <p:attrNameLst>
                                          <p:attrName>style.visibility</p:attrName>
                                        </p:attrNameLst>
                                      </p:cBhvr>
                                      <p:to>
                                        <p:strVal val="visible"/>
                                      </p:to>
                                    </p:set>
                                    <p:anim calcmode="lin" valueType="num">
                                      <p:cBhvr>
                                        <p:cTn id="19" dur="1000" fill="hold"/>
                                        <p:tgtEl>
                                          <p:spTgt spid="33797">
                                            <p:txEl>
                                              <p:pRg st="1" end="1"/>
                                            </p:txEl>
                                          </p:spTgt>
                                        </p:tgtEl>
                                        <p:attrNameLst>
                                          <p:attrName>ppt_w</p:attrName>
                                        </p:attrNameLst>
                                      </p:cBhvr>
                                      <p:tavLst>
                                        <p:tav tm="0">
                                          <p:val>
                                            <p:strVal val="#ppt_w*0.70"/>
                                          </p:val>
                                        </p:tav>
                                        <p:tav tm="100000">
                                          <p:val>
                                            <p:strVal val="#ppt_w"/>
                                          </p:val>
                                        </p:tav>
                                      </p:tavLst>
                                    </p:anim>
                                    <p:anim calcmode="lin" valueType="num">
                                      <p:cBhvr>
                                        <p:cTn id="20" dur="1000" fill="hold"/>
                                        <p:tgtEl>
                                          <p:spTgt spid="33797">
                                            <p:txEl>
                                              <p:pRg st="1" end="1"/>
                                            </p:txEl>
                                          </p:spTgt>
                                        </p:tgtEl>
                                        <p:attrNameLst>
                                          <p:attrName>ppt_h</p:attrName>
                                        </p:attrNameLst>
                                      </p:cBhvr>
                                      <p:tavLst>
                                        <p:tav tm="0">
                                          <p:val>
                                            <p:strVal val="#ppt_h"/>
                                          </p:val>
                                        </p:tav>
                                        <p:tav tm="100000">
                                          <p:val>
                                            <p:strVal val="#ppt_h"/>
                                          </p:val>
                                        </p:tav>
                                      </p:tavLst>
                                    </p:anim>
                                    <p:animEffect transition="in" filter="fade">
                                      <p:cBhvr>
                                        <p:cTn id="21" dur="1000"/>
                                        <p:tgtEl>
                                          <p:spTgt spid="33797">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5" presetClass="entr" presetSubtype="0" fill="hold" grpId="0" nodeType="clickEffect">
                                  <p:stCondLst>
                                    <p:cond delay="0"/>
                                  </p:stCondLst>
                                  <p:childTnLst>
                                    <p:set>
                                      <p:cBhvr>
                                        <p:cTn id="25" dur="1" fill="hold">
                                          <p:stCondLst>
                                            <p:cond delay="0"/>
                                          </p:stCondLst>
                                        </p:cTn>
                                        <p:tgtEl>
                                          <p:spTgt spid="33797">
                                            <p:txEl>
                                              <p:pRg st="3" end="3"/>
                                            </p:txEl>
                                          </p:spTgt>
                                        </p:tgtEl>
                                        <p:attrNameLst>
                                          <p:attrName>style.visibility</p:attrName>
                                        </p:attrNameLst>
                                      </p:cBhvr>
                                      <p:to>
                                        <p:strVal val="visible"/>
                                      </p:to>
                                    </p:set>
                                    <p:anim calcmode="lin" valueType="num">
                                      <p:cBhvr>
                                        <p:cTn id="26" dur="1000" fill="hold"/>
                                        <p:tgtEl>
                                          <p:spTgt spid="33797">
                                            <p:txEl>
                                              <p:pRg st="3" end="3"/>
                                            </p:txEl>
                                          </p:spTgt>
                                        </p:tgtEl>
                                        <p:attrNameLst>
                                          <p:attrName>ppt_w</p:attrName>
                                        </p:attrNameLst>
                                      </p:cBhvr>
                                      <p:tavLst>
                                        <p:tav tm="0">
                                          <p:val>
                                            <p:strVal val="#ppt_w*0.70"/>
                                          </p:val>
                                        </p:tav>
                                        <p:tav tm="100000">
                                          <p:val>
                                            <p:strVal val="#ppt_w"/>
                                          </p:val>
                                        </p:tav>
                                      </p:tavLst>
                                    </p:anim>
                                    <p:anim calcmode="lin" valueType="num">
                                      <p:cBhvr>
                                        <p:cTn id="27" dur="1000" fill="hold"/>
                                        <p:tgtEl>
                                          <p:spTgt spid="33797">
                                            <p:txEl>
                                              <p:pRg st="3" end="3"/>
                                            </p:txEl>
                                          </p:spTgt>
                                        </p:tgtEl>
                                        <p:attrNameLst>
                                          <p:attrName>ppt_h</p:attrName>
                                        </p:attrNameLst>
                                      </p:cBhvr>
                                      <p:tavLst>
                                        <p:tav tm="0">
                                          <p:val>
                                            <p:strVal val="#ppt_h"/>
                                          </p:val>
                                        </p:tav>
                                        <p:tav tm="100000">
                                          <p:val>
                                            <p:strVal val="#ppt_h"/>
                                          </p:val>
                                        </p:tav>
                                      </p:tavLst>
                                    </p:anim>
                                    <p:animEffect transition="in" filter="fade">
                                      <p:cBhvr>
                                        <p:cTn id="28" dur="1000"/>
                                        <p:tgtEl>
                                          <p:spTgt spid="33797">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5" presetClass="entr" presetSubtype="0" fill="hold" grpId="0" nodeType="clickEffect">
                                  <p:stCondLst>
                                    <p:cond delay="0"/>
                                  </p:stCondLst>
                                  <p:childTnLst>
                                    <p:set>
                                      <p:cBhvr>
                                        <p:cTn id="32" dur="1" fill="hold">
                                          <p:stCondLst>
                                            <p:cond delay="0"/>
                                          </p:stCondLst>
                                        </p:cTn>
                                        <p:tgtEl>
                                          <p:spTgt spid="33797">
                                            <p:txEl>
                                              <p:pRg st="4" end="4"/>
                                            </p:txEl>
                                          </p:spTgt>
                                        </p:tgtEl>
                                        <p:attrNameLst>
                                          <p:attrName>style.visibility</p:attrName>
                                        </p:attrNameLst>
                                      </p:cBhvr>
                                      <p:to>
                                        <p:strVal val="visible"/>
                                      </p:to>
                                    </p:set>
                                    <p:anim calcmode="lin" valueType="num">
                                      <p:cBhvr>
                                        <p:cTn id="33" dur="1000" fill="hold"/>
                                        <p:tgtEl>
                                          <p:spTgt spid="33797">
                                            <p:txEl>
                                              <p:pRg st="4" end="4"/>
                                            </p:txEl>
                                          </p:spTgt>
                                        </p:tgtEl>
                                        <p:attrNameLst>
                                          <p:attrName>ppt_w</p:attrName>
                                        </p:attrNameLst>
                                      </p:cBhvr>
                                      <p:tavLst>
                                        <p:tav tm="0">
                                          <p:val>
                                            <p:strVal val="#ppt_w*0.70"/>
                                          </p:val>
                                        </p:tav>
                                        <p:tav tm="100000">
                                          <p:val>
                                            <p:strVal val="#ppt_w"/>
                                          </p:val>
                                        </p:tav>
                                      </p:tavLst>
                                    </p:anim>
                                    <p:anim calcmode="lin" valueType="num">
                                      <p:cBhvr>
                                        <p:cTn id="34" dur="1000" fill="hold"/>
                                        <p:tgtEl>
                                          <p:spTgt spid="33797">
                                            <p:txEl>
                                              <p:pRg st="4" end="4"/>
                                            </p:txEl>
                                          </p:spTgt>
                                        </p:tgtEl>
                                        <p:attrNameLst>
                                          <p:attrName>ppt_h</p:attrName>
                                        </p:attrNameLst>
                                      </p:cBhvr>
                                      <p:tavLst>
                                        <p:tav tm="0">
                                          <p:val>
                                            <p:strVal val="#ppt_h"/>
                                          </p:val>
                                        </p:tav>
                                        <p:tav tm="100000">
                                          <p:val>
                                            <p:strVal val="#ppt_h"/>
                                          </p:val>
                                        </p:tav>
                                      </p:tavLst>
                                    </p:anim>
                                    <p:animEffect transition="in" filter="fade">
                                      <p:cBhvr>
                                        <p:cTn id="35" dur="1000"/>
                                        <p:tgtEl>
                                          <p:spTgt spid="33797">
                                            <p:txEl>
                                              <p:pRg st="4" end="4"/>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55" presetClass="entr" presetSubtype="0" fill="hold" grpId="0" nodeType="clickEffect">
                                  <p:stCondLst>
                                    <p:cond delay="0"/>
                                  </p:stCondLst>
                                  <p:childTnLst>
                                    <p:set>
                                      <p:cBhvr>
                                        <p:cTn id="39" dur="1" fill="hold">
                                          <p:stCondLst>
                                            <p:cond delay="0"/>
                                          </p:stCondLst>
                                        </p:cTn>
                                        <p:tgtEl>
                                          <p:spTgt spid="33797">
                                            <p:txEl>
                                              <p:pRg st="5" end="5"/>
                                            </p:txEl>
                                          </p:spTgt>
                                        </p:tgtEl>
                                        <p:attrNameLst>
                                          <p:attrName>style.visibility</p:attrName>
                                        </p:attrNameLst>
                                      </p:cBhvr>
                                      <p:to>
                                        <p:strVal val="visible"/>
                                      </p:to>
                                    </p:set>
                                    <p:anim calcmode="lin" valueType="num">
                                      <p:cBhvr>
                                        <p:cTn id="40" dur="1000" fill="hold"/>
                                        <p:tgtEl>
                                          <p:spTgt spid="33797">
                                            <p:txEl>
                                              <p:pRg st="5" end="5"/>
                                            </p:txEl>
                                          </p:spTgt>
                                        </p:tgtEl>
                                        <p:attrNameLst>
                                          <p:attrName>ppt_w</p:attrName>
                                        </p:attrNameLst>
                                      </p:cBhvr>
                                      <p:tavLst>
                                        <p:tav tm="0">
                                          <p:val>
                                            <p:strVal val="#ppt_w*0.70"/>
                                          </p:val>
                                        </p:tav>
                                        <p:tav tm="100000">
                                          <p:val>
                                            <p:strVal val="#ppt_w"/>
                                          </p:val>
                                        </p:tav>
                                      </p:tavLst>
                                    </p:anim>
                                    <p:anim calcmode="lin" valueType="num">
                                      <p:cBhvr>
                                        <p:cTn id="41" dur="1000" fill="hold"/>
                                        <p:tgtEl>
                                          <p:spTgt spid="33797">
                                            <p:txEl>
                                              <p:pRg st="5" end="5"/>
                                            </p:txEl>
                                          </p:spTgt>
                                        </p:tgtEl>
                                        <p:attrNameLst>
                                          <p:attrName>ppt_h</p:attrName>
                                        </p:attrNameLst>
                                      </p:cBhvr>
                                      <p:tavLst>
                                        <p:tav tm="0">
                                          <p:val>
                                            <p:strVal val="#ppt_h"/>
                                          </p:val>
                                        </p:tav>
                                        <p:tav tm="100000">
                                          <p:val>
                                            <p:strVal val="#ppt_h"/>
                                          </p:val>
                                        </p:tav>
                                      </p:tavLst>
                                    </p:anim>
                                    <p:animEffect transition="in" filter="fade">
                                      <p:cBhvr>
                                        <p:cTn id="42" dur="1000"/>
                                        <p:tgtEl>
                                          <p:spTgt spid="33797">
                                            <p:txEl>
                                              <p:pRg st="5" end="5"/>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55" presetClass="entr" presetSubtype="0" fill="hold" grpId="0" nodeType="clickEffect">
                                  <p:stCondLst>
                                    <p:cond delay="0"/>
                                  </p:stCondLst>
                                  <p:childTnLst>
                                    <p:set>
                                      <p:cBhvr>
                                        <p:cTn id="46" dur="1" fill="hold">
                                          <p:stCondLst>
                                            <p:cond delay="0"/>
                                          </p:stCondLst>
                                        </p:cTn>
                                        <p:tgtEl>
                                          <p:spTgt spid="33797">
                                            <p:txEl>
                                              <p:pRg st="7" end="7"/>
                                            </p:txEl>
                                          </p:spTgt>
                                        </p:tgtEl>
                                        <p:attrNameLst>
                                          <p:attrName>style.visibility</p:attrName>
                                        </p:attrNameLst>
                                      </p:cBhvr>
                                      <p:to>
                                        <p:strVal val="visible"/>
                                      </p:to>
                                    </p:set>
                                    <p:anim calcmode="lin" valueType="num">
                                      <p:cBhvr>
                                        <p:cTn id="47" dur="1000" fill="hold"/>
                                        <p:tgtEl>
                                          <p:spTgt spid="33797">
                                            <p:txEl>
                                              <p:pRg st="7" end="7"/>
                                            </p:txEl>
                                          </p:spTgt>
                                        </p:tgtEl>
                                        <p:attrNameLst>
                                          <p:attrName>ppt_w</p:attrName>
                                        </p:attrNameLst>
                                      </p:cBhvr>
                                      <p:tavLst>
                                        <p:tav tm="0">
                                          <p:val>
                                            <p:strVal val="#ppt_w*0.70"/>
                                          </p:val>
                                        </p:tav>
                                        <p:tav tm="100000">
                                          <p:val>
                                            <p:strVal val="#ppt_w"/>
                                          </p:val>
                                        </p:tav>
                                      </p:tavLst>
                                    </p:anim>
                                    <p:anim calcmode="lin" valueType="num">
                                      <p:cBhvr>
                                        <p:cTn id="48" dur="1000" fill="hold"/>
                                        <p:tgtEl>
                                          <p:spTgt spid="33797">
                                            <p:txEl>
                                              <p:pRg st="7" end="7"/>
                                            </p:txEl>
                                          </p:spTgt>
                                        </p:tgtEl>
                                        <p:attrNameLst>
                                          <p:attrName>ppt_h</p:attrName>
                                        </p:attrNameLst>
                                      </p:cBhvr>
                                      <p:tavLst>
                                        <p:tav tm="0">
                                          <p:val>
                                            <p:strVal val="#ppt_h"/>
                                          </p:val>
                                        </p:tav>
                                        <p:tav tm="100000">
                                          <p:val>
                                            <p:strVal val="#ppt_h"/>
                                          </p:val>
                                        </p:tav>
                                      </p:tavLst>
                                    </p:anim>
                                    <p:animEffect transition="in" filter="fade">
                                      <p:cBhvr>
                                        <p:cTn id="49" dur="1000"/>
                                        <p:tgtEl>
                                          <p:spTgt spid="33797">
                                            <p:txEl>
                                              <p:pRg st="7" end="7"/>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55" presetClass="entr" presetSubtype="0" fill="hold" grpId="0" nodeType="clickEffect">
                                  <p:stCondLst>
                                    <p:cond delay="0"/>
                                  </p:stCondLst>
                                  <p:childTnLst>
                                    <p:set>
                                      <p:cBhvr>
                                        <p:cTn id="53" dur="1" fill="hold">
                                          <p:stCondLst>
                                            <p:cond delay="0"/>
                                          </p:stCondLst>
                                        </p:cTn>
                                        <p:tgtEl>
                                          <p:spTgt spid="33797">
                                            <p:txEl>
                                              <p:pRg st="8" end="8"/>
                                            </p:txEl>
                                          </p:spTgt>
                                        </p:tgtEl>
                                        <p:attrNameLst>
                                          <p:attrName>style.visibility</p:attrName>
                                        </p:attrNameLst>
                                      </p:cBhvr>
                                      <p:to>
                                        <p:strVal val="visible"/>
                                      </p:to>
                                    </p:set>
                                    <p:anim calcmode="lin" valueType="num">
                                      <p:cBhvr>
                                        <p:cTn id="54" dur="1000" fill="hold"/>
                                        <p:tgtEl>
                                          <p:spTgt spid="33797">
                                            <p:txEl>
                                              <p:pRg st="8" end="8"/>
                                            </p:txEl>
                                          </p:spTgt>
                                        </p:tgtEl>
                                        <p:attrNameLst>
                                          <p:attrName>ppt_w</p:attrName>
                                        </p:attrNameLst>
                                      </p:cBhvr>
                                      <p:tavLst>
                                        <p:tav tm="0">
                                          <p:val>
                                            <p:strVal val="#ppt_w*0.70"/>
                                          </p:val>
                                        </p:tav>
                                        <p:tav tm="100000">
                                          <p:val>
                                            <p:strVal val="#ppt_w"/>
                                          </p:val>
                                        </p:tav>
                                      </p:tavLst>
                                    </p:anim>
                                    <p:anim calcmode="lin" valueType="num">
                                      <p:cBhvr>
                                        <p:cTn id="55" dur="1000" fill="hold"/>
                                        <p:tgtEl>
                                          <p:spTgt spid="33797">
                                            <p:txEl>
                                              <p:pRg st="8" end="8"/>
                                            </p:txEl>
                                          </p:spTgt>
                                        </p:tgtEl>
                                        <p:attrNameLst>
                                          <p:attrName>ppt_h</p:attrName>
                                        </p:attrNameLst>
                                      </p:cBhvr>
                                      <p:tavLst>
                                        <p:tav tm="0">
                                          <p:val>
                                            <p:strVal val="#ppt_h"/>
                                          </p:val>
                                        </p:tav>
                                        <p:tav tm="100000">
                                          <p:val>
                                            <p:strVal val="#ppt_h"/>
                                          </p:val>
                                        </p:tav>
                                      </p:tavLst>
                                    </p:anim>
                                    <p:animEffect transition="in" filter="fade">
                                      <p:cBhvr>
                                        <p:cTn id="56" dur="1000"/>
                                        <p:tgtEl>
                                          <p:spTgt spid="33797">
                                            <p:txEl>
                                              <p:pRg st="8" end="8"/>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55" presetClass="entr" presetSubtype="0" fill="hold" grpId="0" nodeType="clickEffect">
                                  <p:stCondLst>
                                    <p:cond delay="0"/>
                                  </p:stCondLst>
                                  <p:childTnLst>
                                    <p:set>
                                      <p:cBhvr>
                                        <p:cTn id="60" dur="1" fill="hold">
                                          <p:stCondLst>
                                            <p:cond delay="0"/>
                                          </p:stCondLst>
                                        </p:cTn>
                                        <p:tgtEl>
                                          <p:spTgt spid="33797">
                                            <p:txEl>
                                              <p:pRg st="9" end="9"/>
                                            </p:txEl>
                                          </p:spTgt>
                                        </p:tgtEl>
                                        <p:attrNameLst>
                                          <p:attrName>style.visibility</p:attrName>
                                        </p:attrNameLst>
                                      </p:cBhvr>
                                      <p:to>
                                        <p:strVal val="visible"/>
                                      </p:to>
                                    </p:set>
                                    <p:anim calcmode="lin" valueType="num">
                                      <p:cBhvr>
                                        <p:cTn id="61" dur="1000" fill="hold"/>
                                        <p:tgtEl>
                                          <p:spTgt spid="33797">
                                            <p:txEl>
                                              <p:pRg st="9" end="9"/>
                                            </p:txEl>
                                          </p:spTgt>
                                        </p:tgtEl>
                                        <p:attrNameLst>
                                          <p:attrName>ppt_w</p:attrName>
                                        </p:attrNameLst>
                                      </p:cBhvr>
                                      <p:tavLst>
                                        <p:tav tm="0">
                                          <p:val>
                                            <p:strVal val="#ppt_w*0.70"/>
                                          </p:val>
                                        </p:tav>
                                        <p:tav tm="100000">
                                          <p:val>
                                            <p:strVal val="#ppt_w"/>
                                          </p:val>
                                        </p:tav>
                                      </p:tavLst>
                                    </p:anim>
                                    <p:anim calcmode="lin" valueType="num">
                                      <p:cBhvr>
                                        <p:cTn id="62" dur="1000" fill="hold"/>
                                        <p:tgtEl>
                                          <p:spTgt spid="33797">
                                            <p:txEl>
                                              <p:pRg st="9" end="9"/>
                                            </p:txEl>
                                          </p:spTgt>
                                        </p:tgtEl>
                                        <p:attrNameLst>
                                          <p:attrName>ppt_h</p:attrName>
                                        </p:attrNameLst>
                                      </p:cBhvr>
                                      <p:tavLst>
                                        <p:tav tm="0">
                                          <p:val>
                                            <p:strVal val="#ppt_h"/>
                                          </p:val>
                                        </p:tav>
                                        <p:tav tm="100000">
                                          <p:val>
                                            <p:strVal val="#ppt_h"/>
                                          </p:val>
                                        </p:tav>
                                      </p:tavLst>
                                    </p:anim>
                                    <p:animEffect transition="in" filter="fade">
                                      <p:cBhvr>
                                        <p:cTn id="63" dur="1000"/>
                                        <p:tgtEl>
                                          <p:spTgt spid="33797">
                                            <p:txEl>
                                              <p:pRg st="9" end="9"/>
                                            </p:txEl>
                                          </p:spTgt>
                                        </p:tgtEl>
                                      </p:cBhvr>
                                    </p:animEffect>
                                  </p:childTnLst>
                                </p:cTn>
                              </p:par>
                            </p:childTnLst>
                          </p:cTn>
                        </p:par>
                      </p:childTnLst>
                    </p:cTn>
                  </p:par>
                  <p:par>
                    <p:cTn id="64" fill="hold">
                      <p:stCondLst>
                        <p:cond delay="indefinite"/>
                      </p:stCondLst>
                      <p:childTnLst>
                        <p:par>
                          <p:cTn id="65" fill="hold">
                            <p:stCondLst>
                              <p:cond delay="0"/>
                            </p:stCondLst>
                            <p:childTnLst>
                              <p:par>
                                <p:cTn id="66" presetID="55" presetClass="entr" presetSubtype="0" fill="hold" grpId="0" nodeType="clickEffect">
                                  <p:stCondLst>
                                    <p:cond delay="0"/>
                                  </p:stCondLst>
                                  <p:childTnLst>
                                    <p:set>
                                      <p:cBhvr>
                                        <p:cTn id="67" dur="1" fill="hold">
                                          <p:stCondLst>
                                            <p:cond delay="0"/>
                                          </p:stCondLst>
                                        </p:cTn>
                                        <p:tgtEl>
                                          <p:spTgt spid="33797">
                                            <p:txEl>
                                              <p:pRg st="10" end="10"/>
                                            </p:txEl>
                                          </p:spTgt>
                                        </p:tgtEl>
                                        <p:attrNameLst>
                                          <p:attrName>style.visibility</p:attrName>
                                        </p:attrNameLst>
                                      </p:cBhvr>
                                      <p:to>
                                        <p:strVal val="visible"/>
                                      </p:to>
                                    </p:set>
                                    <p:anim calcmode="lin" valueType="num">
                                      <p:cBhvr>
                                        <p:cTn id="68" dur="1000" fill="hold"/>
                                        <p:tgtEl>
                                          <p:spTgt spid="33797">
                                            <p:txEl>
                                              <p:pRg st="10" end="10"/>
                                            </p:txEl>
                                          </p:spTgt>
                                        </p:tgtEl>
                                        <p:attrNameLst>
                                          <p:attrName>ppt_w</p:attrName>
                                        </p:attrNameLst>
                                      </p:cBhvr>
                                      <p:tavLst>
                                        <p:tav tm="0">
                                          <p:val>
                                            <p:strVal val="#ppt_w*0.70"/>
                                          </p:val>
                                        </p:tav>
                                        <p:tav tm="100000">
                                          <p:val>
                                            <p:strVal val="#ppt_w"/>
                                          </p:val>
                                        </p:tav>
                                      </p:tavLst>
                                    </p:anim>
                                    <p:anim calcmode="lin" valueType="num">
                                      <p:cBhvr>
                                        <p:cTn id="69" dur="1000" fill="hold"/>
                                        <p:tgtEl>
                                          <p:spTgt spid="33797">
                                            <p:txEl>
                                              <p:pRg st="10" end="10"/>
                                            </p:txEl>
                                          </p:spTgt>
                                        </p:tgtEl>
                                        <p:attrNameLst>
                                          <p:attrName>ppt_h</p:attrName>
                                        </p:attrNameLst>
                                      </p:cBhvr>
                                      <p:tavLst>
                                        <p:tav tm="0">
                                          <p:val>
                                            <p:strVal val="#ppt_h"/>
                                          </p:val>
                                        </p:tav>
                                        <p:tav tm="100000">
                                          <p:val>
                                            <p:strVal val="#ppt_h"/>
                                          </p:val>
                                        </p:tav>
                                      </p:tavLst>
                                    </p:anim>
                                    <p:animEffect transition="in" filter="fade">
                                      <p:cBhvr>
                                        <p:cTn id="70" dur="1000"/>
                                        <p:tgtEl>
                                          <p:spTgt spid="33797">
                                            <p:txEl>
                                              <p:pRg st="10" end="10"/>
                                            </p:txEl>
                                          </p:spTgt>
                                        </p:tgtEl>
                                      </p:cBhvr>
                                    </p:animEffect>
                                  </p:childTnLst>
                                </p:cTn>
                              </p:par>
                            </p:childTnLst>
                          </p:cTn>
                        </p:par>
                      </p:childTnLst>
                    </p:cTn>
                  </p:par>
                  <p:par>
                    <p:cTn id="71" fill="hold">
                      <p:stCondLst>
                        <p:cond delay="indefinite"/>
                      </p:stCondLst>
                      <p:childTnLst>
                        <p:par>
                          <p:cTn id="72" fill="hold">
                            <p:stCondLst>
                              <p:cond delay="0"/>
                            </p:stCondLst>
                            <p:childTnLst>
                              <p:par>
                                <p:cTn id="73" presetID="55" presetClass="entr" presetSubtype="0" fill="hold" grpId="0" nodeType="clickEffect">
                                  <p:stCondLst>
                                    <p:cond delay="0"/>
                                  </p:stCondLst>
                                  <p:childTnLst>
                                    <p:set>
                                      <p:cBhvr>
                                        <p:cTn id="74" dur="1" fill="hold">
                                          <p:stCondLst>
                                            <p:cond delay="0"/>
                                          </p:stCondLst>
                                        </p:cTn>
                                        <p:tgtEl>
                                          <p:spTgt spid="33797">
                                            <p:txEl>
                                              <p:pRg st="11" end="11"/>
                                            </p:txEl>
                                          </p:spTgt>
                                        </p:tgtEl>
                                        <p:attrNameLst>
                                          <p:attrName>style.visibility</p:attrName>
                                        </p:attrNameLst>
                                      </p:cBhvr>
                                      <p:to>
                                        <p:strVal val="visible"/>
                                      </p:to>
                                    </p:set>
                                    <p:anim calcmode="lin" valueType="num">
                                      <p:cBhvr>
                                        <p:cTn id="75" dur="1000" fill="hold"/>
                                        <p:tgtEl>
                                          <p:spTgt spid="33797">
                                            <p:txEl>
                                              <p:pRg st="11" end="11"/>
                                            </p:txEl>
                                          </p:spTgt>
                                        </p:tgtEl>
                                        <p:attrNameLst>
                                          <p:attrName>ppt_w</p:attrName>
                                        </p:attrNameLst>
                                      </p:cBhvr>
                                      <p:tavLst>
                                        <p:tav tm="0">
                                          <p:val>
                                            <p:strVal val="#ppt_w*0.70"/>
                                          </p:val>
                                        </p:tav>
                                        <p:tav tm="100000">
                                          <p:val>
                                            <p:strVal val="#ppt_w"/>
                                          </p:val>
                                        </p:tav>
                                      </p:tavLst>
                                    </p:anim>
                                    <p:anim calcmode="lin" valueType="num">
                                      <p:cBhvr>
                                        <p:cTn id="76" dur="1000" fill="hold"/>
                                        <p:tgtEl>
                                          <p:spTgt spid="33797">
                                            <p:txEl>
                                              <p:pRg st="11" end="11"/>
                                            </p:txEl>
                                          </p:spTgt>
                                        </p:tgtEl>
                                        <p:attrNameLst>
                                          <p:attrName>ppt_h</p:attrName>
                                        </p:attrNameLst>
                                      </p:cBhvr>
                                      <p:tavLst>
                                        <p:tav tm="0">
                                          <p:val>
                                            <p:strVal val="#ppt_h"/>
                                          </p:val>
                                        </p:tav>
                                        <p:tav tm="100000">
                                          <p:val>
                                            <p:strVal val="#ppt_h"/>
                                          </p:val>
                                        </p:tav>
                                      </p:tavLst>
                                    </p:anim>
                                    <p:animEffect transition="in" filter="fade">
                                      <p:cBhvr>
                                        <p:cTn id="77" dur="1000"/>
                                        <p:tgtEl>
                                          <p:spTgt spid="33797">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6" grpId="0"/>
      <p:bldP spid="33797"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85750" y="428625"/>
            <a:ext cx="8572500" cy="6072188"/>
          </a:xfrm>
        </p:spPr>
        <p:txBody>
          <a:bodyPr/>
          <a:lstStyle/>
          <a:p>
            <a:pPr eaLnBrk="1" hangingPunct="1">
              <a:buFont typeface="Wingdings" pitchFamily="2" charset="2"/>
              <a:buNone/>
              <a:defRPr/>
            </a:pPr>
            <a:r>
              <a:rPr lang="es-ES" dirty="0" smtClean="0"/>
              <a:t>2. El delito de Defraudación aduanera</a:t>
            </a:r>
          </a:p>
          <a:p>
            <a:pPr eaLnBrk="1" hangingPunct="1">
              <a:buFont typeface="Wingdings" pitchFamily="2" charset="2"/>
              <a:buNone/>
              <a:defRPr/>
            </a:pPr>
            <a:r>
              <a:rPr lang="es-ES" dirty="0" smtClean="0"/>
              <a:t>a. Concepto</a:t>
            </a:r>
          </a:p>
          <a:p>
            <a:pPr eaLnBrk="1" hangingPunct="1">
              <a:buFont typeface="Wingdings" pitchFamily="2" charset="2"/>
              <a:buNone/>
              <a:defRPr/>
            </a:pPr>
            <a:r>
              <a:rPr lang="es-PA" dirty="0" smtClean="0"/>
              <a:t>b. Hechos que constituyen Defraudación aduanera</a:t>
            </a:r>
          </a:p>
          <a:p>
            <a:pPr eaLnBrk="1" hangingPunct="1">
              <a:buFont typeface="Wingdings" pitchFamily="2" charset="2"/>
              <a:buNone/>
              <a:defRPr/>
            </a:pPr>
            <a:endParaRPr lang="es-PA" sz="1000" dirty="0" smtClean="0"/>
          </a:p>
          <a:p>
            <a:pPr eaLnBrk="1" hangingPunct="1">
              <a:buFont typeface="Wingdings" pitchFamily="2" charset="2"/>
              <a:buNone/>
              <a:defRPr/>
            </a:pPr>
            <a:r>
              <a:rPr lang="es-PA" dirty="0" smtClean="0"/>
              <a:t>3. Diferencias entre contrabando y defraudación aduanera</a:t>
            </a:r>
          </a:p>
          <a:p>
            <a:pPr eaLnBrk="1" hangingPunct="1">
              <a:buFont typeface="Wingdings" pitchFamily="2" charset="2"/>
              <a:buNone/>
              <a:defRPr/>
            </a:pPr>
            <a:endParaRPr lang="es-PA" dirty="0" smtClean="0"/>
          </a:p>
          <a:p>
            <a:pPr eaLnBrk="1" hangingPunct="1">
              <a:buFont typeface="Wingdings" pitchFamily="2" charset="2"/>
              <a:buNone/>
              <a:defRPr/>
            </a:pPr>
            <a:r>
              <a:rPr lang="es-PA" dirty="0" smtClean="0"/>
              <a:t>D. CARACTERÍSTICAS COMUNES DE LOS DELITOS ADUANEROS</a:t>
            </a:r>
          </a:p>
          <a:p>
            <a:pPr eaLnBrk="1" hangingPunct="1">
              <a:buFont typeface="Wingdings" pitchFamily="2" charset="2"/>
              <a:buNone/>
              <a:defRPr/>
            </a:pPr>
            <a:r>
              <a:rPr lang="es-PA" dirty="0" smtClean="0"/>
              <a:t>1. La acción</a:t>
            </a:r>
          </a:p>
        </p:txBody>
      </p:sp>
    </p:spTree>
  </p:cSld>
  <p:clrMapOvr>
    <a:masterClrMapping/>
  </p:clrMapOvr>
  <p:transition spd="slow">
    <p:sndAc>
      <p:stSnd>
        <p:snd r:embed="rId2" name="breeze.wav"/>
      </p:stSnd>
    </p:sndAc>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642938"/>
            <a:ext cx="8229600" cy="5715000"/>
          </a:xfrm>
        </p:spPr>
        <p:txBody>
          <a:bodyPr/>
          <a:lstStyle/>
          <a:p>
            <a:pPr eaLnBrk="1" hangingPunct="1">
              <a:buFont typeface="Wingdings" pitchFamily="2" charset="2"/>
              <a:buNone/>
              <a:defRPr/>
            </a:pPr>
            <a:r>
              <a:rPr lang="es-PA" dirty="0" smtClean="0"/>
              <a:t>2. La tipicidad</a:t>
            </a:r>
          </a:p>
          <a:p>
            <a:pPr eaLnBrk="1" hangingPunct="1">
              <a:buFont typeface="Wingdings" pitchFamily="2" charset="2"/>
              <a:buNone/>
              <a:defRPr/>
            </a:pPr>
            <a:r>
              <a:rPr lang="es-PA" dirty="0" smtClean="0"/>
              <a:t>3. La </a:t>
            </a:r>
            <a:r>
              <a:rPr lang="es-PA" dirty="0" err="1" smtClean="0"/>
              <a:t>antijuricidad</a:t>
            </a:r>
            <a:endParaRPr lang="es-PA" dirty="0" smtClean="0"/>
          </a:p>
          <a:p>
            <a:pPr eaLnBrk="1" hangingPunct="1">
              <a:buFont typeface="Wingdings" pitchFamily="2" charset="2"/>
              <a:buNone/>
              <a:defRPr/>
            </a:pPr>
            <a:r>
              <a:rPr lang="es-PA" dirty="0" smtClean="0"/>
              <a:t>4. La culpabilidad</a:t>
            </a:r>
          </a:p>
          <a:p>
            <a:pPr eaLnBrk="1" hangingPunct="1">
              <a:buFont typeface="Wingdings" pitchFamily="2" charset="2"/>
              <a:buNone/>
              <a:defRPr/>
            </a:pPr>
            <a:r>
              <a:rPr lang="es-PA" dirty="0" smtClean="0"/>
              <a:t>5. Formas especiales de Aparición del Delito Aduanero.</a:t>
            </a:r>
          </a:p>
          <a:p>
            <a:pPr eaLnBrk="1" hangingPunct="1">
              <a:buFont typeface="Wingdings" pitchFamily="2" charset="2"/>
              <a:buNone/>
              <a:defRPr/>
            </a:pPr>
            <a:r>
              <a:rPr lang="es-PA" dirty="0" smtClean="0"/>
              <a:t>    a. Consumación</a:t>
            </a:r>
          </a:p>
          <a:p>
            <a:pPr eaLnBrk="1" hangingPunct="1">
              <a:buFont typeface="Wingdings" pitchFamily="2" charset="2"/>
              <a:buNone/>
              <a:defRPr/>
            </a:pPr>
            <a:r>
              <a:rPr lang="es-PA" dirty="0" smtClean="0"/>
              <a:t>    b. Tentativa</a:t>
            </a:r>
          </a:p>
          <a:p>
            <a:pPr eaLnBrk="1" hangingPunct="1">
              <a:buFont typeface="Wingdings" pitchFamily="2" charset="2"/>
              <a:buNone/>
              <a:defRPr/>
            </a:pPr>
            <a:r>
              <a:rPr lang="es-PA" dirty="0" smtClean="0"/>
              <a:t>    c. Auditoría y Participación</a:t>
            </a:r>
          </a:p>
          <a:p>
            <a:pPr eaLnBrk="1" hangingPunct="1">
              <a:buFont typeface="Wingdings" pitchFamily="2" charset="2"/>
              <a:buNone/>
              <a:defRPr/>
            </a:pPr>
            <a:r>
              <a:rPr lang="es-PA" dirty="0" smtClean="0"/>
              <a:t>    d. Delitos Conexos</a:t>
            </a:r>
          </a:p>
        </p:txBody>
      </p:sp>
    </p:spTree>
  </p:cSld>
  <p:clrMapOvr>
    <a:masterClrMapping/>
  </p:clrMapOvr>
  <p:transition spd="slow">
    <p:sndAc>
      <p:stSnd>
        <p:snd r:embed="rId2" name="breeze.wav"/>
      </p:stSnd>
    </p:sndAc>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285750"/>
            <a:ext cx="8229600" cy="6286500"/>
          </a:xfrm>
        </p:spPr>
        <p:txBody>
          <a:bodyPr/>
          <a:lstStyle/>
          <a:p>
            <a:pPr eaLnBrk="1" hangingPunct="1">
              <a:buFont typeface="Wingdings" pitchFamily="2" charset="2"/>
              <a:buNone/>
              <a:defRPr/>
            </a:pPr>
            <a:r>
              <a:rPr lang="es-PA" dirty="0" smtClean="0"/>
              <a:t>LAS PENAS EN MATERIA ADUANERA</a:t>
            </a:r>
          </a:p>
          <a:p>
            <a:pPr eaLnBrk="1" hangingPunct="1">
              <a:buFont typeface="Wingdings" pitchFamily="2" charset="2"/>
              <a:buNone/>
              <a:defRPr/>
            </a:pPr>
            <a:r>
              <a:rPr lang="es-PA" dirty="0" smtClean="0"/>
              <a:t>E. IDEAS GENERALES</a:t>
            </a:r>
          </a:p>
          <a:p>
            <a:pPr eaLnBrk="1" hangingPunct="1">
              <a:buFont typeface="Wingdings" pitchFamily="2" charset="2"/>
              <a:buNone/>
              <a:defRPr/>
            </a:pPr>
            <a:endParaRPr lang="es-PA" sz="800" dirty="0" smtClean="0"/>
          </a:p>
          <a:p>
            <a:pPr eaLnBrk="1" hangingPunct="1">
              <a:buFont typeface="Wingdings" pitchFamily="2" charset="2"/>
              <a:buNone/>
              <a:defRPr/>
            </a:pPr>
            <a:r>
              <a:rPr lang="es-PA" dirty="0" smtClean="0"/>
              <a:t>F. CLASES DE PENAS EN MATERIA ADUANERA.</a:t>
            </a:r>
          </a:p>
          <a:p>
            <a:pPr eaLnBrk="1" hangingPunct="1">
              <a:buFont typeface="Wingdings" pitchFamily="2" charset="2"/>
              <a:buNone/>
              <a:defRPr/>
            </a:pPr>
            <a:r>
              <a:rPr lang="es-PA" dirty="0" smtClean="0"/>
              <a:t>   1. Pena para las faltas</a:t>
            </a:r>
          </a:p>
          <a:p>
            <a:pPr eaLnBrk="1" hangingPunct="1">
              <a:buFont typeface="Wingdings" pitchFamily="2" charset="2"/>
              <a:buNone/>
              <a:defRPr/>
            </a:pPr>
            <a:r>
              <a:rPr lang="es-PA" dirty="0" smtClean="0"/>
              <a:t>   2. Pena para los delitos</a:t>
            </a:r>
          </a:p>
          <a:p>
            <a:pPr eaLnBrk="1" hangingPunct="1">
              <a:buFont typeface="Wingdings" pitchFamily="2" charset="2"/>
              <a:buNone/>
              <a:defRPr/>
            </a:pPr>
            <a:r>
              <a:rPr lang="es-PA" sz="2800" dirty="0" smtClean="0"/>
              <a:t>        a. Para la defraudación aduanera y el     </a:t>
            </a:r>
          </a:p>
          <a:p>
            <a:pPr eaLnBrk="1" hangingPunct="1">
              <a:buFont typeface="Wingdings" pitchFamily="2" charset="2"/>
              <a:buNone/>
              <a:defRPr/>
            </a:pPr>
            <a:r>
              <a:rPr lang="es-PA" sz="2800" dirty="0" smtClean="0"/>
              <a:t>            contrabando</a:t>
            </a:r>
          </a:p>
          <a:p>
            <a:pPr eaLnBrk="1" hangingPunct="1">
              <a:buFont typeface="Wingdings" pitchFamily="2" charset="2"/>
              <a:buNone/>
              <a:defRPr/>
            </a:pPr>
            <a:r>
              <a:rPr lang="es-PA" sz="2800" dirty="0" smtClean="0"/>
              <a:t>        b. Comentarios sobre los delitos   </a:t>
            </a:r>
          </a:p>
          <a:p>
            <a:pPr eaLnBrk="1" hangingPunct="1">
              <a:buFont typeface="Wingdings" pitchFamily="2" charset="2"/>
              <a:buNone/>
              <a:defRPr/>
            </a:pPr>
            <a:r>
              <a:rPr lang="es-PA" sz="2800" dirty="0" smtClean="0"/>
              <a:t>            aduaneros</a:t>
            </a:r>
          </a:p>
          <a:p>
            <a:pPr eaLnBrk="1" hangingPunct="1">
              <a:buFont typeface="Wingdings" pitchFamily="2" charset="2"/>
              <a:buNone/>
              <a:defRPr/>
            </a:pPr>
            <a:r>
              <a:rPr lang="es-PA" sz="2800" dirty="0" smtClean="0"/>
              <a:t>        c. Jurisprudencia</a:t>
            </a:r>
            <a:endParaRPr lang="es-PA" dirty="0" smtClean="0"/>
          </a:p>
        </p:txBody>
      </p:sp>
    </p:spTree>
  </p:cSld>
  <p:clrMapOvr>
    <a:masterClrMapping/>
  </p:clrMapOvr>
  <p:transition spd="slow">
    <p:sndAc>
      <p:stSnd>
        <p:snd r:embed="rId2" name="breeze.wav"/>
      </p:stSnd>
    </p:sndAc>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nvPr>
        </p:nvGraphicFramePr>
        <p:xfrm>
          <a:off x="357188" y="571500"/>
          <a:ext cx="8429683" cy="5500725"/>
        </p:xfrm>
        <a:graphic>
          <a:graphicData uri="http://schemas.openxmlformats.org/drawingml/2006/table">
            <a:tbl>
              <a:tblPr/>
              <a:tblGrid>
                <a:gridCol w="4714907"/>
                <a:gridCol w="2700009"/>
                <a:gridCol w="1014767"/>
              </a:tblGrid>
              <a:tr h="578079">
                <a:tc gridSpan="3">
                  <a:txBody>
                    <a:bodyPr/>
                    <a:lstStyle/>
                    <a:p>
                      <a:pPr algn="ctr">
                        <a:spcAft>
                          <a:spcPts val="0"/>
                        </a:spcAft>
                      </a:pPr>
                      <a:r>
                        <a:rPr lang="es-ES" sz="1600" b="1" dirty="0">
                          <a:latin typeface="Arial"/>
                          <a:ea typeface="Times New Roman"/>
                        </a:rPr>
                        <a:t>CUADRO #1</a:t>
                      </a:r>
                      <a:endParaRPr lang="es-PA" sz="1600" dirty="0">
                        <a:latin typeface="Times New Roman"/>
                        <a:ea typeface="Times New Roman"/>
                      </a:endParaRPr>
                    </a:p>
                    <a:p>
                      <a:pPr algn="ctr">
                        <a:spcAft>
                          <a:spcPts val="0"/>
                        </a:spcAft>
                      </a:pPr>
                      <a:r>
                        <a:rPr lang="es-ES" sz="1600" b="1" dirty="0" smtClean="0">
                          <a:latin typeface="Arial"/>
                          <a:ea typeface="Times New Roman"/>
                        </a:rPr>
                        <a:t>Defraudación </a:t>
                      </a:r>
                      <a:r>
                        <a:rPr lang="es-ES" sz="1600" b="1" dirty="0">
                          <a:latin typeface="Arial"/>
                          <a:ea typeface="Times New Roman"/>
                        </a:rPr>
                        <a:t>Fiscal en el sector aduanero de la Zona Libre de Colón</a:t>
                      </a:r>
                      <a:endParaRPr lang="es-PA" sz="1600" dirty="0">
                        <a:latin typeface="Times New Roman"/>
                        <a:ea typeface="Times New Roman"/>
                      </a:endParaRPr>
                    </a:p>
                  </a:txBody>
                  <a:tcPr marL="50413" marR="504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PA"/>
                    </a:p>
                  </a:txBody>
                  <a:tcPr/>
                </a:tc>
                <a:tc hMerge="1">
                  <a:txBody>
                    <a:bodyPr/>
                    <a:lstStyle/>
                    <a:p>
                      <a:endParaRPr lang="es-PA"/>
                    </a:p>
                  </a:txBody>
                  <a:tcPr/>
                </a:tc>
              </a:tr>
              <a:tr h="578079">
                <a:tc>
                  <a:txBody>
                    <a:bodyPr/>
                    <a:lstStyle/>
                    <a:p>
                      <a:pPr algn="ctr">
                        <a:spcAft>
                          <a:spcPts val="0"/>
                        </a:spcAft>
                      </a:pPr>
                      <a:endParaRPr lang="es-PA" sz="1600" dirty="0">
                        <a:latin typeface="Times New Roman"/>
                        <a:ea typeface="Times New Roman"/>
                      </a:endParaRPr>
                    </a:p>
                  </a:txBody>
                  <a:tcPr marL="50413" marR="504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600" b="1">
                          <a:latin typeface="Arial"/>
                          <a:ea typeface="Times New Roman"/>
                        </a:rPr>
                        <a:t>CANTIDAD - PORCENTAJE</a:t>
                      </a:r>
                      <a:endParaRPr lang="es-PA" sz="1600">
                        <a:latin typeface="Times New Roman"/>
                        <a:ea typeface="Times New Roman"/>
                      </a:endParaRPr>
                    </a:p>
                  </a:txBody>
                  <a:tcPr marL="50413" marR="504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600" b="1">
                          <a:latin typeface="Arial"/>
                          <a:ea typeface="Times New Roman"/>
                        </a:rPr>
                        <a:t>TOTAL</a:t>
                      </a:r>
                      <a:endParaRPr lang="es-PA" sz="1600">
                        <a:latin typeface="Times New Roman"/>
                        <a:ea typeface="Times New Roman"/>
                      </a:endParaRPr>
                    </a:p>
                  </a:txBody>
                  <a:tcPr marL="50413" marR="504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45198">
                <a:tc>
                  <a:txBody>
                    <a:bodyPr/>
                    <a:lstStyle/>
                    <a:p>
                      <a:pPr>
                        <a:spcAft>
                          <a:spcPts val="0"/>
                        </a:spcAft>
                      </a:pPr>
                      <a:r>
                        <a:rPr lang="es-ES" sz="1600" b="1" i="1" dirty="0">
                          <a:latin typeface="Arial"/>
                          <a:ea typeface="Times New Roman"/>
                        </a:rPr>
                        <a:t>Edad</a:t>
                      </a:r>
                      <a:endParaRPr lang="es-PA" sz="1600" dirty="0">
                        <a:latin typeface="Times New Roman"/>
                        <a:ea typeface="Times New Roman"/>
                      </a:endParaRPr>
                    </a:p>
                  </a:txBody>
                  <a:tcPr marL="50413" marR="504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600" dirty="0">
                          <a:latin typeface="Arial"/>
                          <a:ea typeface="Times New Roman"/>
                        </a:rPr>
                        <a:t>20 – 25 años = 4 (26%)</a:t>
                      </a:r>
                      <a:endParaRPr lang="es-PA" sz="1600" dirty="0">
                        <a:latin typeface="Times New Roman"/>
                        <a:ea typeface="Times New Roman"/>
                      </a:endParaRPr>
                    </a:p>
                    <a:p>
                      <a:pPr>
                        <a:spcAft>
                          <a:spcPts val="0"/>
                        </a:spcAft>
                      </a:pPr>
                      <a:r>
                        <a:rPr lang="es-ES" sz="1600" dirty="0">
                          <a:latin typeface="Arial"/>
                          <a:ea typeface="Times New Roman"/>
                        </a:rPr>
                        <a:t>26 – 35 años = 6 (40%)</a:t>
                      </a:r>
                      <a:endParaRPr lang="es-PA" sz="1600" dirty="0">
                        <a:latin typeface="Times New Roman"/>
                        <a:ea typeface="Times New Roman"/>
                      </a:endParaRPr>
                    </a:p>
                    <a:p>
                      <a:pPr>
                        <a:spcAft>
                          <a:spcPts val="0"/>
                        </a:spcAft>
                      </a:pPr>
                      <a:r>
                        <a:rPr lang="es-ES" sz="1600" dirty="0">
                          <a:latin typeface="Arial"/>
                          <a:ea typeface="Times New Roman"/>
                        </a:rPr>
                        <a:t>36 – 45 años = 3 (20%)</a:t>
                      </a:r>
                      <a:endParaRPr lang="es-PA" sz="1600" dirty="0">
                        <a:latin typeface="Times New Roman"/>
                        <a:ea typeface="Times New Roman"/>
                      </a:endParaRPr>
                    </a:p>
                    <a:p>
                      <a:pPr>
                        <a:spcAft>
                          <a:spcPts val="0"/>
                        </a:spcAft>
                      </a:pPr>
                      <a:r>
                        <a:rPr lang="es-ES" sz="1600" dirty="0">
                          <a:latin typeface="Arial"/>
                          <a:ea typeface="Times New Roman"/>
                        </a:rPr>
                        <a:t>46 – 55 años = 1 (7%)</a:t>
                      </a:r>
                      <a:endParaRPr lang="es-PA" sz="1600" dirty="0">
                        <a:latin typeface="Times New Roman"/>
                        <a:ea typeface="Times New Roman"/>
                      </a:endParaRPr>
                    </a:p>
                    <a:p>
                      <a:pPr>
                        <a:spcAft>
                          <a:spcPts val="0"/>
                        </a:spcAft>
                      </a:pPr>
                      <a:r>
                        <a:rPr lang="es-ES" sz="1600" dirty="0">
                          <a:latin typeface="Arial"/>
                          <a:ea typeface="Times New Roman"/>
                        </a:rPr>
                        <a:t>56 – 65 años = 1 (7%)</a:t>
                      </a:r>
                      <a:endParaRPr lang="es-PA" sz="1600" dirty="0">
                        <a:latin typeface="Times New Roman"/>
                        <a:ea typeface="Times New Roman"/>
                      </a:endParaRPr>
                    </a:p>
                  </a:txBody>
                  <a:tcPr marL="50413" marR="504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600" dirty="0">
                          <a:latin typeface="Arial"/>
                          <a:ea typeface="Times New Roman"/>
                        </a:rPr>
                        <a:t>100%</a:t>
                      </a:r>
                      <a:endParaRPr lang="es-PA" sz="1600" dirty="0">
                        <a:latin typeface="Times New Roman"/>
                        <a:ea typeface="Times New Roman"/>
                      </a:endParaRPr>
                    </a:p>
                  </a:txBody>
                  <a:tcPr marL="50413" marR="504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78079">
                <a:tc>
                  <a:txBody>
                    <a:bodyPr/>
                    <a:lstStyle/>
                    <a:p>
                      <a:pPr>
                        <a:spcAft>
                          <a:spcPts val="0"/>
                        </a:spcAft>
                      </a:pPr>
                      <a:r>
                        <a:rPr lang="es-ES" sz="1600" b="1" i="1">
                          <a:latin typeface="Arial"/>
                          <a:ea typeface="Times New Roman"/>
                        </a:rPr>
                        <a:t>Sexo</a:t>
                      </a:r>
                      <a:endParaRPr lang="es-PA" sz="1600">
                        <a:latin typeface="Times New Roman"/>
                        <a:ea typeface="Times New Roman"/>
                      </a:endParaRPr>
                    </a:p>
                  </a:txBody>
                  <a:tcPr marL="50413" marR="504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600" dirty="0">
                          <a:latin typeface="Arial"/>
                          <a:ea typeface="Times New Roman"/>
                        </a:rPr>
                        <a:t>Femenino = 10 (60%)</a:t>
                      </a:r>
                      <a:endParaRPr lang="es-PA" sz="1600" dirty="0">
                        <a:latin typeface="Times New Roman"/>
                        <a:ea typeface="Times New Roman"/>
                      </a:endParaRPr>
                    </a:p>
                    <a:p>
                      <a:pPr>
                        <a:spcAft>
                          <a:spcPts val="0"/>
                        </a:spcAft>
                      </a:pPr>
                      <a:r>
                        <a:rPr lang="es-ES" sz="1600" dirty="0">
                          <a:latin typeface="Arial"/>
                          <a:ea typeface="Times New Roman"/>
                        </a:rPr>
                        <a:t>Masculino = 5 (40%)</a:t>
                      </a:r>
                      <a:endParaRPr lang="es-PA" sz="1600" dirty="0">
                        <a:latin typeface="Times New Roman"/>
                        <a:ea typeface="Times New Roman"/>
                      </a:endParaRPr>
                    </a:p>
                  </a:txBody>
                  <a:tcPr marL="50413" marR="504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600">
                          <a:latin typeface="Arial"/>
                          <a:ea typeface="Times New Roman"/>
                        </a:rPr>
                        <a:t>100%</a:t>
                      </a:r>
                      <a:endParaRPr lang="es-PA" sz="1600">
                        <a:latin typeface="Times New Roman"/>
                        <a:ea typeface="Times New Roman"/>
                      </a:endParaRPr>
                    </a:p>
                  </a:txBody>
                  <a:tcPr marL="50413" marR="504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78079">
                <a:tc>
                  <a:txBody>
                    <a:bodyPr/>
                    <a:lstStyle/>
                    <a:p>
                      <a:pPr>
                        <a:spcAft>
                          <a:spcPts val="0"/>
                        </a:spcAft>
                      </a:pPr>
                      <a:r>
                        <a:rPr lang="es-ES" sz="1600" b="1" i="1">
                          <a:latin typeface="Arial"/>
                          <a:ea typeface="Times New Roman"/>
                        </a:rPr>
                        <a:t>¿Conoce Usted acerca de la Defraudación Fiscal?</a:t>
                      </a:r>
                      <a:endParaRPr lang="es-PA" sz="1600">
                        <a:latin typeface="Times New Roman"/>
                        <a:ea typeface="Times New Roman"/>
                      </a:endParaRPr>
                    </a:p>
                  </a:txBody>
                  <a:tcPr marL="50413" marR="504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600">
                          <a:latin typeface="Arial"/>
                          <a:ea typeface="Times New Roman"/>
                        </a:rPr>
                        <a:t>Si = 15 (100%)</a:t>
                      </a:r>
                      <a:endParaRPr lang="es-PA" sz="1600">
                        <a:latin typeface="Times New Roman"/>
                        <a:ea typeface="Times New Roman"/>
                      </a:endParaRPr>
                    </a:p>
                    <a:p>
                      <a:pPr>
                        <a:spcAft>
                          <a:spcPts val="0"/>
                        </a:spcAft>
                      </a:pPr>
                      <a:r>
                        <a:rPr lang="es-ES" sz="1600">
                          <a:latin typeface="Arial"/>
                          <a:ea typeface="Times New Roman"/>
                        </a:rPr>
                        <a:t>No = 0 (0%)</a:t>
                      </a:r>
                      <a:endParaRPr lang="es-PA" sz="1600">
                        <a:latin typeface="Times New Roman"/>
                        <a:ea typeface="Times New Roman"/>
                      </a:endParaRPr>
                    </a:p>
                  </a:txBody>
                  <a:tcPr marL="50413" marR="504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600" dirty="0">
                          <a:latin typeface="Arial"/>
                          <a:ea typeface="Times New Roman"/>
                        </a:rPr>
                        <a:t>100%</a:t>
                      </a:r>
                      <a:endParaRPr lang="es-PA" sz="1600" dirty="0">
                        <a:latin typeface="Times New Roman"/>
                        <a:ea typeface="Times New Roman"/>
                      </a:endParaRPr>
                    </a:p>
                  </a:txBody>
                  <a:tcPr marL="50413" marR="504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78079">
                <a:tc>
                  <a:txBody>
                    <a:bodyPr/>
                    <a:lstStyle/>
                    <a:p>
                      <a:pPr>
                        <a:spcAft>
                          <a:spcPts val="0"/>
                        </a:spcAft>
                      </a:pPr>
                      <a:r>
                        <a:rPr lang="es-ES" sz="1600" b="1" i="1">
                          <a:latin typeface="Arial"/>
                          <a:ea typeface="Times New Roman"/>
                        </a:rPr>
                        <a:t>¿Cree Usted de la Defraudación Fiscal como delito?</a:t>
                      </a:r>
                      <a:endParaRPr lang="es-PA" sz="1600">
                        <a:latin typeface="Times New Roman"/>
                        <a:ea typeface="Times New Roman"/>
                      </a:endParaRPr>
                    </a:p>
                  </a:txBody>
                  <a:tcPr marL="50413" marR="504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600">
                          <a:latin typeface="Arial"/>
                          <a:ea typeface="Times New Roman"/>
                        </a:rPr>
                        <a:t>Si = 5 (33%) </a:t>
                      </a:r>
                      <a:endParaRPr lang="es-PA" sz="1600">
                        <a:latin typeface="Times New Roman"/>
                        <a:ea typeface="Times New Roman"/>
                      </a:endParaRPr>
                    </a:p>
                    <a:p>
                      <a:pPr>
                        <a:spcAft>
                          <a:spcPts val="0"/>
                        </a:spcAft>
                      </a:pPr>
                      <a:r>
                        <a:rPr lang="es-ES" sz="1600">
                          <a:latin typeface="Arial"/>
                          <a:ea typeface="Times New Roman"/>
                        </a:rPr>
                        <a:t>No = 10 (67%)</a:t>
                      </a:r>
                      <a:endParaRPr lang="es-PA" sz="1600">
                        <a:latin typeface="Times New Roman"/>
                        <a:ea typeface="Times New Roman"/>
                      </a:endParaRPr>
                    </a:p>
                  </a:txBody>
                  <a:tcPr marL="50413" marR="504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600">
                          <a:latin typeface="Arial"/>
                          <a:ea typeface="Times New Roman"/>
                        </a:rPr>
                        <a:t>100%</a:t>
                      </a:r>
                      <a:endParaRPr lang="es-PA" sz="1600">
                        <a:latin typeface="Times New Roman"/>
                        <a:ea typeface="Times New Roman"/>
                      </a:endParaRPr>
                    </a:p>
                  </a:txBody>
                  <a:tcPr marL="50413" marR="504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87053">
                <a:tc>
                  <a:txBody>
                    <a:bodyPr/>
                    <a:lstStyle/>
                    <a:p>
                      <a:pPr>
                        <a:spcAft>
                          <a:spcPts val="0"/>
                        </a:spcAft>
                      </a:pPr>
                      <a:r>
                        <a:rPr lang="es-ES" sz="1600" b="1" i="1">
                          <a:latin typeface="Arial"/>
                          <a:ea typeface="Times New Roman"/>
                        </a:rPr>
                        <a:t>¿Piensa Usted que Defraudación Fiscal se debe al aumento de los impuestos?</a:t>
                      </a:r>
                      <a:endParaRPr lang="es-PA" sz="1600">
                        <a:latin typeface="Times New Roman"/>
                        <a:ea typeface="Times New Roman"/>
                      </a:endParaRPr>
                    </a:p>
                  </a:txBody>
                  <a:tcPr marL="50413" marR="504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600">
                          <a:latin typeface="Arial"/>
                          <a:ea typeface="Times New Roman"/>
                        </a:rPr>
                        <a:t>Si = 5 (33%)</a:t>
                      </a:r>
                      <a:endParaRPr lang="es-PA" sz="1600">
                        <a:latin typeface="Times New Roman"/>
                        <a:ea typeface="Times New Roman"/>
                      </a:endParaRPr>
                    </a:p>
                    <a:p>
                      <a:pPr>
                        <a:spcAft>
                          <a:spcPts val="0"/>
                        </a:spcAft>
                      </a:pPr>
                      <a:r>
                        <a:rPr lang="es-ES" sz="1600">
                          <a:latin typeface="Arial"/>
                          <a:ea typeface="Times New Roman"/>
                        </a:rPr>
                        <a:t>No = 10 (67%)</a:t>
                      </a:r>
                      <a:endParaRPr lang="es-PA" sz="1600">
                        <a:latin typeface="Times New Roman"/>
                        <a:ea typeface="Times New Roman"/>
                      </a:endParaRPr>
                    </a:p>
                  </a:txBody>
                  <a:tcPr marL="50413" marR="504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600" dirty="0">
                          <a:latin typeface="Arial"/>
                          <a:ea typeface="Times New Roman"/>
                        </a:rPr>
                        <a:t>100%</a:t>
                      </a:r>
                      <a:endParaRPr lang="es-PA" sz="1600" dirty="0">
                        <a:latin typeface="Times New Roman"/>
                        <a:ea typeface="Times New Roman"/>
                      </a:endParaRPr>
                    </a:p>
                  </a:txBody>
                  <a:tcPr marL="50413" marR="504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78079">
                <a:tc>
                  <a:txBody>
                    <a:bodyPr/>
                    <a:lstStyle/>
                    <a:p>
                      <a:pPr>
                        <a:spcAft>
                          <a:spcPts val="0"/>
                        </a:spcAft>
                      </a:pPr>
                      <a:r>
                        <a:rPr lang="es-ES" sz="1600" b="1" i="1">
                          <a:latin typeface="Arial"/>
                          <a:ea typeface="Times New Roman"/>
                        </a:rPr>
                        <a:t>¿Cree Usted que la Defraudación Fiscal afecta al territorio aduanero?</a:t>
                      </a:r>
                      <a:endParaRPr lang="es-PA" sz="1600">
                        <a:latin typeface="Times New Roman"/>
                        <a:ea typeface="Times New Roman"/>
                      </a:endParaRPr>
                    </a:p>
                  </a:txBody>
                  <a:tcPr marL="50413" marR="504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600">
                          <a:latin typeface="Arial"/>
                          <a:ea typeface="Times New Roman"/>
                        </a:rPr>
                        <a:t>Si = 14 (93%)</a:t>
                      </a:r>
                      <a:endParaRPr lang="es-PA" sz="1600">
                        <a:latin typeface="Times New Roman"/>
                        <a:ea typeface="Times New Roman"/>
                      </a:endParaRPr>
                    </a:p>
                    <a:p>
                      <a:pPr>
                        <a:spcAft>
                          <a:spcPts val="0"/>
                        </a:spcAft>
                      </a:pPr>
                      <a:r>
                        <a:rPr lang="es-ES" sz="1600">
                          <a:latin typeface="Arial"/>
                          <a:ea typeface="Times New Roman"/>
                        </a:rPr>
                        <a:t>No = 1 (7%)</a:t>
                      </a:r>
                      <a:endParaRPr lang="es-PA" sz="1600">
                        <a:latin typeface="Times New Roman"/>
                        <a:ea typeface="Times New Roman"/>
                      </a:endParaRPr>
                    </a:p>
                  </a:txBody>
                  <a:tcPr marL="50413" marR="504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600" dirty="0">
                          <a:latin typeface="Arial"/>
                          <a:ea typeface="Times New Roman"/>
                        </a:rPr>
                        <a:t>100%</a:t>
                      </a:r>
                      <a:endParaRPr lang="es-PA" sz="1600" dirty="0">
                        <a:latin typeface="Times New Roman"/>
                        <a:ea typeface="Times New Roman"/>
                      </a:endParaRPr>
                    </a:p>
                  </a:txBody>
                  <a:tcPr marL="50413" marR="504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spd="slow">
    <p:sndAc>
      <p:stSnd>
        <p:snd r:embed="rId2" name="breeze.wav"/>
      </p:stSnd>
    </p:sndAc>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nvPr>
        </p:nvGraphicFramePr>
        <p:xfrm>
          <a:off x="457200" y="571500"/>
          <a:ext cx="8329642" cy="5500726"/>
        </p:xfrm>
        <a:graphic>
          <a:graphicData uri="http://schemas.openxmlformats.org/drawingml/2006/table">
            <a:tbl>
              <a:tblPr/>
              <a:tblGrid>
                <a:gridCol w="4829179"/>
                <a:gridCol w="2286016"/>
                <a:gridCol w="1214447"/>
              </a:tblGrid>
              <a:tr h="892401">
                <a:tc>
                  <a:txBody>
                    <a:bodyPr/>
                    <a:lstStyle/>
                    <a:p>
                      <a:pPr>
                        <a:spcAft>
                          <a:spcPts val="0"/>
                        </a:spcAft>
                      </a:pPr>
                      <a:r>
                        <a:rPr lang="es-ES" sz="1600" b="1" i="1" dirty="0">
                          <a:latin typeface="Arial"/>
                          <a:ea typeface="Times New Roman"/>
                        </a:rPr>
                        <a:t>¿Conoce las penas que causa la Defraudación Fiscal?</a:t>
                      </a:r>
                      <a:endParaRPr lang="es-PA" sz="1600" dirty="0">
                        <a:latin typeface="Times New Roman"/>
                        <a:ea typeface="Times New Roman"/>
                      </a:endParaRPr>
                    </a:p>
                  </a:txBody>
                  <a:tcPr marL="50413" marR="504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600">
                          <a:latin typeface="Arial"/>
                          <a:ea typeface="Times New Roman"/>
                        </a:rPr>
                        <a:t>Si = 13 (86%)</a:t>
                      </a:r>
                      <a:endParaRPr lang="es-PA" sz="1600">
                        <a:latin typeface="Times New Roman"/>
                        <a:ea typeface="Times New Roman"/>
                      </a:endParaRPr>
                    </a:p>
                    <a:p>
                      <a:pPr>
                        <a:spcAft>
                          <a:spcPts val="0"/>
                        </a:spcAft>
                      </a:pPr>
                      <a:r>
                        <a:rPr lang="es-ES" sz="1600">
                          <a:latin typeface="Arial"/>
                          <a:ea typeface="Times New Roman"/>
                        </a:rPr>
                        <a:t>No = 2 (14%)</a:t>
                      </a:r>
                      <a:endParaRPr lang="es-PA" sz="1600">
                        <a:latin typeface="Times New Roman"/>
                        <a:ea typeface="Times New Roman"/>
                      </a:endParaRPr>
                    </a:p>
                  </a:txBody>
                  <a:tcPr marL="50413" marR="504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600" dirty="0">
                          <a:latin typeface="Arial"/>
                          <a:ea typeface="Times New Roman"/>
                        </a:rPr>
                        <a:t>100%</a:t>
                      </a:r>
                      <a:endParaRPr lang="es-PA" sz="1600" dirty="0">
                        <a:latin typeface="Times New Roman"/>
                        <a:ea typeface="Times New Roman"/>
                      </a:endParaRPr>
                    </a:p>
                  </a:txBody>
                  <a:tcPr marL="50413" marR="504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38792">
                <a:tc>
                  <a:txBody>
                    <a:bodyPr/>
                    <a:lstStyle/>
                    <a:p>
                      <a:pPr>
                        <a:spcAft>
                          <a:spcPts val="0"/>
                        </a:spcAft>
                      </a:pPr>
                      <a:r>
                        <a:rPr lang="es-ES" sz="1600" b="1" i="1" dirty="0">
                          <a:latin typeface="Arial"/>
                          <a:ea typeface="Times New Roman"/>
                        </a:rPr>
                        <a:t>¿Cree Usted que con las multas otorgadas se evita la Defraudación Fiscal?</a:t>
                      </a:r>
                      <a:endParaRPr lang="es-PA" sz="1600" dirty="0">
                        <a:latin typeface="Times New Roman"/>
                        <a:ea typeface="Times New Roman"/>
                      </a:endParaRPr>
                    </a:p>
                  </a:txBody>
                  <a:tcPr marL="50413" marR="504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600">
                          <a:latin typeface="Arial"/>
                          <a:ea typeface="Times New Roman"/>
                        </a:rPr>
                        <a:t>Si = 3 (20%)</a:t>
                      </a:r>
                      <a:endParaRPr lang="es-PA" sz="1600">
                        <a:latin typeface="Times New Roman"/>
                        <a:ea typeface="Times New Roman"/>
                      </a:endParaRPr>
                    </a:p>
                    <a:p>
                      <a:pPr>
                        <a:spcAft>
                          <a:spcPts val="0"/>
                        </a:spcAft>
                      </a:pPr>
                      <a:r>
                        <a:rPr lang="es-ES" sz="1600">
                          <a:latin typeface="Arial"/>
                          <a:ea typeface="Times New Roman"/>
                        </a:rPr>
                        <a:t>No = 12 (80%)</a:t>
                      </a:r>
                      <a:endParaRPr lang="es-PA" sz="1600">
                        <a:latin typeface="Times New Roman"/>
                        <a:ea typeface="Times New Roman"/>
                      </a:endParaRPr>
                    </a:p>
                  </a:txBody>
                  <a:tcPr marL="50413" marR="504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600">
                          <a:latin typeface="Arial"/>
                          <a:ea typeface="Times New Roman"/>
                        </a:rPr>
                        <a:t>100%</a:t>
                      </a:r>
                      <a:endParaRPr lang="es-PA" sz="1600">
                        <a:latin typeface="Times New Roman"/>
                        <a:ea typeface="Times New Roman"/>
                      </a:endParaRPr>
                    </a:p>
                  </a:txBody>
                  <a:tcPr marL="50413" marR="504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44897">
                <a:tc>
                  <a:txBody>
                    <a:bodyPr/>
                    <a:lstStyle/>
                    <a:p>
                      <a:pPr>
                        <a:spcAft>
                          <a:spcPts val="0"/>
                        </a:spcAft>
                      </a:pPr>
                      <a:r>
                        <a:rPr lang="es-ES" sz="1600" b="1" i="1" dirty="0">
                          <a:latin typeface="Arial"/>
                          <a:ea typeface="Times New Roman"/>
                        </a:rPr>
                        <a:t>¿Cree Usted que las grandes empresas incurren a la Defraudación Fiscal?</a:t>
                      </a:r>
                      <a:endParaRPr lang="es-PA" sz="1600" dirty="0">
                        <a:latin typeface="Times New Roman"/>
                        <a:ea typeface="Times New Roman"/>
                      </a:endParaRPr>
                    </a:p>
                  </a:txBody>
                  <a:tcPr marL="50413" marR="504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600" dirty="0">
                          <a:latin typeface="Arial"/>
                          <a:ea typeface="Times New Roman"/>
                        </a:rPr>
                        <a:t>Si = 14 (93%)</a:t>
                      </a:r>
                      <a:endParaRPr lang="es-PA" sz="1600" dirty="0">
                        <a:latin typeface="Times New Roman"/>
                        <a:ea typeface="Times New Roman"/>
                      </a:endParaRPr>
                    </a:p>
                    <a:p>
                      <a:pPr>
                        <a:spcAft>
                          <a:spcPts val="0"/>
                        </a:spcAft>
                      </a:pPr>
                      <a:r>
                        <a:rPr lang="es-ES" sz="1600" dirty="0">
                          <a:latin typeface="Arial"/>
                          <a:ea typeface="Times New Roman"/>
                        </a:rPr>
                        <a:t>No = 1 (7%)</a:t>
                      </a:r>
                      <a:endParaRPr lang="es-PA" sz="1600" dirty="0">
                        <a:latin typeface="Times New Roman"/>
                        <a:ea typeface="Times New Roman"/>
                      </a:endParaRPr>
                    </a:p>
                  </a:txBody>
                  <a:tcPr marL="50413" marR="504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600" dirty="0">
                          <a:latin typeface="Arial"/>
                          <a:ea typeface="Times New Roman"/>
                        </a:rPr>
                        <a:t>100%</a:t>
                      </a:r>
                      <a:endParaRPr lang="es-PA" sz="1600" dirty="0">
                        <a:latin typeface="Times New Roman"/>
                        <a:ea typeface="Times New Roman"/>
                      </a:endParaRPr>
                    </a:p>
                  </a:txBody>
                  <a:tcPr marL="50413" marR="504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43780">
                <a:tc>
                  <a:txBody>
                    <a:bodyPr/>
                    <a:lstStyle/>
                    <a:p>
                      <a:pPr>
                        <a:spcAft>
                          <a:spcPts val="0"/>
                        </a:spcAft>
                      </a:pPr>
                      <a:r>
                        <a:rPr lang="es-ES" sz="1600" b="1" i="1">
                          <a:latin typeface="Arial"/>
                          <a:ea typeface="Times New Roman"/>
                        </a:rPr>
                        <a:t>¿Piensa Usted que la falsificación  influye a la Defraudación Fiscal?</a:t>
                      </a:r>
                      <a:endParaRPr lang="es-PA" sz="1600">
                        <a:latin typeface="Times New Roman"/>
                        <a:ea typeface="Times New Roman"/>
                      </a:endParaRPr>
                    </a:p>
                  </a:txBody>
                  <a:tcPr marL="50413" marR="504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600">
                          <a:latin typeface="Arial"/>
                          <a:ea typeface="Times New Roman"/>
                        </a:rPr>
                        <a:t>Si = 13 (86%)</a:t>
                      </a:r>
                      <a:endParaRPr lang="es-PA" sz="1600">
                        <a:latin typeface="Times New Roman"/>
                        <a:ea typeface="Times New Roman"/>
                      </a:endParaRPr>
                    </a:p>
                    <a:p>
                      <a:pPr>
                        <a:spcAft>
                          <a:spcPts val="0"/>
                        </a:spcAft>
                      </a:pPr>
                      <a:r>
                        <a:rPr lang="es-ES" sz="1600">
                          <a:latin typeface="Arial"/>
                          <a:ea typeface="Times New Roman"/>
                        </a:rPr>
                        <a:t>No = 2 (14%)</a:t>
                      </a:r>
                      <a:endParaRPr lang="es-PA" sz="1600">
                        <a:latin typeface="Times New Roman"/>
                        <a:ea typeface="Times New Roman"/>
                      </a:endParaRPr>
                    </a:p>
                  </a:txBody>
                  <a:tcPr marL="50413" marR="504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600" dirty="0">
                          <a:latin typeface="Arial"/>
                          <a:ea typeface="Times New Roman"/>
                        </a:rPr>
                        <a:t>100%</a:t>
                      </a:r>
                      <a:endParaRPr lang="es-PA" sz="1600" dirty="0">
                        <a:latin typeface="Times New Roman"/>
                        <a:ea typeface="Times New Roman"/>
                      </a:endParaRPr>
                    </a:p>
                  </a:txBody>
                  <a:tcPr marL="50413" marR="504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25908">
                <a:tc>
                  <a:txBody>
                    <a:bodyPr/>
                    <a:lstStyle/>
                    <a:p>
                      <a:pPr>
                        <a:spcAft>
                          <a:spcPts val="0"/>
                        </a:spcAft>
                      </a:pPr>
                      <a:r>
                        <a:rPr lang="es-ES" sz="1600" b="1" i="1">
                          <a:latin typeface="Arial"/>
                          <a:ea typeface="Times New Roman"/>
                        </a:rPr>
                        <a:t>¿Piensa Usted que el contrabando es sinónimo de Defraudación Fiscal?</a:t>
                      </a:r>
                      <a:endParaRPr lang="es-PA" sz="1600">
                        <a:latin typeface="Times New Roman"/>
                        <a:ea typeface="Times New Roman"/>
                      </a:endParaRPr>
                    </a:p>
                  </a:txBody>
                  <a:tcPr marL="50413" marR="504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600">
                          <a:latin typeface="Arial"/>
                          <a:ea typeface="Times New Roman"/>
                        </a:rPr>
                        <a:t>Si = 15 (100%)</a:t>
                      </a:r>
                      <a:endParaRPr lang="es-PA" sz="1600">
                        <a:latin typeface="Times New Roman"/>
                        <a:ea typeface="Times New Roman"/>
                      </a:endParaRPr>
                    </a:p>
                    <a:p>
                      <a:pPr>
                        <a:spcAft>
                          <a:spcPts val="0"/>
                        </a:spcAft>
                      </a:pPr>
                      <a:r>
                        <a:rPr lang="es-ES" sz="1600">
                          <a:latin typeface="Arial"/>
                          <a:ea typeface="Times New Roman"/>
                        </a:rPr>
                        <a:t>No = 0 (0%)</a:t>
                      </a:r>
                      <a:endParaRPr lang="es-PA" sz="1600">
                        <a:latin typeface="Times New Roman"/>
                        <a:ea typeface="Times New Roman"/>
                      </a:endParaRPr>
                    </a:p>
                  </a:txBody>
                  <a:tcPr marL="50413" marR="504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600" dirty="0">
                          <a:latin typeface="Arial"/>
                          <a:ea typeface="Times New Roman"/>
                        </a:rPr>
                        <a:t>100%</a:t>
                      </a:r>
                      <a:endParaRPr lang="es-PA" sz="1600" dirty="0">
                        <a:latin typeface="Times New Roman"/>
                        <a:ea typeface="Times New Roman"/>
                      </a:endParaRPr>
                    </a:p>
                  </a:txBody>
                  <a:tcPr marL="50413" marR="504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54948">
                <a:tc>
                  <a:txBody>
                    <a:bodyPr/>
                    <a:lstStyle/>
                    <a:p>
                      <a:pPr>
                        <a:spcAft>
                          <a:spcPts val="0"/>
                        </a:spcAft>
                      </a:pPr>
                      <a:r>
                        <a:rPr lang="es-ES" sz="1600" b="1" i="1">
                          <a:latin typeface="Arial"/>
                          <a:ea typeface="Times New Roman"/>
                        </a:rPr>
                        <a:t>¿Cree Usted que las faltas administrativas serán devueltas al Tesoro Nacional?</a:t>
                      </a:r>
                      <a:endParaRPr lang="es-PA" sz="1600">
                        <a:latin typeface="Times New Roman"/>
                        <a:ea typeface="Times New Roman"/>
                      </a:endParaRPr>
                    </a:p>
                  </a:txBody>
                  <a:tcPr marL="50413" marR="504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600">
                          <a:latin typeface="Arial"/>
                          <a:ea typeface="Times New Roman"/>
                        </a:rPr>
                        <a:t>Si = 12 (80%)</a:t>
                      </a:r>
                      <a:endParaRPr lang="es-PA" sz="1600">
                        <a:latin typeface="Times New Roman"/>
                        <a:ea typeface="Times New Roman"/>
                      </a:endParaRPr>
                    </a:p>
                    <a:p>
                      <a:pPr>
                        <a:spcAft>
                          <a:spcPts val="0"/>
                        </a:spcAft>
                      </a:pPr>
                      <a:r>
                        <a:rPr lang="es-ES" sz="1600">
                          <a:latin typeface="Arial"/>
                          <a:ea typeface="Times New Roman"/>
                        </a:rPr>
                        <a:t>No = 3 (20%)</a:t>
                      </a:r>
                      <a:endParaRPr lang="es-PA" sz="1600">
                        <a:latin typeface="Times New Roman"/>
                        <a:ea typeface="Times New Roman"/>
                      </a:endParaRPr>
                    </a:p>
                  </a:txBody>
                  <a:tcPr marL="50413" marR="504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600" dirty="0">
                          <a:latin typeface="Arial"/>
                          <a:ea typeface="Times New Roman"/>
                        </a:rPr>
                        <a:t>100%</a:t>
                      </a:r>
                      <a:endParaRPr lang="es-PA" sz="1600" dirty="0">
                        <a:latin typeface="Times New Roman"/>
                        <a:ea typeface="Times New Roman"/>
                      </a:endParaRPr>
                    </a:p>
                  </a:txBody>
                  <a:tcPr marL="50413" marR="504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spd="slow">
    <p:sndAc>
      <p:stSnd>
        <p:snd r:embed="rId2" name="breeze.wav"/>
      </p:stSnd>
    </p:sndAc>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eaLnBrk="1" hangingPunct="1">
              <a:defRPr/>
            </a:pPr>
            <a:r>
              <a:rPr lang="es-ES" sz="3200" b="1" dirty="0" smtClean="0">
                <a:solidFill>
                  <a:schemeClr val="tx1"/>
                </a:solidFill>
              </a:rPr>
              <a:t>GRÁFICA #1</a:t>
            </a:r>
            <a:r>
              <a:rPr lang="es-PA" sz="3200" b="1" dirty="0" smtClean="0">
                <a:solidFill>
                  <a:schemeClr val="tx1"/>
                </a:solidFill>
              </a:rPr>
              <a:t/>
            </a:r>
            <a:br>
              <a:rPr lang="es-PA" sz="3200" b="1" dirty="0" smtClean="0">
                <a:solidFill>
                  <a:schemeClr val="tx1"/>
                </a:solidFill>
              </a:rPr>
            </a:br>
            <a:r>
              <a:rPr lang="es-ES" sz="3200" b="1" i="1" dirty="0" smtClean="0">
                <a:solidFill>
                  <a:schemeClr val="tx1"/>
                </a:solidFill>
              </a:rPr>
              <a:t>Edad</a:t>
            </a:r>
            <a:endParaRPr lang="es-PA" b="1" dirty="0" smtClean="0"/>
          </a:p>
        </p:txBody>
      </p:sp>
      <p:pic>
        <p:nvPicPr>
          <p:cNvPr id="29699" name="Gráfico 1"/>
          <p:cNvPicPr>
            <a:picLocks noChangeArrowheads="1"/>
          </p:cNvPicPr>
          <p:nvPr/>
        </p:nvPicPr>
        <p:blipFill>
          <a:blip r:embed="rId3" cstate="print">
            <a:lum bright="-20000" contrast="40000"/>
          </a:blip>
          <a:srcRect t="3217" b="6712"/>
          <a:stretch>
            <a:fillRect/>
          </a:stretch>
        </p:blipFill>
        <p:spPr bwMode="auto">
          <a:xfrm>
            <a:off x="1214438" y="1571625"/>
            <a:ext cx="6786562" cy="4000500"/>
          </a:xfrm>
          <a:prstGeom prst="rect">
            <a:avLst/>
          </a:prstGeom>
          <a:noFill/>
          <a:ln w="9525">
            <a:noFill/>
            <a:miter lim="800000"/>
            <a:headEnd/>
            <a:tailEnd/>
          </a:ln>
        </p:spPr>
      </p:pic>
      <p:sp>
        <p:nvSpPr>
          <p:cNvPr id="29700" name="4 CuadroTexto"/>
          <p:cNvSpPr txBox="1">
            <a:spLocks noChangeArrowheads="1"/>
          </p:cNvSpPr>
          <p:nvPr/>
        </p:nvSpPr>
        <p:spPr bwMode="auto">
          <a:xfrm>
            <a:off x="714375" y="5786438"/>
            <a:ext cx="7643813" cy="830262"/>
          </a:xfrm>
          <a:prstGeom prst="rect">
            <a:avLst/>
          </a:prstGeom>
          <a:noFill/>
          <a:ln w="9525">
            <a:noFill/>
            <a:miter lim="800000"/>
            <a:headEnd/>
            <a:tailEnd/>
          </a:ln>
        </p:spPr>
        <p:txBody>
          <a:bodyPr>
            <a:spAutoFit/>
          </a:bodyPr>
          <a:lstStyle/>
          <a:p>
            <a:r>
              <a:rPr lang="es-PA" sz="1200"/>
              <a:t>Elaborado por: Karina Rodríguez, Gabriela Góndola, Cesiah Reyes, Candy Thomas.</a:t>
            </a:r>
          </a:p>
          <a:p>
            <a:r>
              <a:rPr lang="es-PA" sz="1200"/>
              <a:t>Realizados a: los funcionarios de la Zona Libre de Colón</a:t>
            </a:r>
          </a:p>
          <a:p>
            <a:r>
              <a:rPr lang="es-PA" sz="1200"/>
              <a:t>Tema: Defraudación Fiscal en el Sector Aduanero</a:t>
            </a:r>
          </a:p>
          <a:p>
            <a:r>
              <a:rPr lang="es-PA" sz="1200"/>
              <a:t>Fecha: 21 de noviembre de 2008 </a:t>
            </a:r>
            <a:endParaRPr lang="es-PA"/>
          </a:p>
        </p:txBody>
      </p:sp>
    </p:spTree>
  </p:cSld>
  <p:clrMapOvr>
    <a:masterClrMapping/>
  </p:clrMapOvr>
  <p:transition spd="slow">
    <p:sndAc>
      <p:stSnd>
        <p:snd r:embed="rId2" name="breeze.wav"/>
      </p:stSnd>
    </p:sndAc>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eaLnBrk="1" hangingPunct="1">
              <a:defRPr/>
            </a:pPr>
            <a:r>
              <a:rPr lang="es-PA" sz="3600" b="1" dirty="0" smtClean="0">
                <a:solidFill>
                  <a:schemeClr val="tx1"/>
                </a:solidFill>
              </a:rPr>
              <a:t>GRÁFICA #2</a:t>
            </a:r>
            <a:br>
              <a:rPr lang="es-PA" sz="3600" b="1" dirty="0" smtClean="0">
                <a:solidFill>
                  <a:schemeClr val="tx1"/>
                </a:solidFill>
              </a:rPr>
            </a:br>
            <a:r>
              <a:rPr lang="es-PA" sz="3600" b="1" dirty="0" smtClean="0">
                <a:solidFill>
                  <a:schemeClr val="tx1"/>
                </a:solidFill>
              </a:rPr>
              <a:t>SEXO</a:t>
            </a:r>
          </a:p>
        </p:txBody>
      </p:sp>
      <p:pic>
        <p:nvPicPr>
          <p:cNvPr id="30723" name="Gráfico 2"/>
          <p:cNvPicPr>
            <a:picLocks noChangeArrowheads="1"/>
          </p:cNvPicPr>
          <p:nvPr/>
        </p:nvPicPr>
        <p:blipFill>
          <a:blip r:embed="rId3" cstate="print"/>
          <a:srcRect t="4948" b="12584"/>
          <a:stretch>
            <a:fillRect/>
          </a:stretch>
        </p:blipFill>
        <p:spPr bwMode="auto">
          <a:xfrm>
            <a:off x="2000250" y="1714500"/>
            <a:ext cx="5248275" cy="3571875"/>
          </a:xfrm>
          <a:prstGeom prst="rect">
            <a:avLst/>
          </a:prstGeom>
          <a:noFill/>
          <a:ln w="9525">
            <a:noFill/>
            <a:miter lim="800000"/>
            <a:headEnd/>
            <a:tailEnd/>
          </a:ln>
        </p:spPr>
      </p:pic>
      <p:sp>
        <p:nvSpPr>
          <p:cNvPr id="30724" name="4 CuadroTexto"/>
          <p:cNvSpPr txBox="1">
            <a:spLocks noChangeArrowheads="1"/>
          </p:cNvSpPr>
          <p:nvPr/>
        </p:nvSpPr>
        <p:spPr bwMode="auto">
          <a:xfrm>
            <a:off x="714375" y="5786438"/>
            <a:ext cx="7643813" cy="830262"/>
          </a:xfrm>
          <a:prstGeom prst="rect">
            <a:avLst/>
          </a:prstGeom>
          <a:noFill/>
          <a:ln w="9525">
            <a:noFill/>
            <a:miter lim="800000"/>
            <a:headEnd/>
            <a:tailEnd/>
          </a:ln>
        </p:spPr>
        <p:txBody>
          <a:bodyPr>
            <a:spAutoFit/>
          </a:bodyPr>
          <a:lstStyle/>
          <a:p>
            <a:r>
              <a:rPr lang="es-PA" sz="1200"/>
              <a:t>Elaborado por: Karina Rodríguez, Gabriela Góndola, Cesiah Reyes, Candy Thomas.</a:t>
            </a:r>
          </a:p>
          <a:p>
            <a:r>
              <a:rPr lang="es-PA" sz="1200"/>
              <a:t>Realizados a: los funcionarios de la Zona Libre de Colón</a:t>
            </a:r>
          </a:p>
          <a:p>
            <a:r>
              <a:rPr lang="es-PA" sz="1200"/>
              <a:t>Tema: Defraudación Fiscal en el Sector Aduanero</a:t>
            </a:r>
          </a:p>
          <a:p>
            <a:r>
              <a:rPr lang="es-PA" sz="1200"/>
              <a:t>Fecha: 21 de noviembre de 2008 </a:t>
            </a:r>
            <a:endParaRPr lang="es-PA"/>
          </a:p>
        </p:txBody>
      </p:sp>
    </p:spTree>
  </p:cSld>
  <p:clrMapOvr>
    <a:masterClrMapping/>
  </p:clrMapOvr>
  <p:transition spd="slow">
    <p:sndAc>
      <p:stSnd>
        <p:snd r:embed="rId2" name="breeze.wav"/>
      </p:stSnd>
    </p:sndAc>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7813"/>
            <a:ext cx="8229600" cy="793750"/>
          </a:xfrm>
        </p:spPr>
        <p:txBody>
          <a:bodyPr/>
          <a:lstStyle/>
          <a:p>
            <a:pPr eaLnBrk="1" hangingPunct="1">
              <a:defRPr/>
            </a:pPr>
            <a:r>
              <a:rPr lang="es-PA" sz="2400" b="1" dirty="0" smtClean="0">
                <a:solidFill>
                  <a:schemeClr val="tx1"/>
                </a:solidFill>
              </a:rPr>
              <a:t>GRÁFICA #3</a:t>
            </a:r>
            <a:br>
              <a:rPr lang="es-PA" sz="2400" b="1" dirty="0" smtClean="0">
                <a:solidFill>
                  <a:schemeClr val="tx1"/>
                </a:solidFill>
              </a:rPr>
            </a:br>
            <a:r>
              <a:rPr lang="es-PA" sz="2400" b="1" i="1" dirty="0" smtClean="0">
                <a:solidFill>
                  <a:schemeClr val="tx1"/>
                </a:solidFill>
              </a:rPr>
              <a:t>¿Conoce Usted acerca de la Defraudación Fiscal?</a:t>
            </a:r>
            <a:endParaRPr lang="es-PA" dirty="0" smtClean="0"/>
          </a:p>
        </p:txBody>
      </p:sp>
      <p:pic>
        <p:nvPicPr>
          <p:cNvPr id="31747" name="Gráfico 3"/>
          <p:cNvPicPr>
            <a:picLocks noChangeArrowheads="1"/>
          </p:cNvPicPr>
          <p:nvPr/>
        </p:nvPicPr>
        <p:blipFill>
          <a:blip r:embed="rId3" cstate="print"/>
          <a:srcRect b="11996"/>
          <a:stretch>
            <a:fillRect/>
          </a:stretch>
        </p:blipFill>
        <p:spPr bwMode="auto">
          <a:xfrm>
            <a:off x="2071688" y="1428750"/>
            <a:ext cx="5211762" cy="3714750"/>
          </a:xfrm>
          <a:prstGeom prst="rect">
            <a:avLst/>
          </a:prstGeom>
          <a:noFill/>
          <a:ln w="9525">
            <a:noFill/>
            <a:miter lim="800000"/>
            <a:headEnd/>
            <a:tailEnd/>
          </a:ln>
        </p:spPr>
      </p:pic>
      <p:sp>
        <p:nvSpPr>
          <p:cNvPr id="31748" name="4 CuadroTexto"/>
          <p:cNvSpPr txBox="1">
            <a:spLocks noChangeArrowheads="1"/>
          </p:cNvSpPr>
          <p:nvPr/>
        </p:nvSpPr>
        <p:spPr bwMode="auto">
          <a:xfrm>
            <a:off x="714375" y="5786438"/>
            <a:ext cx="7643813" cy="830262"/>
          </a:xfrm>
          <a:prstGeom prst="rect">
            <a:avLst/>
          </a:prstGeom>
          <a:noFill/>
          <a:ln w="9525">
            <a:noFill/>
            <a:miter lim="800000"/>
            <a:headEnd/>
            <a:tailEnd/>
          </a:ln>
        </p:spPr>
        <p:txBody>
          <a:bodyPr>
            <a:spAutoFit/>
          </a:bodyPr>
          <a:lstStyle/>
          <a:p>
            <a:r>
              <a:rPr lang="es-PA" sz="1200"/>
              <a:t>Elaborado por: Karina Rodríguez, Gabriela Góndola, Cesiah Reyes, Candy Thomas.</a:t>
            </a:r>
          </a:p>
          <a:p>
            <a:r>
              <a:rPr lang="es-PA" sz="1200"/>
              <a:t>Realizados a: los funcionarios de la Zona Libre de Colón</a:t>
            </a:r>
          </a:p>
          <a:p>
            <a:r>
              <a:rPr lang="es-PA" sz="1200"/>
              <a:t>Tema: Defraudación Fiscal en el Sector Aduanero</a:t>
            </a:r>
          </a:p>
          <a:p>
            <a:r>
              <a:rPr lang="es-PA" sz="1200"/>
              <a:t>Fecha: 21 de noviembre de 2008 </a:t>
            </a:r>
            <a:endParaRPr lang="es-PA"/>
          </a:p>
        </p:txBody>
      </p:sp>
    </p:spTree>
  </p:cSld>
  <p:clrMapOvr>
    <a:masterClrMapping/>
  </p:clrMapOvr>
  <p:transition spd="slow">
    <p:sndAc>
      <p:stSnd>
        <p:snd r:embed="rId2" name="breeze.wav"/>
      </p:stSnd>
    </p:sndAc>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eaLnBrk="1" hangingPunct="1">
              <a:defRPr/>
            </a:pPr>
            <a:r>
              <a:rPr lang="es-PA" sz="2400" dirty="0" smtClean="0">
                <a:solidFill>
                  <a:schemeClr val="tx1"/>
                </a:solidFill>
              </a:rPr>
              <a:t>GRÁFICA #4</a:t>
            </a:r>
            <a:br>
              <a:rPr lang="es-PA" sz="2400" dirty="0" smtClean="0">
                <a:solidFill>
                  <a:schemeClr val="tx1"/>
                </a:solidFill>
              </a:rPr>
            </a:br>
            <a:r>
              <a:rPr lang="es-PA" sz="2400" i="1" dirty="0" smtClean="0">
                <a:solidFill>
                  <a:schemeClr val="tx1"/>
                </a:solidFill>
              </a:rPr>
              <a:t>¿Cree Usted de la Defraudación fiscal como delito?</a:t>
            </a:r>
            <a:endParaRPr lang="es-PA" dirty="0" smtClean="0"/>
          </a:p>
        </p:txBody>
      </p:sp>
      <p:sp>
        <p:nvSpPr>
          <p:cNvPr id="32771" name="3 CuadroTexto"/>
          <p:cNvSpPr txBox="1">
            <a:spLocks noChangeArrowheads="1"/>
          </p:cNvSpPr>
          <p:nvPr/>
        </p:nvSpPr>
        <p:spPr bwMode="auto">
          <a:xfrm>
            <a:off x="714375" y="5786438"/>
            <a:ext cx="7643813" cy="830262"/>
          </a:xfrm>
          <a:prstGeom prst="rect">
            <a:avLst/>
          </a:prstGeom>
          <a:noFill/>
          <a:ln w="9525">
            <a:noFill/>
            <a:miter lim="800000"/>
            <a:headEnd/>
            <a:tailEnd/>
          </a:ln>
        </p:spPr>
        <p:txBody>
          <a:bodyPr>
            <a:spAutoFit/>
          </a:bodyPr>
          <a:lstStyle/>
          <a:p>
            <a:r>
              <a:rPr lang="es-PA" sz="1200"/>
              <a:t>Elaborado por: Karina Rodríguez, Gabriela Góndola, Cesiah Reyes, Candy Thomas.</a:t>
            </a:r>
          </a:p>
          <a:p>
            <a:r>
              <a:rPr lang="es-PA" sz="1200"/>
              <a:t>Realizados a: los funcionarios de la Zona Libre de Colón</a:t>
            </a:r>
          </a:p>
          <a:p>
            <a:r>
              <a:rPr lang="es-PA" sz="1200"/>
              <a:t>Tema: Defraudación Fiscal en el Sector Aduanero</a:t>
            </a:r>
          </a:p>
          <a:p>
            <a:r>
              <a:rPr lang="es-PA" sz="1200"/>
              <a:t>Fecha: 21 de noviembre de 2008 </a:t>
            </a:r>
            <a:endParaRPr lang="es-PA"/>
          </a:p>
        </p:txBody>
      </p:sp>
      <p:pic>
        <p:nvPicPr>
          <p:cNvPr id="32772" name="Gráfico 4"/>
          <p:cNvPicPr>
            <a:picLocks noChangeArrowheads="1"/>
          </p:cNvPicPr>
          <p:nvPr/>
        </p:nvPicPr>
        <p:blipFill>
          <a:blip r:embed="rId3" cstate="print"/>
          <a:srcRect b="11391"/>
          <a:stretch>
            <a:fillRect/>
          </a:stretch>
        </p:blipFill>
        <p:spPr bwMode="auto">
          <a:xfrm>
            <a:off x="2143125" y="1571625"/>
            <a:ext cx="5065713" cy="3643313"/>
          </a:xfrm>
          <a:prstGeom prst="rect">
            <a:avLst/>
          </a:prstGeom>
          <a:noFill/>
          <a:ln w="9525">
            <a:noFill/>
            <a:miter lim="800000"/>
            <a:headEnd/>
            <a:tailEnd/>
          </a:ln>
        </p:spPr>
      </p:pic>
    </p:spTree>
  </p:cSld>
  <p:clrMapOvr>
    <a:masterClrMapping/>
  </p:clrMapOvr>
  <p:transition spd="slow">
    <p:sndAc>
      <p:stSnd>
        <p:snd r:embed="rId2" name="breeze.wav"/>
      </p:stSnd>
    </p:sndAc>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4" name="Rectangle 4"/>
          <p:cNvSpPr>
            <a:spLocks noGrp="1" noChangeArrowheads="1"/>
          </p:cNvSpPr>
          <p:nvPr>
            <p:ph type="title"/>
          </p:nvPr>
        </p:nvSpPr>
        <p:spPr/>
        <p:txBody>
          <a:bodyPr/>
          <a:lstStyle/>
          <a:p>
            <a:pPr eaLnBrk="1" hangingPunct="1">
              <a:defRPr/>
            </a:pPr>
            <a:endParaRPr lang="es-PA" smtClean="0"/>
          </a:p>
        </p:txBody>
      </p:sp>
      <p:pic>
        <p:nvPicPr>
          <p:cNvPr id="35845" name="Picture 5" descr="osiel_fue"/>
          <p:cNvPicPr>
            <a:picLocks noChangeAspect="1" noChangeArrowheads="1"/>
          </p:cNvPicPr>
          <p:nvPr/>
        </p:nvPicPr>
        <p:blipFill>
          <a:blip r:embed="rId3" cstate="print"/>
          <a:srcRect/>
          <a:stretch>
            <a:fillRect/>
          </a:stretch>
        </p:blipFill>
        <p:spPr bwMode="auto">
          <a:xfrm>
            <a:off x="0" y="0"/>
            <a:ext cx="9144000" cy="6929438"/>
          </a:xfrm>
          <a:prstGeom prst="rect">
            <a:avLst/>
          </a:prstGeom>
          <a:noFill/>
          <a:ln w="9525">
            <a:noFill/>
            <a:miter lim="800000"/>
            <a:headEnd/>
            <a:tailEnd/>
          </a:ln>
        </p:spPr>
      </p:pic>
    </p:spTree>
  </p:cSld>
  <p:clrMapOvr>
    <a:masterClrMapping/>
  </p:clrMapOvr>
  <p:transition spd="slow">
    <p:sndAc>
      <p:stSnd>
        <p:snd r:embed="rId2" name="breeze.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35845"/>
                                        </p:tgtEl>
                                        <p:attrNameLst>
                                          <p:attrName>style.visibility</p:attrName>
                                        </p:attrNameLst>
                                      </p:cBhvr>
                                      <p:to>
                                        <p:strVal val="visible"/>
                                      </p:to>
                                    </p:set>
                                    <p:animEffect transition="in" filter="diamond(in)">
                                      <p:cBhvr>
                                        <p:cTn id="7" dur="2000"/>
                                        <p:tgtEl>
                                          <p:spTgt spid="35845"/>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0" fill="hold" nodeType="clickEffect">
                                  <p:stCondLst>
                                    <p:cond delay="0"/>
                                  </p:stCondLst>
                                  <p:childTnLst>
                                    <p:set>
                                      <p:cBhvr>
                                        <p:cTn id="11" dur="1" fill="hold">
                                          <p:stCondLst>
                                            <p:cond delay="0"/>
                                          </p:stCondLst>
                                        </p:cTn>
                                        <p:tgtEl>
                                          <p:spTgt spid="35845"/>
                                        </p:tgtEl>
                                        <p:attrNameLst>
                                          <p:attrName>style.visibility</p:attrName>
                                        </p:attrNameLst>
                                      </p:cBhvr>
                                      <p:to>
                                        <p:strVal val="visible"/>
                                      </p:to>
                                    </p:set>
                                    <p:anim calcmode="lin" valueType="num">
                                      <p:cBhvr>
                                        <p:cTn id="12" dur="500" fill="hold"/>
                                        <p:tgtEl>
                                          <p:spTgt spid="35845"/>
                                        </p:tgtEl>
                                        <p:attrNameLst>
                                          <p:attrName>ppt_w</p:attrName>
                                        </p:attrNameLst>
                                      </p:cBhvr>
                                      <p:tavLst>
                                        <p:tav tm="0">
                                          <p:val>
                                            <p:fltVal val="0"/>
                                          </p:val>
                                        </p:tav>
                                        <p:tav tm="100000">
                                          <p:val>
                                            <p:strVal val="#ppt_w"/>
                                          </p:val>
                                        </p:tav>
                                      </p:tavLst>
                                    </p:anim>
                                    <p:anim calcmode="lin" valueType="num">
                                      <p:cBhvr>
                                        <p:cTn id="13" dur="500" fill="hold"/>
                                        <p:tgtEl>
                                          <p:spTgt spid="35845"/>
                                        </p:tgtEl>
                                        <p:attrNameLst>
                                          <p:attrName>ppt_h</p:attrName>
                                        </p:attrNameLst>
                                      </p:cBhvr>
                                      <p:tavLst>
                                        <p:tav tm="0">
                                          <p:val>
                                            <p:fltVal val="0"/>
                                          </p:val>
                                        </p:tav>
                                        <p:tav tm="100000">
                                          <p:val>
                                            <p:strVal val="#ppt_h"/>
                                          </p:val>
                                        </p:tav>
                                      </p:tavLst>
                                    </p:anim>
                                    <p:animEffect transition="in" filter="fade">
                                      <p:cBhvr>
                                        <p:cTn id="14" dur="500"/>
                                        <p:tgtEl>
                                          <p:spTgt spid="358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eaLnBrk="1" hangingPunct="1">
              <a:defRPr/>
            </a:pPr>
            <a:r>
              <a:rPr lang="es-PA" sz="2800" dirty="0" smtClean="0">
                <a:solidFill>
                  <a:schemeClr val="tx1"/>
                </a:solidFill>
              </a:rPr>
              <a:t>GRÁFICA #5</a:t>
            </a:r>
            <a:br>
              <a:rPr lang="es-PA" sz="2800" dirty="0" smtClean="0">
                <a:solidFill>
                  <a:schemeClr val="tx1"/>
                </a:solidFill>
              </a:rPr>
            </a:br>
            <a:r>
              <a:rPr lang="es-ES" sz="2800" i="1" dirty="0" smtClean="0">
                <a:solidFill>
                  <a:schemeClr val="tx1"/>
                </a:solidFill>
              </a:rPr>
              <a:t>¿Piensa usted que Defraudación Fiscal se debe al aumento de los impuestos?</a:t>
            </a:r>
            <a:endParaRPr lang="es-PA" sz="2800" dirty="0" smtClean="0">
              <a:solidFill>
                <a:schemeClr val="tx1"/>
              </a:solidFill>
            </a:endParaRPr>
          </a:p>
        </p:txBody>
      </p:sp>
      <p:sp>
        <p:nvSpPr>
          <p:cNvPr id="33795" name="3 CuadroTexto"/>
          <p:cNvSpPr txBox="1">
            <a:spLocks noChangeArrowheads="1"/>
          </p:cNvSpPr>
          <p:nvPr/>
        </p:nvSpPr>
        <p:spPr bwMode="auto">
          <a:xfrm>
            <a:off x="714375" y="5786438"/>
            <a:ext cx="7643813" cy="830262"/>
          </a:xfrm>
          <a:prstGeom prst="rect">
            <a:avLst/>
          </a:prstGeom>
          <a:noFill/>
          <a:ln w="9525">
            <a:noFill/>
            <a:miter lim="800000"/>
            <a:headEnd/>
            <a:tailEnd/>
          </a:ln>
        </p:spPr>
        <p:txBody>
          <a:bodyPr>
            <a:spAutoFit/>
          </a:bodyPr>
          <a:lstStyle/>
          <a:p>
            <a:r>
              <a:rPr lang="es-PA" sz="1200"/>
              <a:t>Elaborado por: Karina Rodríguez, Gabriela Góndola, Cesiah Reyes, Candy Thomas.</a:t>
            </a:r>
          </a:p>
          <a:p>
            <a:r>
              <a:rPr lang="es-PA" sz="1200"/>
              <a:t>Realizados a: los funcionarios de la Zona Libre de Colón</a:t>
            </a:r>
          </a:p>
          <a:p>
            <a:r>
              <a:rPr lang="es-PA" sz="1200"/>
              <a:t>Tema: Defraudación Fiscal en el Sector Aduanero</a:t>
            </a:r>
          </a:p>
          <a:p>
            <a:r>
              <a:rPr lang="es-PA" sz="1200"/>
              <a:t>Fecha: 21 de noviembre de 2008 </a:t>
            </a:r>
            <a:endParaRPr lang="es-PA"/>
          </a:p>
        </p:txBody>
      </p:sp>
      <p:pic>
        <p:nvPicPr>
          <p:cNvPr id="33796" name="Gráfico 5"/>
          <p:cNvPicPr>
            <a:picLocks noChangeArrowheads="1"/>
          </p:cNvPicPr>
          <p:nvPr/>
        </p:nvPicPr>
        <p:blipFill>
          <a:blip r:embed="rId3" cstate="print"/>
          <a:srcRect l="18005" r="12743" b="11546"/>
          <a:stretch>
            <a:fillRect/>
          </a:stretch>
        </p:blipFill>
        <p:spPr bwMode="auto">
          <a:xfrm>
            <a:off x="2571750" y="1785938"/>
            <a:ext cx="4714875" cy="3571875"/>
          </a:xfrm>
          <a:prstGeom prst="rect">
            <a:avLst/>
          </a:prstGeom>
          <a:noFill/>
          <a:ln w="9525">
            <a:noFill/>
            <a:miter lim="800000"/>
            <a:headEnd/>
            <a:tailEnd/>
          </a:ln>
        </p:spPr>
      </p:pic>
    </p:spTree>
  </p:cSld>
  <p:clrMapOvr>
    <a:masterClrMapping/>
  </p:clrMapOvr>
  <p:transition spd="slow">
    <p:sndAc>
      <p:stSnd>
        <p:snd r:embed="rId2" name="breeze.wav"/>
      </p:stSnd>
    </p:sndAc>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eaLnBrk="1" hangingPunct="1">
              <a:defRPr/>
            </a:pPr>
            <a:r>
              <a:rPr lang="es-PA" sz="2800" dirty="0" smtClean="0">
                <a:solidFill>
                  <a:schemeClr val="tx1"/>
                </a:solidFill>
              </a:rPr>
              <a:t>GRÁFICA #6</a:t>
            </a:r>
            <a:br>
              <a:rPr lang="es-PA" sz="2800" dirty="0" smtClean="0">
                <a:solidFill>
                  <a:schemeClr val="tx1"/>
                </a:solidFill>
              </a:rPr>
            </a:br>
            <a:r>
              <a:rPr lang="es-PA" sz="2800" i="1" dirty="0" smtClean="0">
                <a:solidFill>
                  <a:schemeClr val="tx1"/>
                </a:solidFill>
              </a:rPr>
              <a:t>¿Cree usted puede afectar la defraudación fiscal afecta al territorio aduanero?</a:t>
            </a:r>
            <a:endParaRPr lang="es-PA" sz="2800" dirty="0" smtClean="0">
              <a:solidFill>
                <a:schemeClr val="tx1"/>
              </a:solidFill>
            </a:endParaRPr>
          </a:p>
        </p:txBody>
      </p:sp>
      <p:sp>
        <p:nvSpPr>
          <p:cNvPr id="34819" name="3 CuadroTexto"/>
          <p:cNvSpPr txBox="1">
            <a:spLocks noChangeArrowheads="1"/>
          </p:cNvSpPr>
          <p:nvPr/>
        </p:nvSpPr>
        <p:spPr bwMode="auto">
          <a:xfrm>
            <a:off x="714375" y="5786438"/>
            <a:ext cx="7643813" cy="830262"/>
          </a:xfrm>
          <a:prstGeom prst="rect">
            <a:avLst/>
          </a:prstGeom>
          <a:noFill/>
          <a:ln w="9525">
            <a:noFill/>
            <a:miter lim="800000"/>
            <a:headEnd/>
            <a:tailEnd/>
          </a:ln>
        </p:spPr>
        <p:txBody>
          <a:bodyPr>
            <a:spAutoFit/>
          </a:bodyPr>
          <a:lstStyle/>
          <a:p>
            <a:r>
              <a:rPr lang="es-PA" sz="1200"/>
              <a:t>Elaborado por: Karina Rodríguez, Gabriela Góndola, Cesiah Reyes, Candy Thomas.</a:t>
            </a:r>
          </a:p>
          <a:p>
            <a:r>
              <a:rPr lang="es-PA" sz="1200"/>
              <a:t>Realizados a: los funcionarios de la Zona Libre de Colón</a:t>
            </a:r>
          </a:p>
          <a:p>
            <a:r>
              <a:rPr lang="es-PA" sz="1200"/>
              <a:t>Tema: Defraudación Fiscal en el Sector Aduanero</a:t>
            </a:r>
          </a:p>
          <a:p>
            <a:r>
              <a:rPr lang="es-PA" sz="1200"/>
              <a:t>Fecha: 21 de noviembre de 2008 </a:t>
            </a:r>
            <a:endParaRPr lang="es-PA"/>
          </a:p>
        </p:txBody>
      </p:sp>
      <p:pic>
        <p:nvPicPr>
          <p:cNvPr id="34820" name="Gráfico 6"/>
          <p:cNvPicPr>
            <a:picLocks noChangeArrowheads="1"/>
          </p:cNvPicPr>
          <p:nvPr/>
        </p:nvPicPr>
        <p:blipFill>
          <a:blip r:embed="rId3" cstate="print"/>
          <a:srcRect b="12764"/>
          <a:stretch>
            <a:fillRect/>
          </a:stretch>
        </p:blipFill>
        <p:spPr bwMode="auto">
          <a:xfrm>
            <a:off x="2214563" y="1785938"/>
            <a:ext cx="5230812" cy="3714750"/>
          </a:xfrm>
          <a:prstGeom prst="rect">
            <a:avLst/>
          </a:prstGeom>
          <a:noFill/>
          <a:ln w="9525">
            <a:noFill/>
            <a:miter lim="800000"/>
            <a:headEnd/>
            <a:tailEnd/>
          </a:ln>
        </p:spPr>
      </p:pic>
    </p:spTree>
  </p:cSld>
  <p:clrMapOvr>
    <a:masterClrMapping/>
  </p:clrMapOvr>
  <p:transition spd="slow">
    <p:sndAc>
      <p:stSnd>
        <p:snd r:embed="rId2" name="breeze.wav"/>
      </p:stSnd>
    </p:sndAc>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eaLnBrk="1" hangingPunct="1">
              <a:defRPr/>
            </a:pPr>
            <a:r>
              <a:rPr lang="es-PA" sz="2400" dirty="0" smtClean="0">
                <a:solidFill>
                  <a:schemeClr val="tx1"/>
                </a:solidFill>
              </a:rPr>
              <a:t>GRÁFICA #7</a:t>
            </a:r>
            <a:br>
              <a:rPr lang="es-PA" sz="2400" dirty="0" smtClean="0">
                <a:solidFill>
                  <a:schemeClr val="tx1"/>
                </a:solidFill>
              </a:rPr>
            </a:br>
            <a:r>
              <a:rPr lang="es-ES" sz="2400" i="1" dirty="0" smtClean="0">
                <a:solidFill>
                  <a:schemeClr val="tx1"/>
                </a:solidFill>
              </a:rPr>
              <a:t>¿Conoce las penas que causa la Defraudación Fiscal?</a:t>
            </a:r>
            <a:endParaRPr lang="es-PA" sz="2400" dirty="0" smtClean="0">
              <a:solidFill>
                <a:schemeClr val="tx1"/>
              </a:solidFill>
            </a:endParaRPr>
          </a:p>
        </p:txBody>
      </p:sp>
      <p:sp>
        <p:nvSpPr>
          <p:cNvPr id="35843" name="3 CuadroTexto"/>
          <p:cNvSpPr txBox="1">
            <a:spLocks noChangeArrowheads="1"/>
          </p:cNvSpPr>
          <p:nvPr/>
        </p:nvSpPr>
        <p:spPr bwMode="auto">
          <a:xfrm>
            <a:off x="714375" y="5786438"/>
            <a:ext cx="7643813" cy="830262"/>
          </a:xfrm>
          <a:prstGeom prst="rect">
            <a:avLst/>
          </a:prstGeom>
          <a:noFill/>
          <a:ln w="9525">
            <a:noFill/>
            <a:miter lim="800000"/>
            <a:headEnd/>
            <a:tailEnd/>
          </a:ln>
        </p:spPr>
        <p:txBody>
          <a:bodyPr>
            <a:spAutoFit/>
          </a:bodyPr>
          <a:lstStyle/>
          <a:p>
            <a:r>
              <a:rPr lang="es-PA" sz="1200"/>
              <a:t>Elaborado por: Karina Rodríguez, Gabriela Góndola, Cesiah Reyes, Candy Thomas.</a:t>
            </a:r>
          </a:p>
          <a:p>
            <a:r>
              <a:rPr lang="es-PA" sz="1200"/>
              <a:t>Realizados a: los funcionarios de la Zona Libre de Colón</a:t>
            </a:r>
          </a:p>
          <a:p>
            <a:r>
              <a:rPr lang="es-PA" sz="1200"/>
              <a:t>Tema: Defraudación Fiscal en el Sector Aduanero</a:t>
            </a:r>
          </a:p>
          <a:p>
            <a:r>
              <a:rPr lang="es-PA" sz="1200"/>
              <a:t>Fecha: 21 de noviembre de 2008 </a:t>
            </a:r>
            <a:endParaRPr lang="es-PA"/>
          </a:p>
        </p:txBody>
      </p:sp>
      <p:pic>
        <p:nvPicPr>
          <p:cNvPr id="35844" name="Gráfico 7"/>
          <p:cNvPicPr>
            <a:picLocks noChangeArrowheads="1"/>
          </p:cNvPicPr>
          <p:nvPr/>
        </p:nvPicPr>
        <p:blipFill>
          <a:blip r:embed="rId3" cstate="print"/>
          <a:srcRect b="10178"/>
          <a:stretch>
            <a:fillRect/>
          </a:stretch>
        </p:blipFill>
        <p:spPr bwMode="auto">
          <a:xfrm>
            <a:off x="2214563" y="1643063"/>
            <a:ext cx="5267325" cy="3857625"/>
          </a:xfrm>
          <a:prstGeom prst="rect">
            <a:avLst/>
          </a:prstGeom>
          <a:noFill/>
          <a:ln w="9525">
            <a:noFill/>
            <a:miter lim="800000"/>
            <a:headEnd/>
            <a:tailEnd/>
          </a:ln>
        </p:spPr>
      </p:pic>
    </p:spTree>
  </p:cSld>
  <p:clrMapOvr>
    <a:masterClrMapping/>
  </p:clrMapOvr>
  <p:transition spd="slow">
    <p:sndAc>
      <p:stSnd>
        <p:snd r:embed="rId2" name="breeze.wav"/>
      </p:stSnd>
    </p:sndAc>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eaLnBrk="1" hangingPunct="1">
              <a:defRPr/>
            </a:pPr>
            <a:r>
              <a:rPr lang="es-PA" sz="2800" dirty="0" smtClean="0">
                <a:solidFill>
                  <a:schemeClr val="tx1"/>
                </a:solidFill>
              </a:rPr>
              <a:t>GRÁFICA #8</a:t>
            </a:r>
            <a:br>
              <a:rPr lang="es-PA" sz="2800" dirty="0" smtClean="0">
                <a:solidFill>
                  <a:schemeClr val="tx1"/>
                </a:solidFill>
              </a:rPr>
            </a:br>
            <a:r>
              <a:rPr lang="es-ES" sz="2800" i="1" dirty="0" smtClean="0">
                <a:solidFill>
                  <a:schemeClr val="tx1"/>
                </a:solidFill>
              </a:rPr>
              <a:t>¿Cree usted que con las multas otorgadas se evita la Defraudación Fiscal?</a:t>
            </a:r>
            <a:endParaRPr lang="es-PA" sz="2800" dirty="0" smtClean="0">
              <a:solidFill>
                <a:schemeClr val="tx1"/>
              </a:solidFill>
            </a:endParaRPr>
          </a:p>
        </p:txBody>
      </p:sp>
      <p:sp>
        <p:nvSpPr>
          <p:cNvPr id="36867" name="3 CuadroTexto"/>
          <p:cNvSpPr txBox="1">
            <a:spLocks noChangeArrowheads="1"/>
          </p:cNvSpPr>
          <p:nvPr/>
        </p:nvSpPr>
        <p:spPr bwMode="auto">
          <a:xfrm>
            <a:off x="714375" y="5786438"/>
            <a:ext cx="7643813" cy="830262"/>
          </a:xfrm>
          <a:prstGeom prst="rect">
            <a:avLst/>
          </a:prstGeom>
          <a:noFill/>
          <a:ln w="9525">
            <a:noFill/>
            <a:miter lim="800000"/>
            <a:headEnd/>
            <a:tailEnd/>
          </a:ln>
        </p:spPr>
        <p:txBody>
          <a:bodyPr>
            <a:spAutoFit/>
          </a:bodyPr>
          <a:lstStyle/>
          <a:p>
            <a:r>
              <a:rPr lang="es-PA" sz="1200"/>
              <a:t>Elaborado por: Karina Rodríguez, Gabriela Góndola, Cesiah Reyes, Candy Thomas.</a:t>
            </a:r>
          </a:p>
          <a:p>
            <a:r>
              <a:rPr lang="es-PA" sz="1200"/>
              <a:t>Realizados a: los funcionarios de la Zona Libre de Colón</a:t>
            </a:r>
          </a:p>
          <a:p>
            <a:r>
              <a:rPr lang="es-PA" sz="1200"/>
              <a:t>Tema: Defraudación Fiscal en el Sector Aduanero</a:t>
            </a:r>
          </a:p>
          <a:p>
            <a:r>
              <a:rPr lang="es-PA" sz="1200"/>
              <a:t>Fecha: 21 de noviembre de 2008 </a:t>
            </a:r>
            <a:endParaRPr lang="es-PA"/>
          </a:p>
        </p:txBody>
      </p:sp>
      <p:pic>
        <p:nvPicPr>
          <p:cNvPr id="36868" name="Gráfico 8"/>
          <p:cNvPicPr>
            <a:picLocks noChangeArrowheads="1"/>
          </p:cNvPicPr>
          <p:nvPr/>
        </p:nvPicPr>
        <p:blipFill>
          <a:blip r:embed="rId3" cstate="print"/>
          <a:srcRect b="15883"/>
          <a:stretch>
            <a:fillRect/>
          </a:stretch>
        </p:blipFill>
        <p:spPr bwMode="auto">
          <a:xfrm>
            <a:off x="2143125" y="1785938"/>
            <a:ext cx="5138738" cy="3643312"/>
          </a:xfrm>
          <a:prstGeom prst="rect">
            <a:avLst/>
          </a:prstGeom>
          <a:noFill/>
          <a:ln w="9525">
            <a:noFill/>
            <a:miter lim="800000"/>
            <a:headEnd/>
            <a:tailEnd/>
          </a:ln>
        </p:spPr>
      </p:pic>
    </p:spTree>
  </p:cSld>
  <p:clrMapOvr>
    <a:masterClrMapping/>
  </p:clrMapOvr>
  <p:transition spd="slow">
    <p:sndAc>
      <p:stSnd>
        <p:snd r:embed="rId2" name="breeze.wav"/>
      </p:stSnd>
    </p:sndAc>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eaLnBrk="1" hangingPunct="1">
              <a:defRPr/>
            </a:pPr>
            <a:r>
              <a:rPr lang="es-PA" sz="2400" dirty="0" smtClean="0">
                <a:solidFill>
                  <a:schemeClr val="tx1"/>
                </a:solidFill>
              </a:rPr>
              <a:t>GRÁFICA #9</a:t>
            </a:r>
            <a:br>
              <a:rPr lang="es-PA" sz="2400" dirty="0" smtClean="0">
                <a:solidFill>
                  <a:schemeClr val="tx1"/>
                </a:solidFill>
              </a:rPr>
            </a:br>
            <a:r>
              <a:rPr lang="es-ES" sz="2400" i="1" dirty="0" smtClean="0">
                <a:solidFill>
                  <a:schemeClr val="tx1"/>
                </a:solidFill>
              </a:rPr>
              <a:t>¿Cree Usted que las grandes empresas incurren a la Defraudación Fiscal?</a:t>
            </a:r>
            <a:endParaRPr lang="es-PA" sz="2400" dirty="0" smtClean="0">
              <a:solidFill>
                <a:schemeClr val="tx1"/>
              </a:solidFill>
            </a:endParaRPr>
          </a:p>
        </p:txBody>
      </p:sp>
      <p:sp>
        <p:nvSpPr>
          <p:cNvPr id="37891" name="3 CuadroTexto"/>
          <p:cNvSpPr txBox="1">
            <a:spLocks noChangeArrowheads="1"/>
          </p:cNvSpPr>
          <p:nvPr/>
        </p:nvSpPr>
        <p:spPr bwMode="auto">
          <a:xfrm>
            <a:off x="714375" y="5786438"/>
            <a:ext cx="7643813" cy="830262"/>
          </a:xfrm>
          <a:prstGeom prst="rect">
            <a:avLst/>
          </a:prstGeom>
          <a:noFill/>
          <a:ln w="9525">
            <a:noFill/>
            <a:miter lim="800000"/>
            <a:headEnd/>
            <a:tailEnd/>
          </a:ln>
        </p:spPr>
        <p:txBody>
          <a:bodyPr>
            <a:spAutoFit/>
          </a:bodyPr>
          <a:lstStyle/>
          <a:p>
            <a:r>
              <a:rPr lang="es-PA" sz="1200"/>
              <a:t>Elaborado por: Karina Rodríguez, Gabriela Góndola, Cesiah Reyes, Candy Thomas.</a:t>
            </a:r>
          </a:p>
          <a:p>
            <a:r>
              <a:rPr lang="es-PA" sz="1200"/>
              <a:t>Realizados a: los funcionarios de la Zona Libre de Colón</a:t>
            </a:r>
          </a:p>
          <a:p>
            <a:r>
              <a:rPr lang="es-PA" sz="1200"/>
              <a:t>Tema: Defraudación Fiscal en el Sector Aduanero</a:t>
            </a:r>
          </a:p>
          <a:p>
            <a:r>
              <a:rPr lang="es-PA" sz="1200"/>
              <a:t>Fecha: 21 de noviembre de 2008 </a:t>
            </a:r>
            <a:endParaRPr lang="es-PA"/>
          </a:p>
        </p:txBody>
      </p:sp>
      <p:pic>
        <p:nvPicPr>
          <p:cNvPr id="37892" name="Gráfico 9"/>
          <p:cNvPicPr>
            <a:picLocks noChangeArrowheads="1"/>
          </p:cNvPicPr>
          <p:nvPr/>
        </p:nvPicPr>
        <p:blipFill>
          <a:blip r:embed="rId3" cstate="print"/>
          <a:srcRect b="9946"/>
          <a:stretch>
            <a:fillRect/>
          </a:stretch>
        </p:blipFill>
        <p:spPr bwMode="auto">
          <a:xfrm>
            <a:off x="2143125" y="1714500"/>
            <a:ext cx="5138738" cy="3786188"/>
          </a:xfrm>
          <a:prstGeom prst="rect">
            <a:avLst/>
          </a:prstGeom>
          <a:noFill/>
          <a:ln w="9525">
            <a:noFill/>
            <a:miter lim="800000"/>
            <a:headEnd/>
            <a:tailEnd/>
          </a:ln>
        </p:spPr>
      </p:pic>
    </p:spTree>
  </p:cSld>
  <p:clrMapOvr>
    <a:masterClrMapping/>
  </p:clrMapOvr>
  <p:transition spd="slow">
    <p:sndAc>
      <p:stSnd>
        <p:snd r:embed="rId2" name="breeze.wav"/>
      </p:stSnd>
    </p:sndAc>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eaLnBrk="1" hangingPunct="1">
              <a:defRPr/>
            </a:pPr>
            <a:r>
              <a:rPr lang="es-PA" sz="2400" dirty="0" smtClean="0">
                <a:solidFill>
                  <a:schemeClr val="tx1"/>
                </a:solidFill>
              </a:rPr>
              <a:t>GRÁFICA #10</a:t>
            </a:r>
            <a:br>
              <a:rPr lang="es-PA" sz="2400" dirty="0" smtClean="0">
                <a:solidFill>
                  <a:schemeClr val="tx1"/>
                </a:solidFill>
              </a:rPr>
            </a:br>
            <a:r>
              <a:rPr lang="es-ES" sz="2400" i="1" dirty="0" smtClean="0">
                <a:solidFill>
                  <a:schemeClr val="tx1"/>
                </a:solidFill>
              </a:rPr>
              <a:t>¿Piensa </a:t>
            </a:r>
            <a:r>
              <a:rPr lang="es-ES" sz="2400" i="1" dirty="0" err="1" smtClean="0">
                <a:solidFill>
                  <a:schemeClr val="tx1"/>
                </a:solidFill>
              </a:rPr>
              <a:t>ud.</a:t>
            </a:r>
            <a:r>
              <a:rPr lang="es-ES" sz="2400" i="1" dirty="0" smtClean="0">
                <a:solidFill>
                  <a:schemeClr val="tx1"/>
                </a:solidFill>
              </a:rPr>
              <a:t> que la falsificación influye a la Defraudación Fiscal?</a:t>
            </a:r>
            <a:endParaRPr lang="es-PA" sz="2400" dirty="0" smtClean="0">
              <a:solidFill>
                <a:schemeClr val="tx1"/>
              </a:solidFill>
            </a:endParaRPr>
          </a:p>
        </p:txBody>
      </p:sp>
      <p:sp>
        <p:nvSpPr>
          <p:cNvPr id="38915" name="3 CuadroTexto"/>
          <p:cNvSpPr txBox="1">
            <a:spLocks noChangeArrowheads="1"/>
          </p:cNvSpPr>
          <p:nvPr/>
        </p:nvSpPr>
        <p:spPr bwMode="auto">
          <a:xfrm>
            <a:off x="714375" y="5786438"/>
            <a:ext cx="7643813" cy="830262"/>
          </a:xfrm>
          <a:prstGeom prst="rect">
            <a:avLst/>
          </a:prstGeom>
          <a:noFill/>
          <a:ln w="9525">
            <a:noFill/>
            <a:miter lim="800000"/>
            <a:headEnd/>
            <a:tailEnd/>
          </a:ln>
        </p:spPr>
        <p:txBody>
          <a:bodyPr>
            <a:spAutoFit/>
          </a:bodyPr>
          <a:lstStyle/>
          <a:p>
            <a:r>
              <a:rPr lang="es-PA" sz="1200"/>
              <a:t>Elaborado por: Karina Rodríguez, Gabriela Góndola, Cesiah Reyes, Candy Thomas.</a:t>
            </a:r>
          </a:p>
          <a:p>
            <a:r>
              <a:rPr lang="es-PA" sz="1200"/>
              <a:t>Realizados a: los funcionarios de la Zona Libre de Colón</a:t>
            </a:r>
          </a:p>
          <a:p>
            <a:r>
              <a:rPr lang="es-PA" sz="1200"/>
              <a:t>Tema: Defraudación Fiscal en el Sector Aduanero</a:t>
            </a:r>
          </a:p>
          <a:p>
            <a:r>
              <a:rPr lang="es-PA" sz="1200"/>
              <a:t>Fecha: 21 de noviembre de 2008 </a:t>
            </a:r>
            <a:endParaRPr lang="es-PA"/>
          </a:p>
        </p:txBody>
      </p:sp>
      <p:pic>
        <p:nvPicPr>
          <p:cNvPr id="38916" name="Gráfico 10"/>
          <p:cNvPicPr>
            <a:picLocks noChangeArrowheads="1"/>
          </p:cNvPicPr>
          <p:nvPr/>
        </p:nvPicPr>
        <p:blipFill>
          <a:blip r:embed="rId3" cstate="print"/>
          <a:srcRect b="8720"/>
          <a:stretch>
            <a:fillRect/>
          </a:stretch>
        </p:blipFill>
        <p:spPr bwMode="auto">
          <a:xfrm>
            <a:off x="2214563" y="1714500"/>
            <a:ext cx="4883150" cy="3571875"/>
          </a:xfrm>
          <a:prstGeom prst="rect">
            <a:avLst/>
          </a:prstGeom>
          <a:noFill/>
          <a:ln w="9525">
            <a:noFill/>
            <a:miter lim="800000"/>
            <a:headEnd/>
            <a:tailEnd/>
          </a:ln>
        </p:spPr>
      </p:pic>
    </p:spTree>
  </p:cSld>
  <p:clrMapOvr>
    <a:masterClrMapping/>
  </p:clrMapOvr>
  <p:transition spd="slow">
    <p:sndAc>
      <p:stSnd>
        <p:snd r:embed="rId2" name="breeze.wav"/>
      </p:stSnd>
    </p:sndAc>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eaLnBrk="1" hangingPunct="1">
              <a:defRPr/>
            </a:pPr>
            <a:r>
              <a:rPr lang="es-PA" sz="2400" dirty="0" smtClean="0">
                <a:solidFill>
                  <a:schemeClr val="tx1"/>
                </a:solidFill>
              </a:rPr>
              <a:t>GRÁFICA #11</a:t>
            </a:r>
            <a:br>
              <a:rPr lang="es-PA" sz="2400" dirty="0" smtClean="0">
                <a:solidFill>
                  <a:schemeClr val="tx1"/>
                </a:solidFill>
              </a:rPr>
            </a:br>
            <a:r>
              <a:rPr lang="es-PA" sz="2400" i="1" dirty="0" smtClean="0">
                <a:solidFill>
                  <a:schemeClr val="tx1"/>
                </a:solidFill>
              </a:rPr>
              <a:t>¿Piensa Ud. que el contrabando es sinónimo de Defraudación Fiscal?</a:t>
            </a:r>
            <a:endParaRPr lang="es-PA" sz="2400" dirty="0" smtClean="0">
              <a:solidFill>
                <a:schemeClr val="tx1"/>
              </a:solidFill>
            </a:endParaRPr>
          </a:p>
        </p:txBody>
      </p:sp>
      <p:sp>
        <p:nvSpPr>
          <p:cNvPr id="39939" name="3 CuadroTexto"/>
          <p:cNvSpPr txBox="1">
            <a:spLocks noChangeArrowheads="1"/>
          </p:cNvSpPr>
          <p:nvPr/>
        </p:nvSpPr>
        <p:spPr bwMode="auto">
          <a:xfrm>
            <a:off x="714375" y="5786438"/>
            <a:ext cx="7643813" cy="830262"/>
          </a:xfrm>
          <a:prstGeom prst="rect">
            <a:avLst/>
          </a:prstGeom>
          <a:noFill/>
          <a:ln w="9525">
            <a:noFill/>
            <a:miter lim="800000"/>
            <a:headEnd/>
            <a:tailEnd/>
          </a:ln>
        </p:spPr>
        <p:txBody>
          <a:bodyPr>
            <a:spAutoFit/>
          </a:bodyPr>
          <a:lstStyle/>
          <a:p>
            <a:r>
              <a:rPr lang="es-PA" sz="1200"/>
              <a:t>Elaborado por: Karina Rodríguez, Gabriela Góndola, Cesiah Reyes, Candy Thomas.</a:t>
            </a:r>
          </a:p>
          <a:p>
            <a:r>
              <a:rPr lang="es-PA" sz="1200"/>
              <a:t>Realizados a: los funcionarios de la Zona Libre de Colón</a:t>
            </a:r>
          </a:p>
          <a:p>
            <a:r>
              <a:rPr lang="es-PA" sz="1200"/>
              <a:t>Tema: Defraudación Fiscal en el Sector Aduanero</a:t>
            </a:r>
          </a:p>
          <a:p>
            <a:r>
              <a:rPr lang="es-PA" sz="1200"/>
              <a:t>Fecha: 21 de noviembre de 2008 </a:t>
            </a:r>
            <a:endParaRPr lang="es-PA"/>
          </a:p>
        </p:txBody>
      </p:sp>
      <p:pic>
        <p:nvPicPr>
          <p:cNvPr id="39940" name="Gráfico 11"/>
          <p:cNvPicPr>
            <a:picLocks noChangeArrowheads="1"/>
          </p:cNvPicPr>
          <p:nvPr/>
        </p:nvPicPr>
        <p:blipFill>
          <a:blip r:embed="rId3" cstate="print"/>
          <a:srcRect b="5692"/>
          <a:stretch>
            <a:fillRect/>
          </a:stretch>
        </p:blipFill>
        <p:spPr bwMode="auto">
          <a:xfrm>
            <a:off x="2143125" y="1571625"/>
            <a:ext cx="5157788" cy="3929063"/>
          </a:xfrm>
          <a:prstGeom prst="rect">
            <a:avLst/>
          </a:prstGeom>
          <a:noFill/>
          <a:ln w="9525">
            <a:noFill/>
            <a:miter lim="800000"/>
            <a:headEnd/>
            <a:tailEnd/>
          </a:ln>
        </p:spPr>
      </p:pic>
    </p:spTree>
  </p:cSld>
  <p:clrMapOvr>
    <a:masterClrMapping/>
  </p:clrMapOvr>
  <p:transition spd="slow">
    <p:sndAc>
      <p:stSnd>
        <p:snd r:embed="rId2" name="breeze.wav"/>
      </p:stSnd>
    </p:sndAc>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eaLnBrk="1" hangingPunct="1">
              <a:defRPr/>
            </a:pPr>
            <a:r>
              <a:rPr lang="es-PA" sz="2400" dirty="0" smtClean="0">
                <a:solidFill>
                  <a:schemeClr val="tx1"/>
                </a:solidFill>
              </a:rPr>
              <a:t>GRÁFICA #12</a:t>
            </a:r>
            <a:br>
              <a:rPr lang="es-PA" sz="2400" dirty="0" smtClean="0">
                <a:solidFill>
                  <a:schemeClr val="tx1"/>
                </a:solidFill>
              </a:rPr>
            </a:br>
            <a:r>
              <a:rPr lang="es-PA" sz="2400" i="1" dirty="0" smtClean="0">
                <a:solidFill>
                  <a:schemeClr val="tx1"/>
                </a:solidFill>
              </a:rPr>
              <a:t>¿Cree usted que las faltas administrativas serán devueltas al Tesoro Nacional?</a:t>
            </a:r>
            <a:endParaRPr lang="es-PA" sz="2400" dirty="0" smtClean="0">
              <a:solidFill>
                <a:schemeClr val="tx1"/>
              </a:solidFill>
            </a:endParaRPr>
          </a:p>
        </p:txBody>
      </p:sp>
      <p:sp>
        <p:nvSpPr>
          <p:cNvPr id="40963" name="3 CuadroTexto"/>
          <p:cNvSpPr txBox="1">
            <a:spLocks noChangeArrowheads="1"/>
          </p:cNvSpPr>
          <p:nvPr/>
        </p:nvSpPr>
        <p:spPr bwMode="auto">
          <a:xfrm>
            <a:off x="714375" y="5786438"/>
            <a:ext cx="7643813" cy="830262"/>
          </a:xfrm>
          <a:prstGeom prst="rect">
            <a:avLst/>
          </a:prstGeom>
          <a:noFill/>
          <a:ln w="9525">
            <a:noFill/>
            <a:miter lim="800000"/>
            <a:headEnd/>
            <a:tailEnd/>
          </a:ln>
        </p:spPr>
        <p:txBody>
          <a:bodyPr>
            <a:spAutoFit/>
          </a:bodyPr>
          <a:lstStyle/>
          <a:p>
            <a:r>
              <a:rPr lang="es-PA" sz="1200"/>
              <a:t>Elaborado por: Karina Rodríguez, Gabriela Góndola, Cesiah Reyes, Candy Thomas.</a:t>
            </a:r>
          </a:p>
          <a:p>
            <a:r>
              <a:rPr lang="es-PA" sz="1200"/>
              <a:t>Realizados a: los funcionarios de la Zona Libre de Colón</a:t>
            </a:r>
          </a:p>
          <a:p>
            <a:r>
              <a:rPr lang="es-PA" sz="1200"/>
              <a:t>Tema: Defraudación Fiscal en el Sector Aduanero</a:t>
            </a:r>
          </a:p>
          <a:p>
            <a:r>
              <a:rPr lang="es-PA" sz="1200"/>
              <a:t>Fecha: 21 de noviembre de 2008 </a:t>
            </a:r>
            <a:endParaRPr lang="es-PA"/>
          </a:p>
        </p:txBody>
      </p:sp>
      <p:pic>
        <p:nvPicPr>
          <p:cNvPr id="40964" name="Gráfico 12"/>
          <p:cNvPicPr>
            <a:picLocks noChangeArrowheads="1"/>
          </p:cNvPicPr>
          <p:nvPr/>
        </p:nvPicPr>
        <p:blipFill>
          <a:blip r:embed="rId3" cstate="print"/>
          <a:srcRect b="10976"/>
          <a:stretch>
            <a:fillRect/>
          </a:stretch>
        </p:blipFill>
        <p:spPr bwMode="auto">
          <a:xfrm>
            <a:off x="1928813" y="1714500"/>
            <a:ext cx="5175250" cy="3643313"/>
          </a:xfrm>
          <a:prstGeom prst="rect">
            <a:avLst/>
          </a:prstGeom>
          <a:noFill/>
          <a:ln w="9525">
            <a:noFill/>
            <a:miter lim="800000"/>
            <a:headEnd/>
            <a:tailEnd/>
          </a:ln>
        </p:spPr>
      </p:pic>
    </p:spTree>
  </p:cSld>
  <p:clrMapOvr>
    <a:masterClrMapping/>
  </p:clrMapOvr>
  <p:transition spd="slow">
    <p:sndAc>
      <p:stSnd>
        <p:snd r:embed="rId2" name="breeze.wav"/>
      </p:stSnd>
    </p:sndAc>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4" name="Rectangle 4"/>
          <p:cNvSpPr>
            <a:spLocks noGrp="1" noChangeArrowheads="1"/>
          </p:cNvSpPr>
          <p:nvPr>
            <p:ph type="title"/>
          </p:nvPr>
        </p:nvSpPr>
        <p:spPr>
          <a:xfrm>
            <a:off x="457200" y="2052638"/>
            <a:ext cx="8229600" cy="2376487"/>
          </a:xfrm>
        </p:spPr>
        <p:txBody>
          <a:bodyPr/>
          <a:lstStyle/>
          <a:p>
            <a:pPr eaLnBrk="1" hangingPunct="1">
              <a:defRPr/>
            </a:pPr>
            <a:r>
              <a:rPr lang="en-US" sz="6000" b="1" dirty="0" smtClean="0">
                <a:solidFill>
                  <a:schemeClr val="tx1"/>
                </a:solidFill>
                <a:latin typeface="Algerian" pitchFamily="82" charset="0"/>
              </a:rPr>
              <a:t>MUCHISIMAS</a:t>
            </a:r>
            <a:r>
              <a:rPr lang="en-US" sz="6000" b="1" dirty="0" smtClean="0">
                <a:solidFill>
                  <a:schemeClr val="tx1"/>
                </a:solidFill>
              </a:rPr>
              <a:t> </a:t>
            </a:r>
            <a:r>
              <a:rPr lang="en-US" sz="6000" b="1" dirty="0" smtClean="0">
                <a:solidFill>
                  <a:schemeClr val="tx1"/>
                </a:solidFill>
                <a:latin typeface="Algerian" pitchFamily="82" charset="0"/>
              </a:rPr>
              <a:t>GRACIAS.</a:t>
            </a:r>
            <a:endParaRPr lang="es-ES" sz="6000" b="1" dirty="0" smtClean="0">
              <a:solidFill>
                <a:schemeClr val="tx1"/>
              </a:solidFill>
              <a:latin typeface="Algerian" pitchFamily="82" charset="0"/>
            </a:endParaRPr>
          </a:p>
        </p:txBody>
      </p:sp>
    </p:spTree>
  </p:cSld>
  <p:clrMapOvr>
    <a:masterClrMapping/>
  </p:clrMapOvr>
  <p:transition spd="slow" advTm="33000">
    <p:sndAc>
      <p:stSnd loop="1">
        <p:snd r:embed="rId2" name="applause.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0724"/>
                                        </p:tgtEl>
                                        <p:attrNameLst>
                                          <p:attrName>style.visibility</p:attrName>
                                        </p:attrNameLst>
                                      </p:cBhvr>
                                      <p:to>
                                        <p:strVal val="visible"/>
                                      </p:to>
                                    </p:set>
                                    <p:animEffect transition="in" filter="circle(in)">
                                      <p:cBhvr>
                                        <p:cTn id="7" dur="2000"/>
                                        <p:tgtEl>
                                          <p:spTgt spid="307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4"/>
          <p:cNvSpPr>
            <a:spLocks noGrp="1" noChangeArrowheads="1"/>
          </p:cNvSpPr>
          <p:nvPr>
            <p:ph type="ctrTitle"/>
          </p:nvPr>
        </p:nvSpPr>
        <p:spPr>
          <a:xfrm>
            <a:off x="685800" y="549275"/>
            <a:ext cx="7772400" cy="1736725"/>
          </a:xfrm>
        </p:spPr>
        <p:txBody>
          <a:bodyPr/>
          <a:lstStyle/>
          <a:p>
            <a:pPr eaLnBrk="1" hangingPunct="1">
              <a:defRPr/>
            </a:pPr>
            <a:r>
              <a:rPr lang="es-ES" b="1" dirty="0" smtClean="0">
                <a:solidFill>
                  <a:schemeClr val="tx1"/>
                </a:solidFill>
                <a:latin typeface="Algerian" pitchFamily="82" charset="0"/>
              </a:rPr>
              <a:t>ANTECEDENTES:</a:t>
            </a:r>
          </a:p>
        </p:txBody>
      </p:sp>
      <p:sp>
        <p:nvSpPr>
          <p:cNvPr id="12293" name="Rectangle 5"/>
          <p:cNvSpPr>
            <a:spLocks noGrp="1" noChangeArrowheads="1"/>
          </p:cNvSpPr>
          <p:nvPr>
            <p:ph type="subTitle" idx="1"/>
          </p:nvPr>
        </p:nvSpPr>
        <p:spPr>
          <a:xfrm>
            <a:off x="1187450" y="2500313"/>
            <a:ext cx="6584950" cy="2281237"/>
          </a:xfrm>
        </p:spPr>
        <p:txBody>
          <a:bodyPr/>
          <a:lstStyle/>
          <a:p>
            <a:pPr algn="l" eaLnBrk="1" hangingPunct="1">
              <a:lnSpc>
                <a:spcPct val="90000"/>
              </a:lnSpc>
              <a:buClr>
                <a:schemeClr val="bg2"/>
              </a:buClr>
              <a:defRPr/>
            </a:pPr>
            <a:endParaRPr lang="es-ES" b="1" smtClean="0"/>
          </a:p>
          <a:p>
            <a:pPr algn="l" eaLnBrk="1" hangingPunct="1">
              <a:lnSpc>
                <a:spcPct val="90000"/>
              </a:lnSpc>
              <a:buClr>
                <a:schemeClr val="bg2"/>
              </a:buClr>
              <a:defRPr/>
            </a:pPr>
            <a:endParaRPr lang="en-US" b="1" smtClean="0"/>
          </a:p>
          <a:p>
            <a:pPr algn="l" eaLnBrk="1" hangingPunct="1">
              <a:lnSpc>
                <a:spcPct val="90000"/>
              </a:lnSpc>
              <a:buClr>
                <a:schemeClr val="bg2"/>
              </a:buClr>
              <a:defRPr/>
            </a:pPr>
            <a:endParaRPr lang="es-ES" b="1" smtClean="0"/>
          </a:p>
          <a:p>
            <a:pPr algn="l" eaLnBrk="1" hangingPunct="1">
              <a:lnSpc>
                <a:spcPct val="90000"/>
              </a:lnSpc>
              <a:buClr>
                <a:schemeClr val="bg2"/>
              </a:buClr>
              <a:defRPr/>
            </a:pPr>
            <a:endParaRPr lang="es-ES" b="1" smtClean="0"/>
          </a:p>
        </p:txBody>
      </p:sp>
      <p:pic>
        <p:nvPicPr>
          <p:cNvPr id="12300" name="Picture 12" descr="zl31">
            <a:hlinkClick r:id="rId3"/>
          </p:cNvPr>
          <p:cNvPicPr>
            <a:picLocks noChangeAspect="1" noChangeArrowheads="1"/>
          </p:cNvPicPr>
          <p:nvPr/>
        </p:nvPicPr>
        <p:blipFill>
          <a:blip r:embed="rId4" cstate="print"/>
          <a:srcRect/>
          <a:stretch>
            <a:fillRect/>
          </a:stretch>
        </p:blipFill>
        <p:spPr bwMode="auto">
          <a:xfrm>
            <a:off x="971550" y="4660900"/>
            <a:ext cx="1800225" cy="1339850"/>
          </a:xfrm>
          <a:prstGeom prst="rect">
            <a:avLst/>
          </a:prstGeom>
          <a:noFill/>
          <a:ln w="9525">
            <a:noFill/>
            <a:miter lim="800000"/>
            <a:headEnd/>
            <a:tailEnd/>
          </a:ln>
        </p:spPr>
      </p:pic>
      <p:sp>
        <p:nvSpPr>
          <p:cNvPr id="12301" name="Text Box 13"/>
          <p:cNvSpPr txBox="1">
            <a:spLocks noChangeArrowheads="1"/>
          </p:cNvSpPr>
          <p:nvPr/>
        </p:nvSpPr>
        <p:spPr bwMode="auto">
          <a:xfrm>
            <a:off x="2895600" y="4675188"/>
            <a:ext cx="4803775" cy="366712"/>
          </a:xfrm>
          <a:prstGeom prst="rect">
            <a:avLst/>
          </a:prstGeom>
          <a:noFill/>
          <a:ln w="9525">
            <a:noFill/>
            <a:miter lim="800000"/>
            <a:headEnd/>
            <a:tailEnd/>
          </a:ln>
        </p:spPr>
        <p:txBody>
          <a:bodyPr wrap="none">
            <a:spAutoFit/>
          </a:bodyPr>
          <a:lstStyle/>
          <a:p>
            <a:r>
              <a:rPr lang="en-US"/>
              <a:t>Por no querer pagar grande sumas de dinero.</a:t>
            </a:r>
            <a:endParaRPr lang="es-ES"/>
          </a:p>
        </p:txBody>
      </p:sp>
      <p:pic>
        <p:nvPicPr>
          <p:cNvPr id="12303" name="Picture 15" descr="corrupcion4"/>
          <p:cNvPicPr>
            <a:picLocks noChangeAspect="1" noChangeArrowheads="1"/>
          </p:cNvPicPr>
          <p:nvPr/>
        </p:nvPicPr>
        <p:blipFill>
          <a:blip r:embed="rId5" cstate="print"/>
          <a:srcRect/>
          <a:stretch>
            <a:fillRect/>
          </a:stretch>
        </p:blipFill>
        <p:spPr bwMode="auto">
          <a:xfrm>
            <a:off x="971550" y="3003550"/>
            <a:ext cx="2016125" cy="1081088"/>
          </a:xfrm>
          <a:prstGeom prst="rect">
            <a:avLst/>
          </a:prstGeom>
          <a:noFill/>
          <a:ln w="9525">
            <a:noFill/>
            <a:miter lim="800000"/>
            <a:headEnd/>
            <a:tailEnd/>
          </a:ln>
        </p:spPr>
      </p:pic>
      <p:sp>
        <p:nvSpPr>
          <p:cNvPr id="12304" name="Text Box 16"/>
          <p:cNvSpPr txBox="1">
            <a:spLocks noChangeArrowheads="1"/>
          </p:cNvSpPr>
          <p:nvPr/>
        </p:nvSpPr>
        <p:spPr bwMode="auto">
          <a:xfrm>
            <a:off x="3400425" y="3306763"/>
            <a:ext cx="2359025" cy="366712"/>
          </a:xfrm>
          <a:prstGeom prst="rect">
            <a:avLst/>
          </a:prstGeom>
          <a:noFill/>
          <a:ln w="9525">
            <a:noFill/>
            <a:miter lim="800000"/>
            <a:headEnd/>
            <a:tailEnd/>
          </a:ln>
        </p:spPr>
        <p:txBody>
          <a:bodyPr wrap="none">
            <a:spAutoFit/>
          </a:bodyPr>
          <a:lstStyle/>
          <a:p>
            <a:r>
              <a:rPr lang="en-US"/>
              <a:t>Pagar sus Impuestos.</a:t>
            </a:r>
            <a:endParaRPr lang="es-ES"/>
          </a:p>
        </p:txBody>
      </p:sp>
    </p:spTree>
  </p:cSld>
  <p:clrMapOvr>
    <a:masterClrMapping/>
  </p:clrMapOvr>
  <p:transition spd="slow">
    <p:sndAc>
      <p:stSnd>
        <p:snd r:embed="rId2" name="breeze.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12292"/>
                                        </p:tgtEl>
                                        <p:attrNameLst>
                                          <p:attrName>style.visibility</p:attrName>
                                        </p:attrNameLst>
                                      </p:cBhvr>
                                      <p:to>
                                        <p:strVal val="visible"/>
                                      </p:to>
                                    </p:set>
                                    <p:animEffect transition="in" filter="circle(in)">
                                      <p:cBhvr>
                                        <p:cTn id="7" dur="2000"/>
                                        <p:tgtEl>
                                          <p:spTgt spid="12292"/>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grpId="0" nodeType="clickEffect">
                                  <p:stCondLst>
                                    <p:cond delay="0"/>
                                  </p:stCondLst>
                                  <p:childTnLst>
                                    <p:set>
                                      <p:cBhvr>
                                        <p:cTn id="11" dur="1" fill="hold">
                                          <p:stCondLst>
                                            <p:cond delay="0"/>
                                          </p:stCondLst>
                                        </p:cTn>
                                        <p:tgtEl>
                                          <p:spTgt spid="12304"/>
                                        </p:tgtEl>
                                        <p:attrNameLst>
                                          <p:attrName>style.visibility</p:attrName>
                                        </p:attrNameLst>
                                      </p:cBhvr>
                                      <p:to>
                                        <p:strVal val="visible"/>
                                      </p:to>
                                    </p:set>
                                    <p:anim calcmode="lin" valueType="num">
                                      <p:cBhvr>
                                        <p:cTn id="12" dur="1000" fill="hold"/>
                                        <p:tgtEl>
                                          <p:spTgt spid="12304"/>
                                        </p:tgtEl>
                                        <p:attrNameLst>
                                          <p:attrName>ppt_w</p:attrName>
                                        </p:attrNameLst>
                                      </p:cBhvr>
                                      <p:tavLst>
                                        <p:tav tm="0">
                                          <p:val>
                                            <p:strVal val="#ppt_w*0.70"/>
                                          </p:val>
                                        </p:tav>
                                        <p:tav tm="100000">
                                          <p:val>
                                            <p:strVal val="#ppt_w"/>
                                          </p:val>
                                        </p:tav>
                                      </p:tavLst>
                                    </p:anim>
                                    <p:anim calcmode="lin" valueType="num">
                                      <p:cBhvr>
                                        <p:cTn id="13" dur="1000" fill="hold"/>
                                        <p:tgtEl>
                                          <p:spTgt spid="12304"/>
                                        </p:tgtEl>
                                        <p:attrNameLst>
                                          <p:attrName>ppt_h</p:attrName>
                                        </p:attrNameLst>
                                      </p:cBhvr>
                                      <p:tavLst>
                                        <p:tav tm="0">
                                          <p:val>
                                            <p:strVal val="#ppt_h"/>
                                          </p:val>
                                        </p:tav>
                                        <p:tav tm="100000">
                                          <p:val>
                                            <p:strVal val="#ppt_h"/>
                                          </p:val>
                                        </p:tav>
                                      </p:tavLst>
                                    </p:anim>
                                    <p:animEffect transition="in" filter="fade">
                                      <p:cBhvr>
                                        <p:cTn id="14" dur="1000"/>
                                        <p:tgtEl>
                                          <p:spTgt spid="12304"/>
                                        </p:tgtEl>
                                      </p:cBhvr>
                                    </p:animEffect>
                                  </p:childTnLst>
                                </p:cTn>
                              </p:par>
                            </p:childTnLst>
                          </p:cTn>
                        </p:par>
                      </p:childTnLst>
                    </p:cTn>
                  </p:par>
                  <p:par>
                    <p:cTn id="15" fill="hold">
                      <p:stCondLst>
                        <p:cond delay="indefinite"/>
                      </p:stCondLst>
                      <p:childTnLst>
                        <p:par>
                          <p:cTn id="16" fill="hold">
                            <p:stCondLst>
                              <p:cond delay="0"/>
                            </p:stCondLst>
                            <p:childTnLst>
                              <p:par>
                                <p:cTn id="17" presetID="20" presetClass="entr" presetSubtype="0" fill="hold" nodeType="clickEffect">
                                  <p:stCondLst>
                                    <p:cond delay="0"/>
                                  </p:stCondLst>
                                  <p:childTnLst>
                                    <p:set>
                                      <p:cBhvr>
                                        <p:cTn id="18" dur="1" fill="hold">
                                          <p:stCondLst>
                                            <p:cond delay="0"/>
                                          </p:stCondLst>
                                        </p:cTn>
                                        <p:tgtEl>
                                          <p:spTgt spid="12303"/>
                                        </p:tgtEl>
                                        <p:attrNameLst>
                                          <p:attrName>style.visibility</p:attrName>
                                        </p:attrNameLst>
                                      </p:cBhvr>
                                      <p:to>
                                        <p:strVal val="visible"/>
                                      </p:to>
                                    </p:set>
                                    <p:animEffect transition="in" filter="wedge">
                                      <p:cBhvr>
                                        <p:cTn id="19" dur="2000"/>
                                        <p:tgtEl>
                                          <p:spTgt spid="12303"/>
                                        </p:tgtEl>
                                      </p:cBhvr>
                                    </p:animEffect>
                                  </p:childTnLst>
                                </p:cTn>
                              </p:par>
                            </p:childTnLst>
                          </p:cTn>
                        </p:par>
                      </p:childTnLst>
                    </p:cTn>
                  </p:par>
                  <p:par>
                    <p:cTn id="20" fill="hold">
                      <p:stCondLst>
                        <p:cond delay="indefinite"/>
                      </p:stCondLst>
                      <p:childTnLst>
                        <p:par>
                          <p:cTn id="21" fill="hold">
                            <p:stCondLst>
                              <p:cond delay="0"/>
                            </p:stCondLst>
                            <p:childTnLst>
                              <p:par>
                                <p:cTn id="22" presetID="55" presetClass="entr" presetSubtype="0" fill="hold" grpId="0" nodeType="clickEffect">
                                  <p:stCondLst>
                                    <p:cond delay="0"/>
                                  </p:stCondLst>
                                  <p:childTnLst>
                                    <p:set>
                                      <p:cBhvr>
                                        <p:cTn id="23" dur="1" fill="hold">
                                          <p:stCondLst>
                                            <p:cond delay="0"/>
                                          </p:stCondLst>
                                        </p:cTn>
                                        <p:tgtEl>
                                          <p:spTgt spid="12301"/>
                                        </p:tgtEl>
                                        <p:attrNameLst>
                                          <p:attrName>style.visibility</p:attrName>
                                        </p:attrNameLst>
                                      </p:cBhvr>
                                      <p:to>
                                        <p:strVal val="visible"/>
                                      </p:to>
                                    </p:set>
                                    <p:anim calcmode="lin" valueType="num">
                                      <p:cBhvr>
                                        <p:cTn id="24" dur="1000" fill="hold"/>
                                        <p:tgtEl>
                                          <p:spTgt spid="12301"/>
                                        </p:tgtEl>
                                        <p:attrNameLst>
                                          <p:attrName>ppt_w</p:attrName>
                                        </p:attrNameLst>
                                      </p:cBhvr>
                                      <p:tavLst>
                                        <p:tav tm="0">
                                          <p:val>
                                            <p:strVal val="#ppt_w*0.70"/>
                                          </p:val>
                                        </p:tav>
                                        <p:tav tm="100000">
                                          <p:val>
                                            <p:strVal val="#ppt_w"/>
                                          </p:val>
                                        </p:tav>
                                      </p:tavLst>
                                    </p:anim>
                                    <p:anim calcmode="lin" valueType="num">
                                      <p:cBhvr>
                                        <p:cTn id="25" dur="1000" fill="hold"/>
                                        <p:tgtEl>
                                          <p:spTgt spid="12301"/>
                                        </p:tgtEl>
                                        <p:attrNameLst>
                                          <p:attrName>ppt_h</p:attrName>
                                        </p:attrNameLst>
                                      </p:cBhvr>
                                      <p:tavLst>
                                        <p:tav tm="0">
                                          <p:val>
                                            <p:strVal val="#ppt_h"/>
                                          </p:val>
                                        </p:tav>
                                        <p:tav tm="100000">
                                          <p:val>
                                            <p:strVal val="#ppt_h"/>
                                          </p:val>
                                        </p:tav>
                                      </p:tavLst>
                                    </p:anim>
                                    <p:animEffect transition="in" filter="fade">
                                      <p:cBhvr>
                                        <p:cTn id="26" dur="1000"/>
                                        <p:tgtEl>
                                          <p:spTgt spid="12301"/>
                                        </p:tgtEl>
                                      </p:cBhvr>
                                    </p:animEffect>
                                  </p:childTnLst>
                                </p:cTn>
                              </p:par>
                            </p:childTnLst>
                          </p:cTn>
                        </p:par>
                      </p:childTnLst>
                    </p:cTn>
                  </p:par>
                  <p:par>
                    <p:cTn id="27" fill="hold">
                      <p:stCondLst>
                        <p:cond delay="indefinite"/>
                      </p:stCondLst>
                      <p:childTnLst>
                        <p:par>
                          <p:cTn id="28" fill="hold">
                            <p:stCondLst>
                              <p:cond delay="0"/>
                            </p:stCondLst>
                            <p:childTnLst>
                              <p:par>
                                <p:cTn id="29" presetID="6" presetClass="entr" presetSubtype="16" fill="hold" nodeType="clickEffect">
                                  <p:stCondLst>
                                    <p:cond delay="0"/>
                                  </p:stCondLst>
                                  <p:childTnLst>
                                    <p:set>
                                      <p:cBhvr>
                                        <p:cTn id="30" dur="1" fill="hold">
                                          <p:stCondLst>
                                            <p:cond delay="0"/>
                                          </p:stCondLst>
                                        </p:cTn>
                                        <p:tgtEl>
                                          <p:spTgt spid="12300"/>
                                        </p:tgtEl>
                                        <p:attrNameLst>
                                          <p:attrName>style.visibility</p:attrName>
                                        </p:attrNameLst>
                                      </p:cBhvr>
                                      <p:to>
                                        <p:strVal val="visible"/>
                                      </p:to>
                                    </p:set>
                                    <p:animEffect transition="in" filter="circle(in)">
                                      <p:cBhvr>
                                        <p:cTn id="31" dur="2000"/>
                                        <p:tgtEl>
                                          <p:spTgt spid="123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2" grpId="0"/>
      <p:bldP spid="12301" grpId="0"/>
      <p:bldP spid="1230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4"/>
          <p:cNvSpPr>
            <a:spLocks noGrp="1" noChangeArrowheads="1"/>
          </p:cNvSpPr>
          <p:nvPr>
            <p:ph type="title"/>
          </p:nvPr>
        </p:nvSpPr>
        <p:spPr>
          <a:xfrm>
            <a:off x="457200" y="2636838"/>
            <a:ext cx="8229600" cy="2376487"/>
          </a:xfrm>
        </p:spPr>
        <p:txBody>
          <a:bodyPr/>
          <a:lstStyle/>
          <a:p>
            <a:pPr eaLnBrk="1" hangingPunct="1">
              <a:defRPr/>
            </a:pPr>
            <a:r>
              <a:rPr lang="es-ES" sz="5400" b="1" smtClean="0">
                <a:solidFill>
                  <a:schemeClr val="tx1"/>
                </a:solidFill>
                <a:latin typeface="Algerian" pitchFamily="82" charset="0"/>
              </a:rPr>
              <a:t>PLANTEAMIENTO DEL PROBLEMA.</a:t>
            </a:r>
          </a:p>
        </p:txBody>
      </p:sp>
    </p:spTree>
  </p:cSld>
  <p:clrMapOvr>
    <a:masterClrMapping/>
  </p:clrMapOvr>
  <p:transition spd="slow">
    <p:sndAc>
      <p:stSnd>
        <p:snd r:embed="rId2" name="breeze.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10244"/>
                                        </p:tgtEl>
                                        <p:attrNameLst>
                                          <p:attrName>style.visibility</p:attrName>
                                        </p:attrNameLst>
                                      </p:cBhvr>
                                      <p:to>
                                        <p:strVal val="visible"/>
                                      </p:to>
                                    </p:set>
                                    <p:animEffect transition="in" filter="circle(in)">
                                      <p:cBhvr>
                                        <p:cTn id="7" dur="2000"/>
                                        <p:tgtEl>
                                          <p:spTgt spid="102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9" name="Rectangle 5"/>
          <p:cNvSpPr>
            <a:spLocks noGrp="1" noChangeArrowheads="1"/>
          </p:cNvSpPr>
          <p:nvPr>
            <p:ph type="title"/>
          </p:nvPr>
        </p:nvSpPr>
        <p:spPr>
          <a:xfrm>
            <a:off x="457200" y="304800"/>
            <a:ext cx="8229600" cy="981075"/>
          </a:xfrm>
        </p:spPr>
        <p:txBody>
          <a:bodyPr/>
          <a:lstStyle/>
          <a:p>
            <a:pPr eaLnBrk="1" hangingPunct="1">
              <a:defRPr/>
            </a:pPr>
            <a:r>
              <a:rPr lang="es-ES" b="1" i="1" dirty="0" smtClean="0">
                <a:solidFill>
                  <a:schemeClr val="tx1"/>
                </a:solidFill>
              </a:rPr>
              <a:t>OBJETIVOS:</a:t>
            </a:r>
          </a:p>
        </p:txBody>
      </p:sp>
      <p:sp>
        <p:nvSpPr>
          <p:cNvPr id="11270" name="Rectangle 6"/>
          <p:cNvSpPr>
            <a:spLocks noGrp="1" noChangeArrowheads="1"/>
          </p:cNvSpPr>
          <p:nvPr>
            <p:ph type="body" idx="1"/>
          </p:nvPr>
        </p:nvSpPr>
        <p:spPr>
          <a:xfrm>
            <a:off x="250825" y="1341438"/>
            <a:ext cx="8893175" cy="5516562"/>
          </a:xfrm>
        </p:spPr>
        <p:txBody>
          <a:bodyPr/>
          <a:lstStyle/>
          <a:p>
            <a:pPr marL="533400" indent="-533400" eaLnBrk="1" hangingPunct="1">
              <a:lnSpc>
                <a:spcPct val="90000"/>
              </a:lnSpc>
              <a:buClr>
                <a:schemeClr val="bg2"/>
              </a:buClr>
              <a:buFont typeface="Wingdings" pitchFamily="2" charset="2"/>
              <a:buChar char="q"/>
              <a:defRPr/>
            </a:pPr>
            <a:endParaRPr lang="es-ES" b="1" u="sng" dirty="0" smtClean="0"/>
          </a:p>
          <a:p>
            <a:pPr marL="533400" indent="-533400" eaLnBrk="1" hangingPunct="1">
              <a:lnSpc>
                <a:spcPct val="90000"/>
              </a:lnSpc>
              <a:buClr>
                <a:schemeClr val="bg2"/>
              </a:buClr>
              <a:buFont typeface="Wingdings" pitchFamily="2" charset="2"/>
              <a:buChar char="q"/>
              <a:defRPr/>
            </a:pPr>
            <a:r>
              <a:rPr lang="es-ES" b="1" u="sng" dirty="0" smtClean="0"/>
              <a:t>OBJETIVOS GENERALES</a:t>
            </a:r>
            <a:r>
              <a:rPr lang="es-ES" dirty="0" smtClean="0"/>
              <a:t>:</a:t>
            </a:r>
          </a:p>
          <a:p>
            <a:pPr marL="533400" indent="-533400" eaLnBrk="1" hangingPunct="1">
              <a:lnSpc>
                <a:spcPct val="90000"/>
              </a:lnSpc>
              <a:buClr>
                <a:schemeClr val="bg2"/>
              </a:buClr>
              <a:buFont typeface="Wingdings" pitchFamily="2" charset="2"/>
              <a:buNone/>
              <a:defRPr/>
            </a:pPr>
            <a:endParaRPr lang="es-ES" dirty="0" smtClean="0"/>
          </a:p>
          <a:p>
            <a:pPr marL="533400" indent="-533400" algn="ctr" eaLnBrk="1" hangingPunct="1">
              <a:lnSpc>
                <a:spcPct val="90000"/>
              </a:lnSpc>
              <a:buClr>
                <a:schemeClr val="bg2"/>
              </a:buClr>
              <a:buFont typeface="Wingdings" pitchFamily="2" charset="2"/>
              <a:buNone/>
              <a:defRPr/>
            </a:pPr>
            <a:r>
              <a:rPr lang="es-ES" sz="2800" dirty="0" smtClean="0"/>
              <a:t>	</a:t>
            </a:r>
            <a:r>
              <a:rPr lang="es-ES" dirty="0" smtClean="0"/>
              <a:t>Tener una información amplia del Tema, buscando de esta manera alternativas que nos lleven con facilidad abarcar las grandes fuentes del delito de Defraudación Fiscal, mostrando causas, consecuencias y beneficios que surjan del tema de investigación a través de los datos recopilados.</a:t>
            </a:r>
          </a:p>
        </p:txBody>
      </p:sp>
    </p:spTree>
  </p:cSld>
  <p:clrMapOvr>
    <a:masterClrMapping/>
  </p:clrMapOvr>
  <p:transition spd="slow">
    <p:sndAc>
      <p:stSnd>
        <p:snd r:embed="rId2" name="breeze.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11269"/>
                                        </p:tgtEl>
                                        <p:attrNameLst>
                                          <p:attrName>style.visibility</p:attrName>
                                        </p:attrNameLst>
                                      </p:cBhvr>
                                      <p:to>
                                        <p:strVal val="visible"/>
                                      </p:to>
                                    </p:set>
                                    <p:animEffect transition="in" filter="circle(in)">
                                      <p:cBhvr>
                                        <p:cTn id="7" dur="2000"/>
                                        <p:tgtEl>
                                          <p:spTgt spid="11269"/>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grpId="0" nodeType="clickEffect">
                                  <p:stCondLst>
                                    <p:cond delay="0"/>
                                  </p:stCondLst>
                                  <p:childTnLst>
                                    <p:set>
                                      <p:cBhvr>
                                        <p:cTn id="11" dur="1" fill="hold">
                                          <p:stCondLst>
                                            <p:cond delay="0"/>
                                          </p:stCondLst>
                                        </p:cTn>
                                        <p:tgtEl>
                                          <p:spTgt spid="11270">
                                            <p:txEl>
                                              <p:pRg st="1" end="1"/>
                                            </p:txEl>
                                          </p:spTgt>
                                        </p:tgtEl>
                                        <p:attrNameLst>
                                          <p:attrName>style.visibility</p:attrName>
                                        </p:attrNameLst>
                                      </p:cBhvr>
                                      <p:to>
                                        <p:strVal val="visible"/>
                                      </p:to>
                                    </p:set>
                                    <p:animEffect transition="in" filter="wedge">
                                      <p:cBhvr>
                                        <p:cTn id="12" dur="2000"/>
                                        <p:tgtEl>
                                          <p:spTgt spid="1127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0" presetClass="entr" presetSubtype="0" fill="hold" grpId="0" nodeType="clickEffect">
                                  <p:stCondLst>
                                    <p:cond delay="0"/>
                                  </p:stCondLst>
                                  <p:childTnLst>
                                    <p:set>
                                      <p:cBhvr>
                                        <p:cTn id="16" dur="1" fill="hold">
                                          <p:stCondLst>
                                            <p:cond delay="0"/>
                                          </p:stCondLst>
                                        </p:cTn>
                                        <p:tgtEl>
                                          <p:spTgt spid="11270">
                                            <p:txEl>
                                              <p:pRg st="3" end="3"/>
                                            </p:txEl>
                                          </p:spTgt>
                                        </p:tgtEl>
                                        <p:attrNameLst>
                                          <p:attrName>style.visibility</p:attrName>
                                        </p:attrNameLst>
                                      </p:cBhvr>
                                      <p:to>
                                        <p:strVal val="visible"/>
                                      </p:to>
                                    </p:set>
                                    <p:animEffect transition="in" filter="wedge">
                                      <p:cBhvr>
                                        <p:cTn id="17" dur="2000"/>
                                        <p:tgtEl>
                                          <p:spTgt spid="11270">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9" grpId="0"/>
      <p:bldP spid="11270"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buClr>
                <a:schemeClr val="bg2"/>
              </a:buClr>
              <a:buSzPct val="65000"/>
              <a:buFont typeface="Wingdings" pitchFamily="2" charset="2"/>
              <a:buChar char="q"/>
              <a:defRPr/>
            </a:pPr>
            <a:r>
              <a:rPr lang="es-ES" sz="4000" b="1" smtClean="0">
                <a:solidFill>
                  <a:schemeClr val="tx1"/>
                </a:solidFill>
              </a:rPr>
              <a:t> OBJETIVOS ESPECIFICOS</a:t>
            </a:r>
            <a:r>
              <a:rPr lang="es-ES" sz="4000" smtClean="0">
                <a:solidFill>
                  <a:schemeClr val="tx1"/>
                </a:solidFill>
              </a:rPr>
              <a:t>.</a:t>
            </a:r>
            <a:br>
              <a:rPr lang="es-ES" sz="4000" smtClean="0">
                <a:solidFill>
                  <a:schemeClr val="tx1"/>
                </a:solidFill>
              </a:rPr>
            </a:br>
            <a:endParaRPr lang="es-ES" sz="4000" smtClean="0">
              <a:solidFill>
                <a:schemeClr val="tx1"/>
              </a:solidFill>
            </a:endParaRPr>
          </a:p>
        </p:txBody>
      </p:sp>
      <p:sp>
        <p:nvSpPr>
          <p:cNvPr id="32771" name="Rectangle 3"/>
          <p:cNvSpPr>
            <a:spLocks noGrp="1" noChangeArrowheads="1"/>
          </p:cNvSpPr>
          <p:nvPr>
            <p:ph type="body" idx="1"/>
          </p:nvPr>
        </p:nvSpPr>
        <p:spPr>
          <a:xfrm>
            <a:off x="0" y="785813"/>
            <a:ext cx="9144000" cy="6072187"/>
          </a:xfrm>
        </p:spPr>
        <p:txBody>
          <a:bodyPr/>
          <a:lstStyle/>
          <a:p>
            <a:pPr marL="609600" indent="-609600" eaLnBrk="1" hangingPunct="1">
              <a:lnSpc>
                <a:spcPct val="90000"/>
              </a:lnSpc>
              <a:buClr>
                <a:schemeClr val="bg2"/>
              </a:buClr>
              <a:buFont typeface="Wingdings" pitchFamily="2" charset="2"/>
              <a:buNone/>
              <a:defRPr/>
            </a:pPr>
            <a:endParaRPr lang="es-ES" sz="1200" dirty="0" smtClean="0"/>
          </a:p>
          <a:p>
            <a:pPr marL="609600" indent="-609600" eaLnBrk="1" hangingPunct="1">
              <a:lnSpc>
                <a:spcPct val="90000"/>
              </a:lnSpc>
              <a:buClr>
                <a:schemeClr val="bg2"/>
              </a:buClr>
              <a:buFont typeface="Wingdings" pitchFamily="2" charset="2"/>
              <a:buChar char="q"/>
              <a:defRPr/>
            </a:pPr>
            <a:r>
              <a:rPr lang="es-ES" sz="2800" b="1" dirty="0" smtClean="0"/>
              <a:t>Tener Personal capacitado y honesto, capaces de afrontar cualquier  situación que pueda presentarse.</a:t>
            </a:r>
          </a:p>
          <a:p>
            <a:pPr marL="609600" indent="-609600" eaLnBrk="1" hangingPunct="1">
              <a:lnSpc>
                <a:spcPct val="90000"/>
              </a:lnSpc>
              <a:buClr>
                <a:schemeClr val="bg2"/>
              </a:buClr>
              <a:buFont typeface="Wingdings" pitchFamily="2" charset="2"/>
              <a:buChar char="q"/>
              <a:defRPr/>
            </a:pPr>
            <a:r>
              <a:rPr lang="es-ES" sz="2800" b="1" dirty="0" smtClean="0"/>
              <a:t>Mostrar la importancia que se le debe dar a la Defraudación Fiscal como Delitos.</a:t>
            </a:r>
          </a:p>
          <a:p>
            <a:pPr marL="609600" indent="-609600" eaLnBrk="1" hangingPunct="1">
              <a:lnSpc>
                <a:spcPct val="90000"/>
              </a:lnSpc>
              <a:buClr>
                <a:schemeClr val="bg2"/>
              </a:buClr>
              <a:buFont typeface="Wingdings" pitchFamily="2" charset="2"/>
              <a:buChar char="q"/>
              <a:defRPr/>
            </a:pPr>
            <a:r>
              <a:rPr lang="es-ES" sz="2800" b="1" dirty="0" smtClean="0"/>
              <a:t>Identificar de manera especifica cuales son los productos mas utilizados para la realización del delito de Defraudación Fiscal.</a:t>
            </a:r>
          </a:p>
          <a:p>
            <a:pPr marL="609600" indent="-609600" eaLnBrk="1" hangingPunct="1">
              <a:lnSpc>
                <a:spcPct val="90000"/>
              </a:lnSpc>
              <a:buClr>
                <a:schemeClr val="bg2"/>
              </a:buClr>
              <a:buFont typeface="Wingdings" pitchFamily="2" charset="2"/>
              <a:buChar char="q"/>
              <a:defRPr/>
            </a:pPr>
            <a:r>
              <a:rPr lang="es-ES" sz="2800" b="1" dirty="0" smtClean="0"/>
              <a:t>Concientizar a los contribuyentes al pago de impuesto y los beneficios que puedan obtener.</a:t>
            </a:r>
          </a:p>
          <a:p>
            <a:pPr marL="609600" indent="-609600" eaLnBrk="1" hangingPunct="1">
              <a:lnSpc>
                <a:spcPct val="90000"/>
              </a:lnSpc>
              <a:buClr>
                <a:schemeClr val="bg2"/>
              </a:buClr>
              <a:buFont typeface="Wingdings" pitchFamily="2" charset="2"/>
              <a:buChar char="q"/>
              <a:defRPr/>
            </a:pPr>
            <a:r>
              <a:rPr lang="es-ES" sz="2800" b="1" dirty="0" smtClean="0"/>
              <a:t>Definir con claridad las causas y consecuencias que pueden surgir en el delito de Defraudación Fiscal.</a:t>
            </a:r>
          </a:p>
        </p:txBody>
      </p:sp>
    </p:spTree>
  </p:cSld>
  <p:clrMapOvr>
    <a:masterClrMapping/>
  </p:clrMapOvr>
  <p:transition spd="slow">
    <p:sndAc>
      <p:stSnd>
        <p:snd r:embed="rId2" name="breeze.wav"/>
      </p:stSnd>
    </p:sndAc>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defRPr/>
            </a:pPr>
            <a:r>
              <a:rPr lang="es-ES" b="1" dirty="0" smtClean="0">
                <a:solidFill>
                  <a:schemeClr val="tx1"/>
                </a:solidFill>
                <a:latin typeface="Algerian" pitchFamily="82" charset="0"/>
              </a:rPr>
              <a:t>PREGUNTAS</a:t>
            </a:r>
          </a:p>
        </p:txBody>
      </p:sp>
      <p:sp>
        <p:nvSpPr>
          <p:cNvPr id="16387" name="Rectangle 3"/>
          <p:cNvSpPr>
            <a:spLocks noGrp="1" noChangeArrowheads="1"/>
          </p:cNvSpPr>
          <p:nvPr>
            <p:ph type="body" idx="1"/>
          </p:nvPr>
        </p:nvSpPr>
        <p:spPr>
          <a:xfrm>
            <a:off x="457200" y="1268413"/>
            <a:ext cx="8686800" cy="5329237"/>
          </a:xfrm>
        </p:spPr>
        <p:txBody>
          <a:bodyPr/>
          <a:lstStyle/>
          <a:p>
            <a:pPr marL="609600" indent="-609600" eaLnBrk="1" hangingPunct="1">
              <a:lnSpc>
                <a:spcPct val="90000"/>
              </a:lnSpc>
              <a:buClr>
                <a:schemeClr val="bg2"/>
              </a:buClr>
              <a:buFont typeface="Wingdings" pitchFamily="2" charset="2"/>
              <a:buAutoNum type="arabicPeriod"/>
              <a:defRPr/>
            </a:pPr>
            <a:r>
              <a:rPr lang="es-ES" smtClean="0"/>
              <a:t>¿Por qué es importante tener personal capacitado?</a:t>
            </a:r>
          </a:p>
          <a:p>
            <a:pPr marL="609600" indent="-609600" eaLnBrk="1" hangingPunct="1">
              <a:lnSpc>
                <a:spcPct val="90000"/>
              </a:lnSpc>
              <a:buClr>
                <a:schemeClr val="bg2"/>
              </a:buClr>
              <a:buFont typeface="Wingdings" pitchFamily="2" charset="2"/>
              <a:buAutoNum type="arabicPeriod"/>
              <a:defRPr/>
            </a:pPr>
            <a:r>
              <a:rPr lang="es-ES" smtClean="0"/>
              <a:t>¿Cuáles son las penas aplicadas por el delito de Defraudación Fiscal? </a:t>
            </a:r>
          </a:p>
          <a:p>
            <a:pPr marL="609600" indent="-609600" eaLnBrk="1" hangingPunct="1">
              <a:lnSpc>
                <a:spcPct val="90000"/>
              </a:lnSpc>
              <a:buClr>
                <a:schemeClr val="bg2"/>
              </a:buClr>
              <a:buFont typeface="Wingdings" pitchFamily="2" charset="2"/>
              <a:buAutoNum type="arabicPeriod"/>
              <a:defRPr/>
            </a:pPr>
            <a:r>
              <a:rPr lang="es-ES" smtClean="0"/>
              <a:t>¿Qué productos son los más utilizados por los comerciantes en el delito de Defraudación Fiscal?</a:t>
            </a:r>
          </a:p>
          <a:p>
            <a:pPr marL="609600" indent="-609600" eaLnBrk="1" hangingPunct="1">
              <a:lnSpc>
                <a:spcPct val="90000"/>
              </a:lnSpc>
              <a:buClr>
                <a:schemeClr val="bg2"/>
              </a:buClr>
              <a:buFont typeface="Wingdings" pitchFamily="2" charset="2"/>
              <a:buAutoNum type="arabicPeriod"/>
              <a:defRPr/>
            </a:pPr>
            <a:r>
              <a:rPr lang="es-ES" smtClean="0"/>
              <a:t>¿Qué beneficios trae el pago de impuestos?</a:t>
            </a:r>
          </a:p>
          <a:p>
            <a:pPr marL="609600" indent="-609600" eaLnBrk="1" hangingPunct="1">
              <a:lnSpc>
                <a:spcPct val="90000"/>
              </a:lnSpc>
              <a:buClr>
                <a:schemeClr val="bg2"/>
              </a:buClr>
              <a:buFont typeface="Wingdings" pitchFamily="2" charset="2"/>
              <a:buAutoNum type="arabicPeriod"/>
              <a:defRPr/>
            </a:pPr>
            <a:r>
              <a:rPr lang="es-ES" smtClean="0"/>
              <a:t>¿Cuales son las causas y consecuencia del delito de Defraudación Fiscal?</a:t>
            </a:r>
          </a:p>
        </p:txBody>
      </p:sp>
    </p:spTree>
  </p:cSld>
  <p:clrMapOvr>
    <a:masterClrMapping/>
  </p:clrMapOvr>
  <p:transition spd="slow">
    <p:sndAc>
      <p:stSnd>
        <p:snd r:embed="rId2" name="breeze.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16386"/>
                                        </p:tgtEl>
                                        <p:attrNameLst>
                                          <p:attrName>style.visibility</p:attrName>
                                        </p:attrNameLst>
                                      </p:cBhvr>
                                      <p:to>
                                        <p:strVal val="visible"/>
                                      </p:to>
                                    </p:set>
                                    <p:animEffect transition="in" filter="circle(in)">
                                      <p:cBhvr>
                                        <p:cTn id="7" dur="2000"/>
                                        <p:tgtEl>
                                          <p:spTgt spid="16386"/>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grpId="0" nodeType="clickEffect">
                                  <p:stCondLst>
                                    <p:cond delay="0"/>
                                  </p:stCondLst>
                                  <p:childTnLst>
                                    <p:set>
                                      <p:cBhvr>
                                        <p:cTn id="11" dur="1" fill="hold">
                                          <p:stCondLst>
                                            <p:cond delay="0"/>
                                          </p:stCondLst>
                                        </p:cTn>
                                        <p:tgtEl>
                                          <p:spTgt spid="16387">
                                            <p:txEl>
                                              <p:pRg st="0" end="0"/>
                                            </p:txEl>
                                          </p:spTgt>
                                        </p:tgtEl>
                                        <p:attrNameLst>
                                          <p:attrName>style.visibility</p:attrName>
                                        </p:attrNameLst>
                                      </p:cBhvr>
                                      <p:to>
                                        <p:strVal val="visible"/>
                                      </p:to>
                                    </p:set>
                                    <p:animEffect transition="in" filter="wedge">
                                      <p:cBhvr>
                                        <p:cTn id="12" dur="2000"/>
                                        <p:tgtEl>
                                          <p:spTgt spid="1638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0" presetClass="entr" presetSubtype="0" fill="hold" grpId="0" nodeType="clickEffect">
                                  <p:stCondLst>
                                    <p:cond delay="0"/>
                                  </p:stCondLst>
                                  <p:childTnLst>
                                    <p:set>
                                      <p:cBhvr>
                                        <p:cTn id="16" dur="1" fill="hold">
                                          <p:stCondLst>
                                            <p:cond delay="0"/>
                                          </p:stCondLst>
                                        </p:cTn>
                                        <p:tgtEl>
                                          <p:spTgt spid="16387">
                                            <p:txEl>
                                              <p:pRg st="1" end="1"/>
                                            </p:txEl>
                                          </p:spTgt>
                                        </p:tgtEl>
                                        <p:attrNameLst>
                                          <p:attrName>style.visibility</p:attrName>
                                        </p:attrNameLst>
                                      </p:cBhvr>
                                      <p:to>
                                        <p:strVal val="visible"/>
                                      </p:to>
                                    </p:set>
                                    <p:animEffect transition="in" filter="wedge">
                                      <p:cBhvr>
                                        <p:cTn id="17" dur="2000"/>
                                        <p:tgtEl>
                                          <p:spTgt spid="1638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0" presetClass="entr" presetSubtype="0" fill="hold" grpId="0" nodeType="clickEffect">
                                  <p:stCondLst>
                                    <p:cond delay="0"/>
                                  </p:stCondLst>
                                  <p:childTnLst>
                                    <p:set>
                                      <p:cBhvr>
                                        <p:cTn id="21" dur="1" fill="hold">
                                          <p:stCondLst>
                                            <p:cond delay="0"/>
                                          </p:stCondLst>
                                        </p:cTn>
                                        <p:tgtEl>
                                          <p:spTgt spid="16387">
                                            <p:txEl>
                                              <p:pRg st="2" end="2"/>
                                            </p:txEl>
                                          </p:spTgt>
                                        </p:tgtEl>
                                        <p:attrNameLst>
                                          <p:attrName>style.visibility</p:attrName>
                                        </p:attrNameLst>
                                      </p:cBhvr>
                                      <p:to>
                                        <p:strVal val="visible"/>
                                      </p:to>
                                    </p:set>
                                    <p:animEffect transition="in" filter="wedge">
                                      <p:cBhvr>
                                        <p:cTn id="22" dur="2000"/>
                                        <p:tgtEl>
                                          <p:spTgt spid="16387">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0" presetClass="entr" presetSubtype="0" fill="hold" grpId="0" nodeType="clickEffect">
                                  <p:stCondLst>
                                    <p:cond delay="0"/>
                                  </p:stCondLst>
                                  <p:childTnLst>
                                    <p:set>
                                      <p:cBhvr>
                                        <p:cTn id="26" dur="1" fill="hold">
                                          <p:stCondLst>
                                            <p:cond delay="0"/>
                                          </p:stCondLst>
                                        </p:cTn>
                                        <p:tgtEl>
                                          <p:spTgt spid="16387">
                                            <p:txEl>
                                              <p:pRg st="3" end="3"/>
                                            </p:txEl>
                                          </p:spTgt>
                                        </p:tgtEl>
                                        <p:attrNameLst>
                                          <p:attrName>style.visibility</p:attrName>
                                        </p:attrNameLst>
                                      </p:cBhvr>
                                      <p:to>
                                        <p:strVal val="visible"/>
                                      </p:to>
                                    </p:set>
                                    <p:animEffect transition="in" filter="wedge">
                                      <p:cBhvr>
                                        <p:cTn id="27" dur="2000"/>
                                        <p:tgtEl>
                                          <p:spTgt spid="16387">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0" presetClass="entr" presetSubtype="0" fill="hold" grpId="0" nodeType="clickEffect">
                                  <p:stCondLst>
                                    <p:cond delay="0"/>
                                  </p:stCondLst>
                                  <p:childTnLst>
                                    <p:set>
                                      <p:cBhvr>
                                        <p:cTn id="31" dur="1" fill="hold">
                                          <p:stCondLst>
                                            <p:cond delay="0"/>
                                          </p:stCondLst>
                                        </p:cTn>
                                        <p:tgtEl>
                                          <p:spTgt spid="16387">
                                            <p:txEl>
                                              <p:pRg st="4" end="4"/>
                                            </p:txEl>
                                          </p:spTgt>
                                        </p:tgtEl>
                                        <p:attrNameLst>
                                          <p:attrName>style.visibility</p:attrName>
                                        </p:attrNameLst>
                                      </p:cBhvr>
                                      <p:to>
                                        <p:strVal val="visible"/>
                                      </p:to>
                                    </p:set>
                                    <p:animEffect transition="in" filter="wedge">
                                      <p:cBhvr>
                                        <p:cTn id="32" dur="2000"/>
                                        <p:tgtEl>
                                          <p:spTgt spid="1638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p:bldP spid="16387"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Rectangle 4"/>
          <p:cNvSpPr>
            <a:spLocks noGrp="1" noChangeArrowheads="1"/>
          </p:cNvSpPr>
          <p:nvPr>
            <p:ph type="ctrTitle"/>
          </p:nvPr>
        </p:nvSpPr>
        <p:spPr>
          <a:xfrm>
            <a:off x="642938" y="714375"/>
            <a:ext cx="7772400" cy="1016000"/>
          </a:xfrm>
        </p:spPr>
        <p:txBody>
          <a:bodyPr/>
          <a:lstStyle/>
          <a:p>
            <a:pPr eaLnBrk="1" hangingPunct="1">
              <a:defRPr/>
            </a:pPr>
            <a:r>
              <a:rPr lang="es-ES" sz="6000" b="1" dirty="0" smtClean="0">
                <a:solidFill>
                  <a:schemeClr val="tx1"/>
                </a:solidFill>
                <a:latin typeface="Algerian" pitchFamily="82" charset="0"/>
              </a:rPr>
              <a:t>HIPÓTESIS</a:t>
            </a:r>
            <a:r>
              <a:rPr lang="es-ES" dirty="0" smtClean="0">
                <a:solidFill>
                  <a:schemeClr val="tx1"/>
                </a:solidFill>
              </a:rPr>
              <a:t>.</a:t>
            </a:r>
          </a:p>
        </p:txBody>
      </p:sp>
      <p:sp>
        <p:nvSpPr>
          <p:cNvPr id="17416" name="Rectangle 8"/>
          <p:cNvSpPr>
            <a:spLocks noGrp="1" noChangeArrowheads="1"/>
          </p:cNvSpPr>
          <p:nvPr>
            <p:ph type="subTitle" idx="1"/>
          </p:nvPr>
        </p:nvSpPr>
        <p:spPr>
          <a:xfrm>
            <a:off x="285750" y="2000250"/>
            <a:ext cx="8501063" cy="4572000"/>
          </a:xfrm>
        </p:spPr>
        <p:txBody>
          <a:bodyPr/>
          <a:lstStyle/>
          <a:p>
            <a:pPr eaLnBrk="1" hangingPunct="1">
              <a:defRPr/>
            </a:pPr>
            <a:r>
              <a:rPr lang="es-ES" dirty="0" smtClean="0"/>
              <a:t>La obtención fraudulenta de documentos empleados para la declaración de impuestos es la forma en que se da la defraudación fiscal.</a:t>
            </a:r>
            <a:endParaRPr lang="es-PA" dirty="0" smtClean="0"/>
          </a:p>
          <a:p>
            <a:pPr eaLnBrk="1" hangingPunct="1">
              <a:defRPr/>
            </a:pPr>
            <a:r>
              <a:rPr lang="es-ES" sz="1600" dirty="0" smtClean="0"/>
              <a:t> </a:t>
            </a:r>
            <a:endParaRPr lang="es-PA" sz="1600" dirty="0" smtClean="0"/>
          </a:p>
          <a:p>
            <a:pPr eaLnBrk="1" hangingPunct="1">
              <a:defRPr/>
            </a:pPr>
            <a:r>
              <a:rPr lang="es-ES" dirty="0" smtClean="0"/>
              <a:t>El aumento de los impuestos será la base fundamental para la realización del delito de Defraudación Fiscal, lo cual perjudicaría la economía del país.</a:t>
            </a:r>
            <a:endParaRPr lang="es-PA" dirty="0" smtClean="0"/>
          </a:p>
        </p:txBody>
      </p:sp>
    </p:spTree>
  </p:cSld>
  <p:clrMapOvr>
    <a:masterClrMapping/>
  </p:clrMapOvr>
  <p:transition spd="slow">
    <p:sndAc>
      <p:stSnd>
        <p:snd r:embed="rId2" name="breeze.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17412"/>
                                        </p:tgtEl>
                                        <p:attrNameLst>
                                          <p:attrName>style.visibility</p:attrName>
                                        </p:attrNameLst>
                                      </p:cBhvr>
                                      <p:to>
                                        <p:strVal val="visible"/>
                                      </p:to>
                                    </p:set>
                                    <p:animEffect transition="in" filter="circle(in)">
                                      <p:cBhvr>
                                        <p:cTn id="7" dur="2000"/>
                                        <p:tgtEl>
                                          <p:spTgt spid="17412"/>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grpId="0" nodeType="clickEffect">
                                  <p:stCondLst>
                                    <p:cond delay="0"/>
                                  </p:stCondLst>
                                  <p:childTnLst>
                                    <p:set>
                                      <p:cBhvr>
                                        <p:cTn id="11" dur="1" fill="hold">
                                          <p:stCondLst>
                                            <p:cond delay="0"/>
                                          </p:stCondLst>
                                        </p:cTn>
                                        <p:tgtEl>
                                          <p:spTgt spid="17416">
                                            <p:txEl>
                                              <p:pRg st="0" end="0"/>
                                            </p:txEl>
                                          </p:spTgt>
                                        </p:tgtEl>
                                        <p:attrNameLst>
                                          <p:attrName>style.visibility</p:attrName>
                                        </p:attrNameLst>
                                      </p:cBhvr>
                                      <p:to>
                                        <p:strVal val="visible"/>
                                      </p:to>
                                    </p:set>
                                    <p:animEffect transition="in" filter="wedge">
                                      <p:cBhvr>
                                        <p:cTn id="12" dur="2000"/>
                                        <p:tgtEl>
                                          <p:spTgt spid="1741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0" presetClass="entr" presetSubtype="0" fill="hold" grpId="0" nodeType="clickEffect">
                                  <p:stCondLst>
                                    <p:cond delay="0"/>
                                  </p:stCondLst>
                                  <p:childTnLst>
                                    <p:set>
                                      <p:cBhvr>
                                        <p:cTn id="16" dur="1" fill="hold">
                                          <p:stCondLst>
                                            <p:cond delay="0"/>
                                          </p:stCondLst>
                                        </p:cTn>
                                        <p:tgtEl>
                                          <p:spTgt spid="17416">
                                            <p:txEl>
                                              <p:pRg st="1" end="1"/>
                                            </p:txEl>
                                          </p:spTgt>
                                        </p:tgtEl>
                                        <p:attrNameLst>
                                          <p:attrName>style.visibility</p:attrName>
                                        </p:attrNameLst>
                                      </p:cBhvr>
                                      <p:to>
                                        <p:strVal val="visible"/>
                                      </p:to>
                                    </p:set>
                                    <p:animEffect transition="in" filter="wedge">
                                      <p:cBhvr>
                                        <p:cTn id="17" dur="2000"/>
                                        <p:tgtEl>
                                          <p:spTgt spid="17416">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0" presetClass="entr" presetSubtype="0" fill="hold" grpId="0" nodeType="clickEffect">
                                  <p:stCondLst>
                                    <p:cond delay="0"/>
                                  </p:stCondLst>
                                  <p:childTnLst>
                                    <p:set>
                                      <p:cBhvr>
                                        <p:cTn id="21" dur="1" fill="hold">
                                          <p:stCondLst>
                                            <p:cond delay="0"/>
                                          </p:stCondLst>
                                        </p:cTn>
                                        <p:tgtEl>
                                          <p:spTgt spid="17416">
                                            <p:txEl>
                                              <p:pRg st="2" end="2"/>
                                            </p:txEl>
                                          </p:spTgt>
                                        </p:tgtEl>
                                        <p:attrNameLst>
                                          <p:attrName>style.visibility</p:attrName>
                                        </p:attrNameLst>
                                      </p:cBhvr>
                                      <p:to>
                                        <p:strVal val="visible"/>
                                      </p:to>
                                    </p:set>
                                    <p:animEffect transition="in" filter="wedge">
                                      <p:cBhvr>
                                        <p:cTn id="22" dur="2000"/>
                                        <p:tgtEl>
                                          <p:spTgt spid="1741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2" grpId="0"/>
      <p:bldP spid="17416" grpId="0" build="p"/>
    </p:bldLst>
  </p:timing>
</p:sld>
</file>

<file path=ppt/theme/theme1.xml><?xml version="1.0" encoding="utf-8"?>
<a:theme xmlns:a="http://schemas.openxmlformats.org/drawingml/2006/main" name="Balance">
  <a:themeElements>
    <a:clrScheme name="Personalizado 19">
      <a:dk1>
        <a:srgbClr val="663300"/>
      </a:dk1>
      <a:lt1>
        <a:srgbClr val="151515"/>
      </a:lt1>
      <a:dk2>
        <a:srgbClr val="996600"/>
      </a:dk2>
      <a:lt2>
        <a:srgbClr val="DBBD71"/>
      </a:lt2>
      <a:accent1>
        <a:srgbClr val="F8A500"/>
      </a:accent1>
      <a:accent2>
        <a:srgbClr val="808000"/>
      </a:accent2>
      <a:accent3>
        <a:srgbClr val="CAB8AA"/>
      </a:accent3>
      <a:accent4>
        <a:srgbClr val="DADADA"/>
      </a:accent4>
      <a:accent5>
        <a:srgbClr val="FBCFAA"/>
      </a:accent5>
      <a:accent6>
        <a:srgbClr val="737300"/>
      </a:accent6>
      <a:hlink>
        <a:srgbClr val="FFCC66"/>
      </a:hlink>
      <a:folHlink>
        <a:srgbClr val="CCA500"/>
      </a:folHlink>
    </a:clrScheme>
    <a:fontScheme name="Balance">
      <a:majorFont>
        <a:latin typeface="Arial"/>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alance 1">
        <a:dk1>
          <a:srgbClr val="663300"/>
        </a:dk1>
        <a:lt1>
          <a:srgbClr val="FFFFFF"/>
        </a:lt1>
        <a:dk2>
          <a:srgbClr val="996600"/>
        </a:dk2>
        <a:lt2>
          <a:srgbClr val="DBBD71"/>
        </a:lt2>
        <a:accent1>
          <a:srgbClr val="F8A500"/>
        </a:accent1>
        <a:accent2>
          <a:srgbClr val="808000"/>
        </a:accent2>
        <a:accent3>
          <a:srgbClr val="CAB8AA"/>
        </a:accent3>
        <a:accent4>
          <a:srgbClr val="DADADA"/>
        </a:accent4>
        <a:accent5>
          <a:srgbClr val="FBCFAA"/>
        </a:accent5>
        <a:accent6>
          <a:srgbClr val="737300"/>
        </a:accent6>
        <a:hlink>
          <a:srgbClr val="FFCC66"/>
        </a:hlink>
        <a:folHlink>
          <a:srgbClr val="CCA500"/>
        </a:folHlink>
      </a:clrScheme>
      <a:clrMap bg1="dk2" tx1="lt1" bg2="dk1" tx2="lt2" accent1="accent1" accent2="accent2" accent3="accent3" accent4="accent4" accent5="accent5" accent6="accent6" hlink="hlink" folHlink="folHlink"/>
    </a:extraClrScheme>
    <a:extraClrScheme>
      <a:clrScheme name="Balance 2">
        <a:dk1>
          <a:srgbClr val="660000"/>
        </a:dk1>
        <a:lt1>
          <a:srgbClr val="FFFFFF"/>
        </a:lt1>
        <a:dk2>
          <a:srgbClr val="800000"/>
        </a:dk2>
        <a:lt2>
          <a:srgbClr val="FFFFCC"/>
        </a:lt2>
        <a:accent1>
          <a:srgbClr val="CC6600"/>
        </a:accent1>
        <a:accent2>
          <a:srgbClr val="BE7960"/>
        </a:accent2>
        <a:accent3>
          <a:srgbClr val="C0AAAA"/>
        </a:accent3>
        <a:accent4>
          <a:srgbClr val="DADADA"/>
        </a:accent4>
        <a:accent5>
          <a:srgbClr val="E2B8AA"/>
        </a:accent5>
        <a:accent6>
          <a:srgbClr val="AC6D56"/>
        </a:accent6>
        <a:hlink>
          <a:srgbClr val="FFFF99"/>
        </a:hlink>
        <a:folHlink>
          <a:srgbClr val="E5B325"/>
        </a:folHlink>
      </a:clrScheme>
      <a:clrMap bg1="dk2" tx1="lt1" bg2="dk1" tx2="lt2" accent1="accent1" accent2="accent2" accent3="accent3" accent4="accent4" accent5="accent5" accent6="accent6" hlink="hlink" folHlink="folHlink"/>
    </a:extraClrScheme>
    <a:extraClrScheme>
      <a:clrScheme name="Balance 3">
        <a:dk1>
          <a:srgbClr val="003300"/>
        </a:dk1>
        <a:lt1>
          <a:srgbClr val="FFFFFF"/>
        </a:lt1>
        <a:dk2>
          <a:srgbClr val="4D6A2A"/>
        </a:dk2>
        <a:lt2>
          <a:srgbClr val="CCFF99"/>
        </a:lt2>
        <a:accent1>
          <a:srgbClr val="2EB62E"/>
        </a:accent1>
        <a:accent2>
          <a:srgbClr val="527C3A"/>
        </a:accent2>
        <a:accent3>
          <a:srgbClr val="B2B9AC"/>
        </a:accent3>
        <a:accent4>
          <a:srgbClr val="DADADA"/>
        </a:accent4>
        <a:accent5>
          <a:srgbClr val="ADD7AD"/>
        </a:accent5>
        <a:accent6>
          <a:srgbClr val="497034"/>
        </a:accent6>
        <a:hlink>
          <a:srgbClr val="DDD800"/>
        </a:hlink>
        <a:folHlink>
          <a:srgbClr val="009999"/>
        </a:folHlink>
      </a:clrScheme>
      <a:clrMap bg1="dk2" tx1="lt1" bg2="dk1" tx2="lt2" accent1="accent1" accent2="accent2" accent3="accent3" accent4="accent4" accent5="accent5" accent6="accent6" hlink="hlink" folHlink="folHlink"/>
    </a:extraClrScheme>
    <a:extraClrScheme>
      <a:clrScheme name="Balance 4">
        <a:dk1>
          <a:srgbClr val="005A58"/>
        </a:dk1>
        <a:lt1>
          <a:srgbClr val="FFFFFF"/>
        </a:lt1>
        <a:dk2>
          <a:srgbClr val="00716E"/>
        </a:dk2>
        <a:lt2>
          <a:srgbClr val="FFFF99"/>
        </a:lt2>
        <a:accent1>
          <a:srgbClr val="2DB3B0"/>
        </a:accent1>
        <a:accent2>
          <a:srgbClr val="6D6FC7"/>
        </a:accent2>
        <a:accent3>
          <a:srgbClr val="AABBBA"/>
        </a:accent3>
        <a:accent4>
          <a:srgbClr val="DADADA"/>
        </a:accent4>
        <a:accent5>
          <a:srgbClr val="ADD6D4"/>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alance 5">
        <a:dk1>
          <a:srgbClr val="003366"/>
        </a:dk1>
        <a:lt1>
          <a:srgbClr val="FFFFFF"/>
        </a:lt1>
        <a:dk2>
          <a:srgbClr val="2B5481"/>
        </a:dk2>
        <a:lt2>
          <a:srgbClr val="E5FFFF"/>
        </a:lt2>
        <a:accent1>
          <a:srgbClr val="336699"/>
        </a:accent1>
        <a:accent2>
          <a:srgbClr val="00B000"/>
        </a:accent2>
        <a:accent3>
          <a:srgbClr val="ACB3C1"/>
        </a:accent3>
        <a:accent4>
          <a:srgbClr val="DADADA"/>
        </a:accent4>
        <a:accent5>
          <a:srgbClr val="ADB8CA"/>
        </a:accent5>
        <a:accent6>
          <a:srgbClr val="009F00"/>
        </a:accent6>
        <a:hlink>
          <a:srgbClr val="00CCFF"/>
        </a:hlink>
        <a:folHlink>
          <a:srgbClr val="B5FFFB"/>
        </a:folHlink>
      </a:clrScheme>
      <a:clrMap bg1="dk2" tx1="lt1" bg2="dk1" tx2="lt2" accent1="accent1" accent2="accent2" accent3="accent3" accent4="accent4" accent5="accent5" accent6="accent6" hlink="hlink" folHlink="folHlink"/>
    </a:extraClrScheme>
    <a:extraClrScheme>
      <a:clrScheme name="Balance 6">
        <a:dk1>
          <a:srgbClr val="2F2D25"/>
        </a:dk1>
        <a:lt1>
          <a:srgbClr val="FFFFFF"/>
        </a:lt1>
        <a:dk2>
          <a:srgbClr val="656151"/>
        </a:dk2>
        <a:lt2>
          <a:srgbClr val="FFFFCC"/>
        </a:lt2>
        <a:accent1>
          <a:srgbClr val="818173"/>
        </a:accent1>
        <a:accent2>
          <a:srgbClr val="809EA8"/>
        </a:accent2>
        <a:accent3>
          <a:srgbClr val="B8B7B3"/>
        </a:accent3>
        <a:accent4>
          <a:srgbClr val="DADADA"/>
        </a:accent4>
        <a:accent5>
          <a:srgbClr val="C1C1BC"/>
        </a:accent5>
        <a:accent6>
          <a:srgbClr val="738F98"/>
        </a:accent6>
        <a:hlink>
          <a:srgbClr val="E2C86A"/>
        </a:hlink>
        <a:folHlink>
          <a:srgbClr val="B7B6A3"/>
        </a:folHlink>
      </a:clrScheme>
      <a:clrMap bg1="dk2" tx1="lt1" bg2="dk1" tx2="lt2" accent1="accent1" accent2="accent2" accent3="accent3" accent4="accent4" accent5="accent5" accent6="accent6" hlink="hlink" folHlink="folHlink"/>
    </a:extraClrScheme>
    <a:extraClrScheme>
      <a:clrScheme name="Balance 7">
        <a:dk1>
          <a:srgbClr val="B4AF80"/>
        </a:dk1>
        <a:lt1>
          <a:srgbClr val="FFFFFF"/>
        </a:lt1>
        <a:dk2>
          <a:srgbClr val="C8C6A2"/>
        </a:dk2>
        <a:lt2>
          <a:srgbClr val="827F4C"/>
        </a:lt2>
        <a:accent1>
          <a:srgbClr val="7C784E"/>
        </a:accent1>
        <a:accent2>
          <a:srgbClr val="A2A4AC"/>
        </a:accent2>
        <a:accent3>
          <a:srgbClr val="E0DFCE"/>
        </a:accent3>
        <a:accent4>
          <a:srgbClr val="DADADA"/>
        </a:accent4>
        <a:accent5>
          <a:srgbClr val="BFBEB2"/>
        </a:accent5>
        <a:accent6>
          <a:srgbClr val="92949B"/>
        </a:accent6>
        <a:hlink>
          <a:srgbClr val="33CCCC"/>
        </a:hlink>
        <a:folHlink>
          <a:srgbClr val="009999"/>
        </a:folHlink>
      </a:clrScheme>
      <a:clrMap bg1="dk2" tx1="lt1" bg2="dk1" tx2="lt2" accent1="accent1" accent2="accent2" accent3="accent3" accent4="accent4" accent5="accent5" accent6="accent6" hlink="hlink" folHlink="folHlink"/>
    </a:extraClrScheme>
    <a:extraClrScheme>
      <a:clrScheme name="Balance 8">
        <a:dk1>
          <a:srgbClr val="000000"/>
        </a:dk1>
        <a:lt1>
          <a:srgbClr val="DDDDDD"/>
        </a:lt1>
        <a:dk2>
          <a:srgbClr val="000000"/>
        </a:dk2>
        <a:lt2>
          <a:srgbClr val="B8B7D1"/>
        </a:lt2>
        <a:accent1>
          <a:srgbClr val="F1F0F4"/>
        </a:accent1>
        <a:accent2>
          <a:srgbClr val="C1BCFC"/>
        </a:accent2>
        <a:accent3>
          <a:srgbClr val="EBEBEB"/>
        </a:accent3>
        <a:accent4>
          <a:srgbClr val="000000"/>
        </a:accent4>
        <a:accent5>
          <a:srgbClr val="F7F6F8"/>
        </a:accent5>
        <a:accent6>
          <a:srgbClr val="AFAAE4"/>
        </a:accent6>
        <a:hlink>
          <a:srgbClr val="5454C6"/>
        </a:hlink>
        <a:folHlink>
          <a:srgbClr val="6A6F86"/>
        </a:folHlink>
      </a:clrScheme>
      <a:clrMap bg1="lt1" tx1="dk1" bg2="lt2" tx2="dk2" accent1="accent1" accent2="accent2" accent3="accent3" accent4="accent4" accent5="accent5" accent6="accent6" hlink="hlink" folHlink="folHlink"/>
    </a:extraClrScheme>
    <a:extraClrScheme>
      <a:clrScheme name="Balance 9">
        <a:dk1>
          <a:srgbClr val="000000"/>
        </a:dk1>
        <a:lt1>
          <a:srgbClr val="FFFFFF"/>
        </a:lt1>
        <a:dk2>
          <a:srgbClr val="00A29E"/>
        </a:dk2>
        <a:lt2>
          <a:srgbClr val="CBCBCB"/>
        </a:lt2>
        <a:accent1>
          <a:srgbClr val="E5E5FF"/>
        </a:accent1>
        <a:accent2>
          <a:srgbClr val="79CD6B"/>
        </a:accent2>
        <a:accent3>
          <a:srgbClr val="FFFFFF"/>
        </a:accent3>
        <a:accent4>
          <a:srgbClr val="000000"/>
        </a:accent4>
        <a:accent5>
          <a:srgbClr val="F0F0FF"/>
        </a:accent5>
        <a:accent6>
          <a:srgbClr val="6DBA60"/>
        </a:accent6>
        <a:hlink>
          <a:srgbClr val="4477DE"/>
        </a:hlink>
        <a:folHlink>
          <a:srgbClr val="65498F"/>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Balance</Template>
  <TotalTime>1378</TotalTime>
  <Words>1587</Words>
  <Application>Microsoft Office PowerPoint</Application>
  <PresentationFormat>Presentación en pantalla (4:3)</PresentationFormat>
  <Paragraphs>220</Paragraphs>
  <Slides>38</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38</vt:i4>
      </vt:variant>
    </vt:vector>
  </HeadingPairs>
  <TitlesOfParts>
    <vt:vector size="45" baseType="lpstr">
      <vt:lpstr>Tahoma</vt:lpstr>
      <vt:lpstr>Arial</vt:lpstr>
      <vt:lpstr>Wingdings</vt:lpstr>
      <vt:lpstr>Calibri</vt:lpstr>
      <vt:lpstr>Algerian</vt:lpstr>
      <vt:lpstr>Times New Roman</vt:lpstr>
      <vt:lpstr>Balance</vt:lpstr>
      <vt:lpstr>Quién con uso de engaños o aprovechamiento de errores omitan total parcialmente el paso de una contribución u obtenga un beneficio indebido en perjuicio del fiscal.    No de los principales problemas en el cual caen muchos empresarios, sin darse cuenta es: </vt:lpstr>
      <vt:lpstr> </vt:lpstr>
      <vt:lpstr>Diapositiva 3</vt:lpstr>
      <vt:lpstr>ANTECEDENTES:</vt:lpstr>
      <vt:lpstr>PLANTEAMIENTO DEL PROBLEMA.</vt:lpstr>
      <vt:lpstr>OBJETIVOS:</vt:lpstr>
      <vt:lpstr> OBJETIVOS ESPECIFICOS. </vt:lpstr>
      <vt:lpstr>PREGUNTAS</vt:lpstr>
      <vt:lpstr>HIPÓTESIS.</vt:lpstr>
      <vt:lpstr>DEFINICIÓN DE LAS VARIABLES:</vt:lpstr>
      <vt:lpstr>DELIMITACIÓN O ALCANCE.</vt:lpstr>
      <vt:lpstr>CLASE DE INVESTIGACIÓN.</vt:lpstr>
      <vt:lpstr>RESTRICCIONES. </vt:lpstr>
      <vt:lpstr>JUSTIFICACIÓN. </vt:lpstr>
      <vt:lpstr>METODOLOGÍA</vt:lpstr>
      <vt:lpstr>OBJETO DE ESTUDIO</vt:lpstr>
      <vt:lpstr>TIPO DE ESTUDIO</vt:lpstr>
      <vt:lpstr>FUENTE DE INFORMACIÓN</vt:lpstr>
      <vt:lpstr>TÉCNICA DE RECOLECCIÓN DE DATOS</vt:lpstr>
      <vt:lpstr>MARCO TEORICO.</vt:lpstr>
      <vt:lpstr>Diapositiva 21</vt:lpstr>
      <vt:lpstr>Diapositiva 22</vt:lpstr>
      <vt:lpstr>Diapositiva 23</vt:lpstr>
      <vt:lpstr>Diapositiva 24</vt:lpstr>
      <vt:lpstr>Diapositiva 25</vt:lpstr>
      <vt:lpstr>GRÁFICA #1 Edad</vt:lpstr>
      <vt:lpstr>GRÁFICA #2 SEXO</vt:lpstr>
      <vt:lpstr>GRÁFICA #3 ¿Conoce Usted acerca de la Defraudación Fiscal?</vt:lpstr>
      <vt:lpstr>GRÁFICA #4 ¿Cree Usted de la Defraudación fiscal como delito?</vt:lpstr>
      <vt:lpstr>GRÁFICA #5 ¿Piensa usted que Defraudación Fiscal se debe al aumento de los impuestos?</vt:lpstr>
      <vt:lpstr>GRÁFICA #6 ¿Cree usted puede afectar la defraudación fiscal afecta al territorio aduanero?</vt:lpstr>
      <vt:lpstr>GRÁFICA #7 ¿Conoce las penas que causa la Defraudación Fiscal?</vt:lpstr>
      <vt:lpstr>GRÁFICA #8 ¿Cree usted que con las multas otorgadas se evita la Defraudación Fiscal?</vt:lpstr>
      <vt:lpstr>GRÁFICA #9 ¿Cree Usted que las grandes empresas incurren a la Defraudación Fiscal?</vt:lpstr>
      <vt:lpstr>GRÁFICA #10 ¿Piensa ud. que la falsificación influye a la Defraudación Fiscal?</vt:lpstr>
      <vt:lpstr>GRÁFICA #11 ¿Piensa Ud. que el contrabando es sinónimo de Defraudación Fiscal?</vt:lpstr>
      <vt:lpstr>GRÁFICA #12 ¿Cree usted que las faltas administrativas serán devueltas al Tesoro Nacional?</vt:lpstr>
      <vt:lpstr>MUCHISIMAS GRACIAS.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rafael gonzales</dc:creator>
  <cp:lastModifiedBy> </cp:lastModifiedBy>
  <cp:revision>21</cp:revision>
  <dcterms:created xsi:type="dcterms:W3CDTF">2008-06-21T03:02:40Z</dcterms:created>
  <dcterms:modified xsi:type="dcterms:W3CDTF">2011-04-16T07:06:41Z</dcterms:modified>
</cp:coreProperties>
</file>