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Elipse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24F47-FF6F-4594-975E-EE863F47D35C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8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A1579-814E-4202-A744-7E2C0BD5A4F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AE8FC-9B3B-4671-9CCE-446601AD6693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EB3A1-6B51-44EB-B179-6FA1194BC81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C8FC2-91AA-49D5-804E-D4AE1E9A1E3C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04DC8-0081-468C-88B5-42051FE439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59DA-3069-41F1-BEB1-45FC0345AC0B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C2825-3E92-46F1-A396-15CC758C42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6FC1B-0E62-4864-AF89-DFD26DD87989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7A604-437D-4C11-AA54-5FC8A1B385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92E3B-A660-4BA5-824D-3B184976EB89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0C331-C577-468B-83C6-9A316CA55F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Conector recto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65FF1-0A4B-4EBE-BC33-596F673E7E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2C3E8-6364-4919-A5D6-C5EB71F9797C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6BA69-F02A-4238-AE5C-A6EEA862AB7D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7AF8D-7CAA-4346-ACCF-9D101D6F4E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FBA0C-0000-4E89-951D-E24948779987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3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7F620-AFD6-4B87-AE38-F0FD95D9A3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201F1-DFFF-4A34-8DED-440C7C3F091C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3A359-57BF-47CC-8FFC-E3AFF37C178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9E1E0-8009-49C2-89CD-99395C870565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8B631-89CB-4525-8790-0978227942C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27D8AE5-1BF2-43E4-BE46-5C31F5F6E97B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2A40EEE-EBB9-4CCB-8222-1501343497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1" r:id="rId2"/>
    <p:sldLayoutId id="2147483768" r:id="rId3"/>
    <p:sldLayoutId id="2147483762" r:id="rId4"/>
    <p:sldLayoutId id="2147483769" r:id="rId5"/>
    <p:sldLayoutId id="2147483763" r:id="rId6"/>
    <p:sldLayoutId id="2147483764" r:id="rId7"/>
    <p:sldLayoutId id="2147483770" r:id="rId8"/>
    <p:sldLayoutId id="2147483771" r:id="rId9"/>
    <p:sldLayoutId id="2147483765" r:id="rId10"/>
    <p:sldLayoutId id="21474837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Georg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Georg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Georg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549FB3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448495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549FB3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549FB3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delbravo.com/images/concept.jpg"/>
          <p:cNvPicPr>
            <a:picLocks noChangeAspect="1" noChangeArrowheads="1"/>
          </p:cNvPicPr>
          <p:nvPr/>
        </p:nvPicPr>
        <p:blipFill>
          <a:blip r:embed="rId2" cstate="print">
            <a:lum bright="-40000" contrast="-30000"/>
          </a:blip>
          <a:srcRect/>
          <a:stretch>
            <a:fillRect/>
          </a:stretch>
        </p:blipFill>
        <p:spPr bwMode="auto">
          <a:xfrm>
            <a:off x="428625" y="500063"/>
            <a:ext cx="8072438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" y="500042"/>
            <a:ext cx="8305800" cy="291489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6000" dirty="0" smtClean="0"/>
              <a:t>LA CALIDAD TOTAL: UNA HERRAMIENTA EN LA EMPRESA</a:t>
            </a:r>
            <a:endParaRPr lang="es-ES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095750"/>
          </a:xfrm>
        </p:spPr>
        <p:txBody>
          <a:bodyPr/>
          <a:lstStyle/>
          <a:p>
            <a:pPr algn="just"/>
            <a:r>
              <a:rPr lang="es-ES" sz="2000" smtClean="0"/>
              <a:t>son estratégias decisivas en la gestión moderna gerencial para ser frente a la incertidumbre, al riesgo del entorno, y a la cada vez más madura competencia.</a:t>
            </a:r>
          </a:p>
          <a:p>
            <a:pPr algn="just"/>
            <a:r>
              <a:rPr lang="es-ES" sz="2000" smtClean="0"/>
              <a:t>Se mezclan conceptos que se complementan adecuadamente: </a:t>
            </a:r>
          </a:p>
          <a:p>
            <a:pPr lvl="1" algn="just"/>
            <a:r>
              <a:rPr lang="es-ES" sz="1800" smtClean="0"/>
              <a:t>Calidad (TQC), </a:t>
            </a:r>
          </a:p>
          <a:p>
            <a:pPr lvl="1" algn="just"/>
            <a:r>
              <a:rPr lang="es-ES" sz="1800" smtClean="0"/>
              <a:t>Logística (JIT) y </a:t>
            </a:r>
          </a:p>
          <a:p>
            <a:pPr lvl="1" algn="just"/>
            <a:r>
              <a:rPr lang="es-ES" sz="1800" smtClean="0"/>
              <a:t>Mantenimiento (TPM), </a:t>
            </a:r>
          </a:p>
          <a:p>
            <a:pPr algn="just">
              <a:buFont typeface="Wingdings 2" pitchFamily="18" charset="2"/>
              <a:buNone/>
            </a:pPr>
            <a:r>
              <a:rPr lang="es-ES" sz="2000" smtClean="0"/>
              <a:t>	</a:t>
            </a:r>
          </a:p>
          <a:p>
            <a:pPr algn="just">
              <a:buFont typeface="Wingdings 2" pitchFamily="18" charset="2"/>
              <a:buNone/>
            </a:pPr>
            <a:r>
              <a:rPr lang="es-ES" sz="2000" smtClean="0"/>
              <a:t>	Todas ellas orientadas a la reducción de costos, objetivos altamente deseado por toda gerencia, pero con calidad en el producto que al mercado, característica decisiva especialmente en mercados competitivos.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192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mtClean="0">
                <a:solidFill>
                  <a:schemeClr val="accent3">
                    <a:lumMod val="75000"/>
                  </a:schemeClr>
                </a:solidFill>
              </a:rPr>
              <a:t>CONCEPTO DE CALIDAD TOTAL </a:t>
            </a:r>
            <a:endParaRPr lang="es-ES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s-PA" dirty="0" smtClean="0"/>
              <a:t>El proceso de calidad Total involucra las siguientes fases:</a:t>
            </a:r>
            <a:endParaRPr lang="es-E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s-E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Fase I: Toma de decisión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es-E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Fase II: Preparación de escenario y promoción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es-E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Fase III: Implantación de procesos de mejora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es-ES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Fase IV: Consolidación y optimización </a:t>
            </a:r>
            <a:r>
              <a:rPr lang="es-ES" dirty="0" err="1" smtClean="0"/>
              <a:t>interfuncional</a:t>
            </a: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smtClean="0">
                <a:solidFill>
                  <a:schemeClr val="accent3">
                    <a:lumMod val="75000"/>
                  </a:schemeClr>
                </a:solidFill>
              </a:rPr>
              <a:t>ACTIVIDADES PARA INICIAR UN PROCESO HACIA LA CALIDAD TOTAL</a:t>
            </a:r>
            <a:r>
              <a:rPr lang="es-ES" sz="3200" b="1" i="1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s-ES" sz="3200" b="1" i="1" smtClean="0"/>
              <a:t> </a:t>
            </a:r>
            <a:endParaRPr lang="es-ES" sz="32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s-ES" smtClean="0"/>
              <a:t>La calidad es estratégica es por eso que debemos iniciar el proceso de calidad desde el ápice estratégica como promulgadora de políticas tendientes a lograr los objetivos empresariales y transmitir esta filosofía a todos los estamentos de la misma.</a:t>
            </a:r>
            <a:endParaRPr lang="es-PA" smtClean="0"/>
          </a:p>
          <a:p>
            <a:pPr marL="0" indent="0">
              <a:buFont typeface="Wingdings 2" pitchFamily="18" charset="2"/>
              <a:buNone/>
            </a:pPr>
            <a:endParaRPr lang="es-PA" smtClean="0"/>
          </a:p>
          <a:p>
            <a:pPr marL="0" indent="0">
              <a:buFont typeface="Wingdings 2" pitchFamily="18" charset="2"/>
              <a:buNone/>
            </a:pPr>
            <a:r>
              <a:rPr lang="es-ES" smtClean="0"/>
              <a:t>Calidad Total es el estado del arte en la gestión gerencial moderna.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smtClean="0">
                <a:solidFill>
                  <a:schemeClr val="accent3">
                    <a:lumMod val="75000"/>
                  </a:schemeClr>
                </a:solidFill>
              </a:rPr>
              <a:t>CALIDAD DE LA ADMINISTRACIÓN Y DE LAS OPERACIONES</a:t>
            </a:r>
            <a:endParaRPr lang="es-ES" sz="320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393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b="1" dirty="0" smtClean="0"/>
              <a:t>La Excelencia Gerencial y de la Organización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b="1" dirty="0" smtClean="0"/>
              <a:t>La Cultura de la Calidad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b="1" dirty="0" smtClean="0"/>
              <a:t>La Innovación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b="1" dirty="0" smtClean="0"/>
              <a:t>El Desarrollo de Productos y Servicios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b="1" dirty="0" smtClean="0"/>
              <a:t>El Manejo de la Información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b="1" dirty="0" smtClean="0"/>
              <a:t>El Manejo y Trato del Recurso Humano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b="1" dirty="0" smtClean="0"/>
              <a:t>El Manejo del Factor Competencia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b="1" dirty="0" smtClean="0"/>
              <a:t>El Manejo del Factor Tiempo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b="1" dirty="0" smtClean="0"/>
              <a:t>La Relación de la Organización con sus Socios</a:t>
            </a:r>
            <a:r>
              <a:rPr lang="es-ES" dirty="0" smtClean="0"/>
              <a:t> </a:t>
            </a:r>
            <a:r>
              <a:rPr lang="es-ES" b="1" dirty="0" smtClean="0"/>
              <a:t>Estratégicos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b="1" dirty="0" smtClean="0"/>
              <a:t>El Manejo del Factor Capital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smtClean="0">
                <a:solidFill>
                  <a:schemeClr val="accent3">
                    <a:lumMod val="75000"/>
                  </a:schemeClr>
                </a:solidFill>
              </a:rPr>
              <a:t>PUNTOS CRÍTICOS DEL ÉXITO </a:t>
            </a:r>
            <a:endParaRPr lang="es-ES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mtClean="0"/>
              <a:t>La Calidad total es una estrategia que busca garantizar, a largo plazo, la supervivencia, el crecimiento y la rentabilidad  de una organización optimizando su competitividad, mediante: el aseguramiento permanente de la satisfacción de los clientes y la eliminación de todo tipo de desperdicios.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smtClean="0">
                <a:solidFill>
                  <a:schemeClr val="accent3">
                    <a:lumMod val="75000"/>
                  </a:schemeClr>
                </a:solidFill>
              </a:rPr>
              <a:t>IMPORTANCIA ESTRATEGICA DE LA CALIDAD TOTAL  </a:t>
            </a:r>
            <a:endParaRPr lang="es-ES" sz="360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PA" sz="3200" dirty="0" smtClean="0">
                <a:solidFill>
                  <a:srgbClr val="002060"/>
                </a:solidFill>
              </a:rPr>
              <a:t>POR SU ATENCIÓN</a:t>
            </a:r>
            <a:endParaRPr lang="es-ES" sz="3200" dirty="0">
              <a:solidFill>
                <a:srgbClr val="002060"/>
              </a:solidFill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PA" smtClean="0">
                <a:solidFill>
                  <a:schemeClr val="accent3">
                    <a:lumMod val="75000"/>
                  </a:schemeClr>
                </a:solidFill>
              </a:rPr>
              <a:t>MUCHAS GRACIAS</a:t>
            </a:r>
            <a:endParaRPr lang="es-ES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ersonalizado 2">
      <a:dk1>
        <a:srgbClr val="BEBEC1"/>
      </a:dk1>
      <a:lt1>
        <a:srgbClr val="000000"/>
      </a:lt1>
      <a:dk2>
        <a:srgbClr val="9FD2E0"/>
      </a:dk2>
      <a:lt2>
        <a:srgbClr val="246171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50</TotalTime>
  <Words>292</Words>
  <Application>Microsoft Office PowerPoint</Application>
  <PresentationFormat>Presentación en pantalla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Georgia</vt:lpstr>
      <vt:lpstr>Arial</vt:lpstr>
      <vt:lpstr>Wingdings 2</vt:lpstr>
      <vt:lpstr>Calibri</vt:lpstr>
      <vt:lpstr>Papel</vt:lpstr>
      <vt:lpstr>LA CALIDAD TOTAL: UNA HERRAMIENTA EN LA EMPRESA</vt:lpstr>
      <vt:lpstr>CONCEPTO DE CALIDAD TOTAL </vt:lpstr>
      <vt:lpstr>ACTIVIDADES PARA INICIAR UN PROCESO HACIA LA CALIDAD TOTAL  </vt:lpstr>
      <vt:lpstr>CALIDAD DE LA ADMINISTRACIÓN Y DE LAS OPERACIONES</vt:lpstr>
      <vt:lpstr>PUNTOS CRÍTICOS DEL ÉXITO </vt:lpstr>
      <vt:lpstr>IMPORTANCIA ESTRATEGICA DE LA CALIDAD TOTAL  </vt:lpstr>
      <vt:lpstr>MUCHAS GRACIAS</vt:lpstr>
    </vt:vector>
  </TitlesOfParts>
  <Company>Latintechsa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CALIDAD TOTAL: UNA HERRAMIENTA EN LA EMPRESA</dc:title>
  <dc:creator>Latintech</dc:creator>
  <cp:lastModifiedBy> </cp:lastModifiedBy>
  <cp:revision>6</cp:revision>
  <dcterms:created xsi:type="dcterms:W3CDTF">2007-09-27T08:58:35Z</dcterms:created>
  <dcterms:modified xsi:type="dcterms:W3CDTF">2011-04-27T23:44:27Z</dcterms:modified>
</cp:coreProperties>
</file>