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7" r:id="rId10"/>
    <p:sldId id="268" r:id="rId11"/>
    <p:sldId id="269" r:id="rId12"/>
    <p:sldId id="270" r:id="rId13"/>
    <p:sldId id="271" r:id="rId14"/>
    <p:sldId id="263" r:id="rId15"/>
    <p:sldId id="264" r:id="rId16"/>
    <p:sldId id="265" r:id="rId17"/>
  </p:sldIdLst>
  <p:sldSz cx="9144000" cy="6858000" type="screen4x3"/>
  <p:notesSz cx="6858000" cy="9144000"/>
  <p:defaultTextStyle>
    <a:defPPr>
      <a:defRPr lang="es-MX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5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/>
              <a:t>Haga clic para cambiar el estilo de título	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r>
              <a:rPr lang="en-US"/>
              <a:t>Haga clic para modificar el estilo de subtítulo del patrón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cambiar el estilo de título	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aduanaspanama.tripod.com/pics/logo-ADUANA2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6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644900"/>
            <a:ext cx="8280400" cy="2092325"/>
          </a:xfrm>
        </p:spPr>
        <p:txBody>
          <a:bodyPr/>
          <a:lstStyle/>
          <a:p>
            <a:pPr algn="ctr"/>
            <a:r>
              <a:rPr lang="es-MX" sz="3600" dirty="0"/>
              <a:t>LA AUTORIDAD NACIONAL DE ADUANA: ¿SU ESTRUCTURA ESTÁ FORMADA E INVOLUCRADA POR ACTOS DE CORRUPCIÓN?</a:t>
            </a:r>
          </a:p>
        </p:txBody>
      </p:sp>
      <p:pic>
        <p:nvPicPr>
          <p:cNvPr id="2053" name="Picture 5" descr="http://aduanaspanama.tripod.com/pics/logo-ADUANA2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2915816" y="260648"/>
            <a:ext cx="2814637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7807325" cy="871538"/>
          </a:xfrm>
        </p:spPr>
        <p:txBody>
          <a:bodyPr/>
          <a:lstStyle/>
          <a:p>
            <a:pPr algn="ctr"/>
            <a:r>
              <a:rPr lang="es-MX" sz="2000"/>
              <a:t>GRÁFICA #3</a:t>
            </a:r>
            <a:r>
              <a:rPr lang="es-MX" sz="2000" i="1"/>
              <a:t/>
            </a:r>
            <a:br>
              <a:rPr lang="es-MX" sz="2000" i="1"/>
            </a:br>
            <a:r>
              <a:rPr lang="es-MX" sz="2000" i="1"/>
              <a:t>¿Cómo piensa Usted que es la conducta de los funcionarios de Aduana?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PA"/>
          </a:p>
        </p:txBody>
      </p:sp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1763713" y="2205038"/>
          <a:ext cx="6265862" cy="3492500"/>
        </p:xfrm>
        <a:graphic>
          <a:graphicData uri="http://schemas.openxmlformats.org/presentationml/2006/ole">
            <p:oleObj spid="_x0000_s17412" name="Gráfico" r:id="rId3" imgW="4562413" imgH="2543161" progId="Excel.Char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OleChart spid="174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85800"/>
            <a:ext cx="7999412" cy="942975"/>
          </a:xfrm>
        </p:spPr>
        <p:txBody>
          <a:bodyPr/>
          <a:lstStyle/>
          <a:p>
            <a:pPr algn="ctr"/>
            <a:r>
              <a:rPr lang="es-MX" sz="2000"/>
              <a:t>GRÁFICA #4</a:t>
            </a:r>
            <a:r>
              <a:rPr lang="es-MX" sz="2000" i="1"/>
              <a:t/>
            </a:r>
            <a:br>
              <a:rPr lang="es-MX" sz="2000" i="1"/>
            </a:br>
            <a:r>
              <a:rPr lang="es-MX" sz="2000" i="1"/>
              <a:t>De la Escala de 1 al 3 (1= Malo, 2= Regular y 3= Bueno) ¿Cómo califica las actividades o servicios brindados por los funcionarios?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2114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PA"/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1763713" y="2060575"/>
          <a:ext cx="6192837" cy="3975100"/>
        </p:xfrm>
        <a:graphic>
          <a:graphicData uri="http://schemas.openxmlformats.org/presentationml/2006/ole">
            <p:oleObj spid="_x0000_s19460" name="Gráfico" r:id="rId3" imgW="4095716" imgH="2619383" progId="Excel.Char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OleChart spid="1946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85800"/>
            <a:ext cx="7854950" cy="727075"/>
          </a:xfrm>
        </p:spPr>
        <p:txBody>
          <a:bodyPr/>
          <a:lstStyle/>
          <a:p>
            <a:pPr algn="ctr"/>
            <a:r>
              <a:rPr lang="es-MX" sz="2000"/>
              <a:t>GRÁFICA #6</a:t>
            </a:r>
            <a:r>
              <a:rPr lang="es-MX" sz="2000" i="1"/>
              <a:t/>
            </a:r>
            <a:br>
              <a:rPr lang="es-MX" sz="2000" i="1"/>
            </a:br>
            <a:r>
              <a:rPr lang="es-MX" sz="2000" i="1"/>
              <a:t>¿Cree que existen casos de negligencia dentro de esta institución?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2200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PA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763713" y="2060575"/>
          <a:ext cx="6049962" cy="3613150"/>
        </p:xfrm>
        <a:graphic>
          <a:graphicData uri="http://schemas.openxmlformats.org/presentationml/2006/ole">
            <p:oleObj spid="_x0000_s20484" name="Gráfico" r:id="rId3" imgW="4114890" imgH="2457546" progId="Excel.Char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OleChart spid="2048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85800"/>
            <a:ext cx="7854950" cy="871538"/>
          </a:xfrm>
        </p:spPr>
        <p:txBody>
          <a:bodyPr/>
          <a:lstStyle/>
          <a:p>
            <a:pPr algn="ctr"/>
            <a:r>
              <a:rPr lang="es-MX" sz="2000"/>
              <a:t>GRÁFICA #7</a:t>
            </a:r>
            <a:r>
              <a:rPr lang="es-MX" sz="2000" i="1"/>
              <a:t/>
            </a:r>
            <a:br>
              <a:rPr lang="es-MX" sz="2000" i="1"/>
            </a:br>
            <a:r>
              <a:rPr lang="es-MX" sz="2000" i="1"/>
              <a:t>En resumen ¿Cómo calificaría a esta institución?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2147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PA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2051050" y="2276475"/>
          <a:ext cx="5616575" cy="3703638"/>
        </p:xfrm>
        <a:graphic>
          <a:graphicData uri="http://schemas.openxmlformats.org/presentationml/2006/ole">
            <p:oleObj spid="_x0000_s21508" name="Gráfico" r:id="rId3" imgW="3886245" imgH="2562307" progId="Excel.Char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OleChart spid="2150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2924175"/>
            <a:ext cx="7086600" cy="871538"/>
          </a:xfrm>
        </p:spPr>
        <p:txBody>
          <a:bodyPr/>
          <a:lstStyle/>
          <a:p>
            <a:pPr algn="ctr"/>
            <a:r>
              <a:rPr lang="es-MX"/>
              <a:t>CONCLUSIÓN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2565400"/>
            <a:ext cx="7086600" cy="1371600"/>
          </a:xfrm>
        </p:spPr>
        <p:txBody>
          <a:bodyPr/>
          <a:lstStyle/>
          <a:p>
            <a:pPr algn="ctr"/>
            <a:r>
              <a:rPr lang="es-MX"/>
              <a:t>RECOMENDACIONES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MX"/>
              <a:t>Muchas Gracias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Por su atención, ¿Alguna pregunta?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  <p:bldP spid="1229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2492375"/>
            <a:ext cx="7086600" cy="1873250"/>
          </a:xfrm>
        </p:spPr>
        <p:txBody>
          <a:bodyPr/>
          <a:lstStyle/>
          <a:p>
            <a:pPr algn="ctr"/>
            <a:r>
              <a:rPr lang="es-MX">
                <a:effectLst>
                  <a:outerShdw blurRad="38100" dist="38100" dir="2700000" algn="tl">
                    <a:srgbClr val="FFFFFF"/>
                  </a:outerShdw>
                </a:effectLst>
              </a:rPr>
              <a:t>CAPÍTULO I</a:t>
            </a:r>
            <a:br>
              <a:rPr lang="es-MX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MX" sz="360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s-MX" sz="36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MX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ANTECEDENTES DEL TEMA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981075"/>
            <a:ext cx="7494587" cy="5472113"/>
          </a:xfrm>
        </p:spPr>
        <p:txBody>
          <a:bodyPr/>
          <a:lstStyle/>
          <a:p>
            <a:pPr marL="533400" indent="-533400">
              <a:buSzTx/>
            </a:pPr>
            <a:r>
              <a:rPr lang="es-MX" sz="3200" b="1"/>
              <a:t>Antecedentes</a:t>
            </a:r>
          </a:p>
          <a:p>
            <a:pPr marL="533400" indent="-533400">
              <a:buSzTx/>
            </a:pPr>
            <a:endParaRPr lang="es-MX" sz="3200" b="1"/>
          </a:p>
          <a:p>
            <a:pPr marL="533400" indent="-533400">
              <a:buSzTx/>
            </a:pPr>
            <a:r>
              <a:rPr lang="es-MX" sz="3200" b="1"/>
              <a:t>Planteamiento del Problema</a:t>
            </a:r>
          </a:p>
          <a:p>
            <a:pPr marL="533400" indent="-533400">
              <a:buSzTx/>
            </a:pPr>
            <a:endParaRPr lang="es-MX" sz="3200" b="1"/>
          </a:p>
          <a:p>
            <a:pPr marL="533400" indent="-533400">
              <a:buSzTx/>
            </a:pPr>
            <a:r>
              <a:rPr lang="es-MX" sz="3200" b="1"/>
              <a:t>Objetivos Generales</a:t>
            </a:r>
          </a:p>
          <a:p>
            <a:pPr marL="533400" indent="-533400">
              <a:buSzTx/>
            </a:pPr>
            <a:endParaRPr lang="es-MX" sz="3200" b="1"/>
          </a:p>
          <a:p>
            <a:pPr marL="533400" indent="-533400">
              <a:buSzTx/>
            </a:pPr>
            <a:r>
              <a:rPr lang="es-MX" sz="3200" b="1"/>
              <a:t>Objetivos Específicos</a:t>
            </a:r>
          </a:p>
          <a:p>
            <a:pPr marL="533400" indent="-533400">
              <a:buSzTx/>
            </a:pPr>
            <a:endParaRPr lang="es-MX" sz="3200" b="1"/>
          </a:p>
          <a:p>
            <a:pPr marL="533400" indent="-533400">
              <a:buSzTx/>
            </a:pPr>
            <a:r>
              <a:rPr lang="es-MX" sz="3200" b="1"/>
              <a:t>Preguntas de investigación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1196975"/>
            <a:ext cx="7632700" cy="4652963"/>
          </a:xfrm>
        </p:spPr>
        <p:txBody>
          <a:bodyPr/>
          <a:lstStyle/>
          <a:p>
            <a:pPr marL="533400" indent="-533400">
              <a:buSzTx/>
            </a:pPr>
            <a:r>
              <a:rPr lang="es-MX" sz="3200" b="1"/>
              <a:t>Justificación</a:t>
            </a:r>
          </a:p>
          <a:p>
            <a:pPr marL="533400" indent="-533400">
              <a:buSzTx/>
            </a:pPr>
            <a:endParaRPr lang="es-MX" sz="3200" b="1" i="1"/>
          </a:p>
          <a:p>
            <a:pPr marL="533400" indent="-533400">
              <a:buSzTx/>
            </a:pPr>
            <a:r>
              <a:rPr lang="es-MX" sz="3200" b="1"/>
              <a:t>Hipótesis</a:t>
            </a:r>
          </a:p>
          <a:p>
            <a:pPr marL="533400" indent="-533400">
              <a:buSzTx/>
            </a:pPr>
            <a:endParaRPr lang="es-MX" sz="3200" b="1"/>
          </a:p>
          <a:p>
            <a:pPr marL="533400" indent="-533400">
              <a:buSzTx/>
            </a:pPr>
            <a:r>
              <a:rPr lang="es-MX" sz="3200" b="1"/>
              <a:t>La Viabilidad </a:t>
            </a:r>
          </a:p>
          <a:p>
            <a:pPr marL="533400" indent="-533400">
              <a:buSzTx/>
            </a:pPr>
            <a:endParaRPr lang="es-MX" sz="3200" b="1"/>
          </a:p>
          <a:p>
            <a:pPr marL="533400" indent="-533400">
              <a:buSzTx/>
            </a:pPr>
            <a:r>
              <a:rPr lang="es-MX" sz="3200" b="1"/>
              <a:t>Tipo de Estudio</a:t>
            </a:r>
          </a:p>
          <a:p>
            <a:pPr marL="533400" indent="-533400">
              <a:buSzTx/>
              <a:buFont typeface="Wingdings" pitchFamily="2" charset="2"/>
              <a:buNone/>
            </a:pPr>
            <a:endParaRPr lang="es-MX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457325"/>
            <a:ext cx="7567612" cy="4564063"/>
          </a:xfrm>
        </p:spPr>
        <p:txBody>
          <a:bodyPr/>
          <a:lstStyle/>
          <a:p>
            <a:pPr marL="533400" indent="-533400">
              <a:buSzTx/>
            </a:pPr>
            <a:r>
              <a:rPr lang="es-MX" sz="3200" b="1"/>
              <a:t>Variable Dependiente</a:t>
            </a:r>
          </a:p>
          <a:p>
            <a:pPr marL="533400" indent="-533400">
              <a:buSzTx/>
            </a:pPr>
            <a:endParaRPr lang="es-MX" sz="3200" b="1"/>
          </a:p>
          <a:p>
            <a:pPr marL="533400" indent="-533400">
              <a:buSzTx/>
            </a:pPr>
            <a:r>
              <a:rPr lang="es-MX" sz="3200" b="1"/>
              <a:t>Variable Independiente</a:t>
            </a:r>
            <a:r>
              <a:rPr lang="es-MX" b="1"/>
              <a:t> </a:t>
            </a:r>
          </a:p>
          <a:p>
            <a:pPr marL="533400" indent="-533400">
              <a:buSzTx/>
            </a:pPr>
            <a:endParaRPr lang="es-MX" sz="3200" b="1"/>
          </a:p>
          <a:p>
            <a:pPr marL="533400" indent="-533400">
              <a:buSzTx/>
            </a:pPr>
            <a:r>
              <a:rPr lang="es-MX" sz="3200" b="1"/>
              <a:t>Limitaciones </a:t>
            </a:r>
          </a:p>
          <a:p>
            <a:pPr marL="533400" indent="-533400">
              <a:buSzTx/>
            </a:pPr>
            <a:endParaRPr lang="es-MX" sz="3200" b="1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1042988" y="3141663"/>
            <a:ext cx="7086600" cy="1150937"/>
          </a:xfrm>
        </p:spPr>
        <p:txBody>
          <a:bodyPr/>
          <a:lstStyle/>
          <a:p>
            <a:pPr algn="ctr"/>
            <a:r>
              <a:rPr lang="es-MX">
                <a:effectLst>
                  <a:outerShdw blurRad="38100" dist="38100" dir="2700000" algn="tl">
                    <a:srgbClr val="FFFFFF"/>
                  </a:outerShdw>
                </a:effectLst>
              </a:rPr>
              <a:t>CAPÍTULO II</a:t>
            </a:r>
            <a:br>
              <a:rPr lang="es-MX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MX" sz="360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s-MX" sz="36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MX" sz="3600">
                <a:effectLst>
                  <a:outerShdw blurRad="38100" dist="38100" dir="2700000" algn="tl">
                    <a:srgbClr val="FFFFFF"/>
                  </a:outerShdw>
                </a:effectLst>
              </a:rPr>
              <a:t>MARCO TEÓRICO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836613"/>
            <a:ext cx="7704137" cy="5545137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s-MX" b="1">
                <a:effectLst>
                  <a:outerShdw blurRad="38100" dist="38100" dir="2700000" algn="tl">
                    <a:srgbClr val="FFFFFF"/>
                  </a:outerShdw>
                </a:effectLst>
              </a:rPr>
              <a:t>A.	ASPECTOS FUNDAMENTALES  DE LA DIRECCIÓN GENERAL DE ADUANAS </a:t>
            </a:r>
          </a:p>
          <a:p>
            <a:pPr>
              <a:buFont typeface="Wingdings" pitchFamily="2" charset="2"/>
              <a:buNone/>
            </a:pPr>
            <a:endParaRPr lang="es-MX" b="1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es-MX"/>
              <a:t>	</a:t>
            </a:r>
            <a:r>
              <a:rPr lang="es-MX" b="1"/>
              <a:t>1. Aspectos General de la Aduana</a:t>
            </a:r>
          </a:p>
          <a:p>
            <a:pPr>
              <a:buFont typeface="Wingdings" pitchFamily="2" charset="2"/>
              <a:buNone/>
            </a:pPr>
            <a:endParaRPr lang="es-MX" b="1"/>
          </a:p>
          <a:p>
            <a:pPr>
              <a:buFont typeface="Wingdings" pitchFamily="2" charset="2"/>
              <a:buNone/>
            </a:pPr>
            <a:r>
              <a:rPr lang="es-MX" b="1"/>
              <a:t>	2. Visión y Misión</a:t>
            </a:r>
          </a:p>
          <a:p>
            <a:pPr>
              <a:buFont typeface="Wingdings" pitchFamily="2" charset="2"/>
              <a:buNone/>
            </a:pPr>
            <a:endParaRPr lang="es-MX" b="1"/>
          </a:p>
          <a:p>
            <a:pPr>
              <a:buFont typeface="Wingdings" pitchFamily="2" charset="2"/>
              <a:buNone/>
            </a:pPr>
            <a:r>
              <a:rPr lang="es-MX" b="1"/>
              <a:t>	3. Sus Objetivos</a:t>
            </a:r>
          </a:p>
          <a:p>
            <a:pPr>
              <a:buFont typeface="Wingdings" pitchFamily="2" charset="2"/>
              <a:buNone/>
            </a:pPr>
            <a:endParaRPr lang="es-MX" b="1"/>
          </a:p>
          <a:p>
            <a:pPr>
              <a:buFont typeface="Wingdings" pitchFamily="2" charset="2"/>
              <a:buNone/>
            </a:pPr>
            <a:r>
              <a:rPr lang="es-MX" b="1"/>
              <a:t>	4. Situación en la Dirección General de Aduana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484313"/>
            <a:ext cx="7854950" cy="792162"/>
          </a:xfrm>
        </p:spPr>
        <p:txBody>
          <a:bodyPr/>
          <a:lstStyle/>
          <a:p>
            <a:pPr algn="ctr"/>
            <a:r>
              <a:rPr lang="es-MX" sz="3200"/>
              <a:t>RESULTADOS</a:t>
            </a:r>
            <a:r>
              <a:rPr lang="es-MX" sz="2000"/>
              <a:t/>
            </a:r>
            <a:br>
              <a:rPr lang="es-MX" sz="2000"/>
            </a:br>
            <a:r>
              <a:rPr lang="es-MX" sz="2000"/>
              <a:t/>
            </a:r>
            <a:br>
              <a:rPr lang="es-MX" sz="2000"/>
            </a:br>
            <a:r>
              <a:rPr lang="es-MX" sz="2000"/>
              <a:t>GRÁFICA #1</a:t>
            </a:r>
            <a:r>
              <a:rPr lang="es-MX" sz="2000" i="1"/>
              <a:t/>
            </a:r>
            <a:br>
              <a:rPr lang="es-MX" sz="2000" i="1"/>
            </a:br>
            <a:r>
              <a:rPr lang="es-MX" sz="2000" i="1"/>
              <a:t>¿Considera Usted que existe corrupción en algunos de los Departamentos de la Dirección General de Aduanas?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852613" y="2916238"/>
          <a:ext cx="5726112" cy="3176587"/>
        </p:xfrm>
        <a:graphic>
          <a:graphicData uri="http://schemas.openxmlformats.org/presentationml/2006/ole">
            <p:oleObj spid="_x0000_s15365" name="Gráfico" r:id="rId3" imgW="4343536" imgH="2400469" progId="Excel.Char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OleChart spid="1536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92150"/>
            <a:ext cx="7878762" cy="1014413"/>
          </a:xfrm>
        </p:spPr>
        <p:txBody>
          <a:bodyPr/>
          <a:lstStyle/>
          <a:p>
            <a:pPr algn="ctr"/>
            <a:r>
              <a:rPr lang="es-MX" sz="2000"/>
              <a:t>GRÁFICA #2</a:t>
            </a:r>
            <a:r>
              <a:rPr lang="es-MX" sz="2000" i="1"/>
              <a:t/>
            </a:r>
            <a:br>
              <a:rPr lang="es-MX" sz="2000" i="1"/>
            </a:br>
            <a:r>
              <a:rPr lang="es-MX" sz="2000" i="1"/>
              <a:t>¿Piensa que los empleados de la Dirección General de Aduanas están aptamente capacitados para la labor que realizan?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2100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PA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476375" y="2349500"/>
          <a:ext cx="6551613" cy="3495675"/>
        </p:xfrm>
        <a:graphic>
          <a:graphicData uri="http://schemas.openxmlformats.org/presentationml/2006/ole">
            <p:oleObj spid="_x0000_s16388" name="Gráfico" r:id="rId3" imgW="4971948" imgH="2657314" progId="Excel.Chart.8">
              <p:embed/>
            </p:oleObj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OleChart spid="16388" grpId="0"/>
    </p:bldLst>
  </p:timing>
</p:sld>
</file>

<file path=ppt/theme/theme1.xml><?xml version="1.0" encoding="utf-8"?>
<a:theme xmlns:a="http://schemas.openxmlformats.org/drawingml/2006/main" name="Presentation for strategy recommendation">
  <a:themeElements>
    <a:clrScheme name="Presentation for strategy recommendation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Presentation for strategy recommend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MX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 for strategy recommendation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strategy recommendation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strategy recommendatio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for strategy recommendation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strategy recommendation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strategy recommendation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strategy recommendation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for strategy recommendation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Recommending a Strategy</Template>
  <TotalTime>269</TotalTime>
  <Words>75</Words>
  <Application>Microsoft Office PowerPoint</Application>
  <PresentationFormat>Presentación en pantalla (4:3)</PresentationFormat>
  <Paragraphs>43</Paragraphs>
  <Slides>16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2" baseType="lpstr">
      <vt:lpstr>Arial</vt:lpstr>
      <vt:lpstr>Arial Narrow</vt:lpstr>
      <vt:lpstr>Times New Roman</vt:lpstr>
      <vt:lpstr>Wingdings</vt:lpstr>
      <vt:lpstr>Presentation for strategy recommendation</vt:lpstr>
      <vt:lpstr>Gráfico de Microsoft Excel</vt:lpstr>
      <vt:lpstr>LA AUTORIDAD NACIONAL DE ADUANA: ¿SU ESTRUCTURA ESTÁ FORMADA E INVOLUCRADA POR ACTOS DE CORRUPCIÓN?</vt:lpstr>
      <vt:lpstr>CAPÍTULO I  ANTECEDENTES DEL TEMA</vt:lpstr>
      <vt:lpstr>Diapositiva 3</vt:lpstr>
      <vt:lpstr>Diapositiva 4</vt:lpstr>
      <vt:lpstr>Diapositiva 5</vt:lpstr>
      <vt:lpstr>CAPÍTULO II  MARCO TEÓRICO</vt:lpstr>
      <vt:lpstr>Diapositiva 7</vt:lpstr>
      <vt:lpstr>RESULTADOS  GRÁFICA #1 ¿Considera Usted que existe corrupción en algunos de los Departamentos de la Dirección General de Aduanas?</vt:lpstr>
      <vt:lpstr>GRÁFICA #2 ¿Piensa que los empleados de la Dirección General de Aduanas están aptamente capacitados para la labor que realizan?</vt:lpstr>
      <vt:lpstr>GRÁFICA #3 ¿Cómo piensa Usted que es la conducta de los funcionarios de Aduana?</vt:lpstr>
      <vt:lpstr>GRÁFICA #4 De la Escala de 1 al 3 (1= Malo, 2= Regular y 3= Bueno) ¿Cómo califica las actividades o servicios brindados por los funcionarios?</vt:lpstr>
      <vt:lpstr>GRÁFICA #6 ¿Cree que existen casos de negligencia dentro de esta institución?</vt:lpstr>
      <vt:lpstr>GRÁFICA #7 En resumen ¿Cómo calificaría a esta institución?</vt:lpstr>
      <vt:lpstr>CONCLUSIÓN</vt:lpstr>
      <vt:lpstr>RECOMENDACIONES</vt:lpstr>
      <vt:lpstr>Muchas Gracias</vt:lpstr>
    </vt:vector>
  </TitlesOfParts>
  <Company>latintech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AUTORIDAD NACIONAL DE ADUANA: ¿SU ESTRUCTURA ESTÁ FORMADA E INVOLUCRADA POR ACTOS DE CORRUPCIÓN?</dc:title>
  <dc:creator>Latintech &amp; Services, S.A.</dc:creator>
  <cp:lastModifiedBy> </cp:lastModifiedBy>
  <cp:revision>9</cp:revision>
  <dcterms:created xsi:type="dcterms:W3CDTF">2008-06-19T18:01:47Z</dcterms:created>
  <dcterms:modified xsi:type="dcterms:W3CDTF">2011-04-16T06:55:01Z</dcterms:modified>
</cp:coreProperties>
</file>