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26DB562-2369-4E8C-B3EC-10CAF9C6C2C9}" type="datetimeFigureOut">
              <a:rPr lang="es-ES"/>
              <a:pPr>
                <a:defRPr/>
              </a:pPr>
              <a:t>27/04/2011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EDDDC8D-FB29-4FCB-9F65-6E00D6AC258A}"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35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A" smtClean="0"/>
          </a:p>
        </p:txBody>
      </p:sp>
      <p:sp>
        <p:nvSpPr>
          <p:cNvPr id="256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7A8096-ED7F-4550-BBA1-D711F01862F2}" type="slidenum">
              <a:rPr lang="es-ES" smtClean="0"/>
              <a:pPr fontAlgn="base">
                <a:spcBef>
                  <a:spcPct val="0"/>
                </a:spcBef>
                <a:spcAft>
                  <a:spcPct val="0"/>
                </a:spcAft>
                <a:defRPr/>
              </a:pPr>
              <a:t>1</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3 Conector recto"/>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5 Elipse"/>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8" name="27 Título"/>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s-ES" smtClean="0"/>
              <a:t>Haga clic para modificar el estilo de título del patrón</a:t>
            </a:r>
            <a:endParaRPr lang="en-US"/>
          </a:p>
        </p:txBody>
      </p:sp>
      <p:sp>
        <p:nvSpPr>
          <p:cNvPr id="7" name="14 Marcador de fecha"/>
          <p:cNvSpPr>
            <a:spLocks noGrp="1"/>
          </p:cNvSpPr>
          <p:nvPr>
            <p:ph type="dt" sz="half" idx="10"/>
          </p:nvPr>
        </p:nvSpPr>
        <p:spPr/>
        <p:txBody>
          <a:bodyPr/>
          <a:lstStyle>
            <a:lvl1pPr>
              <a:defRPr/>
            </a:lvl1pPr>
          </a:lstStyle>
          <a:p>
            <a:pPr>
              <a:defRPr/>
            </a:pPr>
            <a:fld id="{7F1D5A15-103B-4B1D-9066-CB91C1836F6C}" type="datetimeFigureOut">
              <a:rPr lang="es-ES"/>
              <a:pPr>
                <a:defRPr/>
              </a:pPr>
              <a:t>27/04/2011</a:t>
            </a:fld>
            <a:endParaRPr lang="es-ES"/>
          </a:p>
        </p:txBody>
      </p:sp>
      <p:sp>
        <p:nvSpPr>
          <p:cNvPr id="8" name="15 Marcador de número de diapositiva"/>
          <p:cNvSpPr>
            <a:spLocks noGrp="1"/>
          </p:cNvSpPr>
          <p:nvPr>
            <p:ph type="sldNum" sz="quarter" idx="11"/>
          </p:nvPr>
        </p:nvSpPr>
        <p:spPr/>
        <p:txBody>
          <a:bodyPr/>
          <a:lstStyle>
            <a:lvl1pPr>
              <a:defRPr/>
            </a:lvl1pPr>
          </a:lstStyle>
          <a:p>
            <a:pPr>
              <a:defRPr/>
            </a:pPr>
            <a:fld id="{E91B271B-F8D8-43CC-9B63-01D5D26DCF56}" type="slidenum">
              <a:rPr lang="es-ES"/>
              <a:pPr>
                <a:defRPr/>
              </a:pPr>
              <a:t>‹Nº›</a:t>
            </a:fld>
            <a:endParaRPr lang="es-ES"/>
          </a:p>
        </p:txBody>
      </p:sp>
      <p:sp>
        <p:nvSpPr>
          <p:cNvPr id="10" name="16 Marcador de pie de página"/>
          <p:cNvSpPr>
            <a:spLocks noGrp="1"/>
          </p:cNvSpPr>
          <p:nvPr>
            <p:ph type="ftr" sz="quarter" idx="12"/>
          </p:nvPr>
        </p:nvSpPr>
        <p:spPr/>
        <p:txBody>
          <a:bodyPr/>
          <a:lstStyle>
            <a:lvl1pPr>
              <a:defRPr/>
            </a:lvl1pPr>
          </a:lstStyle>
          <a:p>
            <a:pPr>
              <a:defRPr/>
            </a:pPr>
            <a:endParaRPr lang="es-E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ECE0895F-C470-4759-8C6F-F71FB75CE26B}" type="datetimeFigureOut">
              <a:rPr lang="es-ES"/>
              <a:pPr>
                <a:defRPr/>
              </a:pPr>
              <a:t>27/04/2011</a:t>
            </a:fld>
            <a:endParaRPr lang="es-ES"/>
          </a:p>
        </p:txBody>
      </p:sp>
      <p:sp>
        <p:nvSpPr>
          <p:cNvPr id="5" name="9 Marcador de pie de página"/>
          <p:cNvSpPr>
            <a:spLocks noGrp="1"/>
          </p:cNvSpPr>
          <p:nvPr>
            <p:ph type="ftr" sz="quarter" idx="11"/>
          </p:nvPr>
        </p:nvSpPr>
        <p:spPr/>
        <p:txBody>
          <a:bodyPr/>
          <a:lstStyle>
            <a:lvl1pPr>
              <a:defRPr/>
            </a:lvl1pPr>
          </a:lstStyle>
          <a:p>
            <a:pPr>
              <a:defRPr/>
            </a:pPr>
            <a:endParaRPr lang="es-ES"/>
          </a:p>
        </p:txBody>
      </p:sp>
      <p:sp>
        <p:nvSpPr>
          <p:cNvPr id="6" name="21 Marcador de número de diapositiva"/>
          <p:cNvSpPr>
            <a:spLocks noGrp="1"/>
          </p:cNvSpPr>
          <p:nvPr>
            <p:ph type="sldNum" sz="quarter" idx="12"/>
          </p:nvPr>
        </p:nvSpPr>
        <p:spPr/>
        <p:txBody>
          <a:bodyPr/>
          <a:lstStyle>
            <a:lvl1pPr>
              <a:defRPr/>
            </a:lvl1pPr>
          </a:lstStyle>
          <a:p>
            <a:pPr>
              <a:defRPr/>
            </a:pPr>
            <a:fld id="{38537F73-45D3-47E3-8310-60CB6C67768D}" type="slidenum">
              <a:rPr lang="es-ES"/>
              <a:pPr>
                <a:defRPr/>
              </a:pPr>
              <a:t>‹Nº›</a:t>
            </a:fld>
            <a:endParaRPr lang="es-E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E604221A-20D6-4C40-B5D5-AD256F676DF9}" type="datetimeFigureOut">
              <a:rPr lang="es-ES"/>
              <a:pPr>
                <a:defRPr/>
              </a:pPr>
              <a:t>27/04/2011</a:t>
            </a:fld>
            <a:endParaRPr lang="es-ES"/>
          </a:p>
        </p:txBody>
      </p:sp>
      <p:sp>
        <p:nvSpPr>
          <p:cNvPr id="5" name="9 Marcador de pie de página"/>
          <p:cNvSpPr>
            <a:spLocks noGrp="1"/>
          </p:cNvSpPr>
          <p:nvPr>
            <p:ph type="ftr" sz="quarter" idx="11"/>
          </p:nvPr>
        </p:nvSpPr>
        <p:spPr/>
        <p:txBody>
          <a:bodyPr/>
          <a:lstStyle>
            <a:lvl1pPr>
              <a:defRPr/>
            </a:lvl1pPr>
          </a:lstStyle>
          <a:p>
            <a:pPr>
              <a:defRPr/>
            </a:pPr>
            <a:endParaRPr lang="es-ES"/>
          </a:p>
        </p:txBody>
      </p:sp>
      <p:sp>
        <p:nvSpPr>
          <p:cNvPr id="6" name="21 Marcador de número de diapositiva"/>
          <p:cNvSpPr>
            <a:spLocks noGrp="1"/>
          </p:cNvSpPr>
          <p:nvPr>
            <p:ph type="sldNum" sz="quarter" idx="12"/>
          </p:nvPr>
        </p:nvSpPr>
        <p:spPr/>
        <p:txBody>
          <a:bodyPr/>
          <a:lstStyle>
            <a:lvl1pPr>
              <a:defRPr/>
            </a:lvl1pPr>
          </a:lstStyle>
          <a:p>
            <a:pPr>
              <a:defRPr/>
            </a:pPr>
            <a:fld id="{633B5B01-EBFA-4D0C-B643-66E19A776BD2}" type="slidenum">
              <a:rPr lang="es-ES"/>
              <a:pPr>
                <a:defRPr/>
              </a:pPr>
              <a:t>‹Nº›</a:t>
            </a:fld>
            <a:endParaRPr lang="es-E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16 Título"/>
          <p:cNvSpPr>
            <a:spLocks noGrp="1"/>
          </p:cNvSpPr>
          <p:nvPr>
            <p:ph type="title"/>
          </p:nvPr>
        </p:nvSpPr>
        <p:spPr/>
        <p:txBody>
          <a:bodyPr rtlCol="0"/>
          <a:lstStyle/>
          <a:p>
            <a:r>
              <a:rPr lang="es-ES" smtClean="0"/>
              <a:t>Haga clic para modificar el estilo de título del patrón</a:t>
            </a:r>
            <a:endParaRPr lang="en-US"/>
          </a:p>
        </p:txBody>
      </p:sp>
      <p:sp>
        <p:nvSpPr>
          <p:cNvPr id="4" name="23 Marcador de fecha"/>
          <p:cNvSpPr>
            <a:spLocks noGrp="1"/>
          </p:cNvSpPr>
          <p:nvPr>
            <p:ph type="dt" sz="half" idx="10"/>
          </p:nvPr>
        </p:nvSpPr>
        <p:spPr/>
        <p:txBody>
          <a:bodyPr/>
          <a:lstStyle>
            <a:lvl1pPr>
              <a:defRPr/>
            </a:lvl1pPr>
          </a:lstStyle>
          <a:p>
            <a:pPr>
              <a:defRPr/>
            </a:pPr>
            <a:fld id="{11B6BBB5-8D14-40D9-94EF-434B21F9999C}" type="datetimeFigureOut">
              <a:rPr lang="es-ES"/>
              <a:pPr>
                <a:defRPr/>
              </a:pPr>
              <a:t>27/04/2011</a:t>
            </a:fld>
            <a:endParaRPr lang="es-ES"/>
          </a:p>
        </p:txBody>
      </p:sp>
      <p:sp>
        <p:nvSpPr>
          <p:cNvPr id="5" name="9 Marcador de pie de página"/>
          <p:cNvSpPr>
            <a:spLocks noGrp="1"/>
          </p:cNvSpPr>
          <p:nvPr>
            <p:ph type="ftr" sz="quarter" idx="11"/>
          </p:nvPr>
        </p:nvSpPr>
        <p:spPr/>
        <p:txBody>
          <a:bodyPr/>
          <a:lstStyle>
            <a:lvl1pPr>
              <a:defRPr/>
            </a:lvl1pPr>
          </a:lstStyle>
          <a:p>
            <a:pPr>
              <a:defRPr/>
            </a:pPr>
            <a:endParaRPr lang="es-ES"/>
          </a:p>
        </p:txBody>
      </p:sp>
      <p:sp>
        <p:nvSpPr>
          <p:cNvPr id="6" name="21 Marcador de número de diapositiva"/>
          <p:cNvSpPr>
            <a:spLocks noGrp="1"/>
          </p:cNvSpPr>
          <p:nvPr>
            <p:ph type="sldNum" sz="quarter" idx="12"/>
          </p:nvPr>
        </p:nvSpPr>
        <p:spPr/>
        <p:txBody>
          <a:bodyPr/>
          <a:lstStyle>
            <a:lvl1pPr>
              <a:defRPr/>
            </a:lvl1pPr>
          </a:lstStyle>
          <a:p>
            <a:pPr>
              <a:defRPr/>
            </a:pPr>
            <a:fld id="{6A9CAB66-559C-4397-A6AE-7AEAF23825F2}" type="slidenum">
              <a:rPr lang="es-ES"/>
              <a:pPr>
                <a:defRPr/>
              </a:pPr>
              <a:t>‹Nº›</a:t>
            </a:fld>
            <a:endParaRPr lang="es-E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cxnSp>
        <p:nvCxnSpPr>
          <p:cNvPr id="4" name="3 Conector recto"/>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B133152-CE38-4DD0-A4FA-C66A310C4195}" type="datetimeFigureOut">
              <a:rPr lang="es-ES"/>
              <a:pPr>
                <a:defRPr/>
              </a:pPr>
              <a:t>27/04/2011</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7FC3A34-5B23-401D-9E0F-E4BE7F72F567}" type="slidenum">
              <a:rPr lang="es-ES"/>
              <a:pPr>
                <a:defRPr/>
              </a:pPr>
              <a:t>‹Nº›</a:t>
            </a:fld>
            <a:endParaRPr lang="es-E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11" name="10 Marcador de contenido"/>
          <p:cNvSpPr>
            <a:spLocks noGrp="1"/>
          </p:cNvSpPr>
          <p:nvPr>
            <p:ph sz="half" idx="1"/>
          </p:nvPr>
        </p:nvSpPr>
        <p:spPr>
          <a:xfrm>
            <a:off x="457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fld id="{64A18B6C-0C0F-475E-ACF3-CD06506A3A40}" type="datetimeFigureOut">
              <a:rPr lang="es-ES"/>
              <a:pPr>
                <a:defRPr/>
              </a:pPr>
              <a:t>27/04/2011</a:t>
            </a:fld>
            <a:endParaRPr lang="es-ES"/>
          </a:p>
        </p:txBody>
      </p:sp>
      <p:sp>
        <p:nvSpPr>
          <p:cNvPr id="6" name="9 Marcador de pie de página"/>
          <p:cNvSpPr>
            <a:spLocks noGrp="1"/>
          </p:cNvSpPr>
          <p:nvPr>
            <p:ph type="ftr" sz="quarter" idx="11"/>
          </p:nvPr>
        </p:nvSpPr>
        <p:spPr/>
        <p:txBody>
          <a:bodyPr/>
          <a:lstStyle>
            <a:lvl1pPr>
              <a:defRPr/>
            </a:lvl1pPr>
          </a:lstStyle>
          <a:p>
            <a:pPr>
              <a:defRPr/>
            </a:pPr>
            <a:endParaRPr lang="es-ES"/>
          </a:p>
        </p:txBody>
      </p:sp>
      <p:sp>
        <p:nvSpPr>
          <p:cNvPr id="7" name="21 Marcador de número de diapositiva"/>
          <p:cNvSpPr>
            <a:spLocks noGrp="1"/>
          </p:cNvSpPr>
          <p:nvPr>
            <p:ph type="sldNum" sz="quarter" idx="12"/>
          </p:nvPr>
        </p:nvSpPr>
        <p:spPr/>
        <p:txBody>
          <a:bodyPr/>
          <a:lstStyle>
            <a:lvl1pPr>
              <a:defRPr/>
            </a:lvl1pPr>
          </a:lstStyle>
          <a:p>
            <a:pPr>
              <a:defRPr/>
            </a:pPr>
            <a:fld id="{EC72E006-4E81-409C-9FB3-5776685D6B61}" type="slidenum">
              <a:rPr lang="es-ES"/>
              <a:pPr>
                <a:defRPr/>
              </a:pPr>
              <a:t>‹Nº›</a:t>
            </a:fld>
            <a:endParaRPr lang="es-E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6 Conector recto"/>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4" name="33 Marcador de contenido"/>
          <p:cNvSpPr>
            <a:spLocks noGrp="1"/>
          </p:cNvSpPr>
          <p:nvPr>
            <p:ph sz="quarter" idx="4"/>
          </p:nvPr>
        </p:nvSpPr>
        <p:spPr>
          <a:xfrm>
            <a:off x="4649788" y="2201896"/>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 name="1 Título"/>
          <p:cNvSpPr>
            <a:spLocks noGrp="1"/>
          </p:cNvSpPr>
          <p:nvPr>
            <p:ph type="title"/>
          </p:nvPr>
        </p:nvSpPr>
        <p:spPr>
          <a:xfrm>
            <a:off x="457200" y="155448"/>
            <a:ext cx="8229600" cy="1143000"/>
          </a:xfrm>
        </p:spPr>
        <p:txBody>
          <a:bodyPr/>
          <a:lstStyle>
            <a:lvl1pPr>
              <a:defRPr/>
            </a:lvl1pPr>
          </a:lstStyle>
          <a:p>
            <a:r>
              <a:rPr lang="es-ES" smtClean="0"/>
              <a:t>Haga clic para modificar el estilo de título del patrón</a:t>
            </a:r>
            <a:endParaRPr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9" name="8 Marcador de número de diapositiva"/>
          <p:cNvSpPr>
            <a:spLocks noGrp="1"/>
          </p:cNvSpPr>
          <p:nvPr>
            <p:ph type="sldNum" sz="quarter" idx="10"/>
          </p:nvPr>
        </p:nvSpPr>
        <p:spPr/>
        <p:txBody>
          <a:bodyPr/>
          <a:lstStyle>
            <a:lvl1pPr>
              <a:defRPr/>
            </a:lvl1pPr>
          </a:lstStyle>
          <a:p>
            <a:pPr>
              <a:defRPr/>
            </a:pPr>
            <a:fld id="{8D1E998B-ED7D-4FC4-AAD6-A21B0997ACBF}" type="slidenum">
              <a:rPr lang="es-ES"/>
              <a:pPr>
                <a:defRPr/>
              </a:pPr>
              <a:t>‹Nº›</a:t>
            </a:fld>
            <a:endParaRPr lang="es-ES"/>
          </a:p>
        </p:txBody>
      </p:sp>
      <p:sp>
        <p:nvSpPr>
          <p:cNvPr id="10" name="7 Marcador de pie de página"/>
          <p:cNvSpPr>
            <a:spLocks noGrp="1"/>
          </p:cNvSpPr>
          <p:nvPr>
            <p:ph type="ftr" sz="quarter" idx="11"/>
          </p:nvPr>
        </p:nvSpPr>
        <p:spPr/>
        <p:txBody>
          <a:bodyPr/>
          <a:lstStyle>
            <a:lvl1pPr>
              <a:defRPr/>
            </a:lvl1pPr>
          </a:lstStyle>
          <a:p>
            <a:pPr>
              <a:defRPr/>
            </a:pPr>
            <a:endParaRPr lang="es-ES"/>
          </a:p>
        </p:txBody>
      </p:sp>
      <p:sp>
        <p:nvSpPr>
          <p:cNvPr id="11" name="6 Marcador de fecha"/>
          <p:cNvSpPr>
            <a:spLocks noGrp="1"/>
          </p:cNvSpPr>
          <p:nvPr>
            <p:ph type="dt" sz="half" idx="12"/>
          </p:nvPr>
        </p:nvSpPr>
        <p:spPr/>
        <p:txBody>
          <a:bodyPr/>
          <a:lstStyle>
            <a:lvl1pPr>
              <a:defRPr/>
            </a:lvl1pPr>
          </a:lstStyle>
          <a:p>
            <a:pPr>
              <a:defRPr/>
            </a:pPr>
            <a:fld id="{DDBAE592-C9CB-4DDC-B121-E36F4CAD1AC8}" type="datetimeFigureOut">
              <a:rPr lang="es-ES"/>
              <a:pPr>
                <a:defRPr/>
              </a:pPr>
              <a:t>27/04/2011</a:t>
            </a:fld>
            <a:endParaRPr lang="es-E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fld id="{702A3551-6D2F-4EFA-B5B8-852131E8BAAF}" type="datetimeFigureOut">
              <a:rPr lang="es-ES"/>
              <a:pPr>
                <a:defRPr/>
              </a:pPr>
              <a:t>27/04/2011</a:t>
            </a:fld>
            <a:endParaRPr lang="es-ES"/>
          </a:p>
        </p:txBody>
      </p:sp>
      <p:sp>
        <p:nvSpPr>
          <p:cNvPr id="4" name="9 Marcador de pie de página"/>
          <p:cNvSpPr>
            <a:spLocks noGrp="1"/>
          </p:cNvSpPr>
          <p:nvPr>
            <p:ph type="ftr" sz="quarter" idx="11"/>
          </p:nvPr>
        </p:nvSpPr>
        <p:spPr/>
        <p:txBody>
          <a:bodyPr/>
          <a:lstStyle>
            <a:lvl1pPr>
              <a:defRPr/>
            </a:lvl1pPr>
          </a:lstStyle>
          <a:p>
            <a:pPr>
              <a:defRPr/>
            </a:pPr>
            <a:endParaRPr lang="es-ES"/>
          </a:p>
        </p:txBody>
      </p:sp>
      <p:sp>
        <p:nvSpPr>
          <p:cNvPr id="5" name="21 Marcador de número de diapositiva"/>
          <p:cNvSpPr>
            <a:spLocks noGrp="1"/>
          </p:cNvSpPr>
          <p:nvPr>
            <p:ph type="sldNum" sz="quarter" idx="12"/>
          </p:nvPr>
        </p:nvSpPr>
        <p:spPr/>
        <p:txBody>
          <a:bodyPr/>
          <a:lstStyle>
            <a:lvl1pPr>
              <a:defRPr/>
            </a:lvl1pPr>
          </a:lstStyle>
          <a:p>
            <a:pPr>
              <a:defRPr/>
            </a:pPr>
            <a:fld id="{8EAE1069-F4F6-43EC-A49F-4E6048C62034}" type="slidenum">
              <a:rPr lang="es-ES"/>
              <a:pPr>
                <a:defRPr/>
              </a:pPr>
              <a:t>‹Nº›</a:t>
            </a:fld>
            <a:endParaRPr lang="es-E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3 Marcador de fecha"/>
          <p:cNvSpPr>
            <a:spLocks noGrp="1"/>
          </p:cNvSpPr>
          <p:nvPr>
            <p:ph type="dt" sz="half" idx="10"/>
          </p:nvPr>
        </p:nvSpPr>
        <p:spPr/>
        <p:txBody>
          <a:bodyPr/>
          <a:lstStyle>
            <a:lvl1pPr>
              <a:defRPr/>
            </a:lvl1pPr>
          </a:lstStyle>
          <a:p>
            <a:pPr>
              <a:defRPr/>
            </a:pPr>
            <a:fld id="{DC82B7FA-2F22-461D-A497-13BAFBD27889}" type="datetimeFigureOut">
              <a:rPr lang="es-ES"/>
              <a:pPr>
                <a:defRPr/>
              </a:pPr>
              <a:t>27/04/2011</a:t>
            </a:fld>
            <a:endParaRPr lang="es-ES"/>
          </a:p>
        </p:txBody>
      </p:sp>
      <p:sp>
        <p:nvSpPr>
          <p:cNvPr id="3" name="9 Marcador de pie de página"/>
          <p:cNvSpPr>
            <a:spLocks noGrp="1"/>
          </p:cNvSpPr>
          <p:nvPr>
            <p:ph type="ftr" sz="quarter" idx="11"/>
          </p:nvPr>
        </p:nvSpPr>
        <p:spPr/>
        <p:txBody>
          <a:bodyPr/>
          <a:lstStyle>
            <a:lvl1pPr>
              <a:defRPr/>
            </a:lvl1pPr>
          </a:lstStyle>
          <a:p>
            <a:pPr>
              <a:defRPr/>
            </a:pPr>
            <a:endParaRPr lang="es-ES"/>
          </a:p>
        </p:txBody>
      </p:sp>
      <p:sp>
        <p:nvSpPr>
          <p:cNvPr id="4" name="21 Marcador de número de diapositiva"/>
          <p:cNvSpPr>
            <a:spLocks noGrp="1"/>
          </p:cNvSpPr>
          <p:nvPr>
            <p:ph type="sldNum" sz="quarter" idx="12"/>
          </p:nvPr>
        </p:nvSpPr>
        <p:spPr/>
        <p:txBody>
          <a:bodyPr/>
          <a:lstStyle>
            <a:lvl1pPr>
              <a:defRPr/>
            </a:lvl1pPr>
          </a:lstStyle>
          <a:p>
            <a:pPr>
              <a:defRPr/>
            </a:pPr>
            <a:fld id="{06331F79-0352-4A53-AD85-E6FCF92E34BD}" type="slidenum">
              <a:rPr lang="es-ES"/>
              <a:pPr>
                <a:defRPr/>
              </a:pPr>
              <a:t>‹Nº›</a:t>
            </a:fld>
            <a:endParaRPr lang="es-E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texto"/>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smtClean="0"/>
              <a:t>Haga clic para modificar el estilo de título del patrón</a:t>
            </a:r>
            <a:endParaRPr lang="en-US"/>
          </a:p>
        </p:txBody>
      </p:sp>
      <p:sp>
        <p:nvSpPr>
          <p:cNvPr id="5" name="23 Marcador de fecha"/>
          <p:cNvSpPr>
            <a:spLocks noGrp="1"/>
          </p:cNvSpPr>
          <p:nvPr>
            <p:ph type="dt" sz="half" idx="10"/>
          </p:nvPr>
        </p:nvSpPr>
        <p:spPr/>
        <p:txBody>
          <a:bodyPr/>
          <a:lstStyle>
            <a:lvl1pPr>
              <a:defRPr/>
            </a:lvl1pPr>
          </a:lstStyle>
          <a:p>
            <a:pPr>
              <a:defRPr/>
            </a:pPr>
            <a:fld id="{9D6A0431-BB5C-4DBA-B280-83FF6D13D712}" type="datetimeFigureOut">
              <a:rPr lang="es-ES"/>
              <a:pPr>
                <a:defRPr/>
              </a:pPr>
              <a:t>27/04/2011</a:t>
            </a:fld>
            <a:endParaRPr lang="es-ES"/>
          </a:p>
        </p:txBody>
      </p:sp>
      <p:sp>
        <p:nvSpPr>
          <p:cNvPr id="6" name="9 Marcador de pie de página"/>
          <p:cNvSpPr>
            <a:spLocks noGrp="1"/>
          </p:cNvSpPr>
          <p:nvPr>
            <p:ph type="ftr" sz="quarter" idx="11"/>
          </p:nvPr>
        </p:nvSpPr>
        <p:spPr/>
        <p:txBody>
          <a:bodyPr/>
          <a:lstStyle>
            <a:lvl1pPr>
              <a:defRPr/>
            </a:lvl1pPr>
          </a:lstStyle>
          <a:p>
            <a:pPr>
              <a:defRPr/>
            </a:pPr>
            <a:endParaRPr lang="es-ES"/>
          </a:p>
        </p:txBody>
      </p:sp>
      <p:sp>
        <p:nvSpPr>
          <p:cNvPr id="7" name="21 Marcador de número de diapositiva"/>
          <p:cNvSpPr>
            <a:spLocks noGrp="1"/>
          </p:cNvSpPr>
          <p:nvPr>
            <p:ph type="sldNum" sz="quarter" idx="12"/>
          </p:nvPr>
        </p:nvSpPr>
        <p:spPr/>
        <p:txBody>
          <a:bodyPr/>
          <a:lstStyle>
            <a:lvl1pPr>
              <a:defRPr/>
            </a:lvl1pPr>
          </a:lstStyle>
          <a:p>
            <a:pPr>
              <a:defRPr/>
            </a:pPr>
            <a:fld id="{BD9CC37F-615F-48F9-8A7E-C04E74A3380A}" type="slidenum">
              <a:rPr lang="es-ES"/>
              <a:pPr>
                <a:defRPr/>
              </a:pPr>
              <a:t>‹Nº›</a:t>
            </a:fld>
            <a:endParaRPr lang="es-E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23 Marcador de fecha"/>
          <p:cNvSpPr>
            <a:spLocks noGrp="1"/>
          </p:cNvSpPr>
          <p:nvPr>
            <p:ph type="dt" sz="half" idx="10"/>
          </p:nvPr>
        </p:nvSpPr>
        <p:spPr/>
        <p:txBody>
          <a:bodyPr/>
          <a:lstStyle>
            <a:lvl1pPr>
              <a:defRPr/>
            </a:lvl1pPr>
          </a:lstStyle>
          <a:p>
            <a:pPr>
              <a:defRPr/>
            </a:pPr>
            <a:fld id="{4147FC28-3C50-4654-B2AE-934BF75BA26C}" type="datetimeFigureOut">
              <a:rPr lang="es-ES"/>
              <a:pPr>
                <a:defRPr/>
              </a:pPr>
              <a:t>27/04/2011</a:t>
            </a:fld>
            <a:endParaRPr lang="es-ES"/>
          </a:p>
        </p:txBody>
      </p:sp>
      <p:sp>
        <p:nvSpPr>
          <p:cNvPr id="6" name="9 Marcador de pie de página"/>
          <p:cNvSpPr>
            <a:spLocks noGrp="1"/>
          </p:cNvSpPr>
          <p:nvPr>
            <p:ph type="ftr" sz="quarter" idx="11"/>
          </p:nvPr>
        </p:nvSpPr>
        <p:spPr/>
        <p:txBody>
          <a:bodyPr/>
          <a:lstStyle>
            <a:lvl1pPr>
              <a:defRPr/>
            </a:lvl1pPr>
          </a:lstStyle>
          <a:p>
            <a:pPr>
              <a:defRPr/>
            </a:pPr>
            <a:endParaRPr lang="es-ES"/>
          </a:p>
        </p:txBody>
      </p:sp>
      <p:sp>
        <p:nvSpPr>
          <p:cNvPr id="7" name="21 Marcador de número de diapositiva"/>
          <p:cNvSpPr>
            <a:spLocks noGrp="1"/>
          </p:cNvSpPr>
          <p:nvPr>
            <p:ph type="sldNum" sz="quarter" idx="12"/>
          </p:nvPr>
        </p:nvSpPr>
        <p:spPr/>
        <p:txBody>
          <a:bodyPr/>
          <a:lstStyle>
            <a:lvl1pPr>
              <a:defRPr/>
            </a:lvl1pPr>
          </a:lstStyle>
          <a:p>
            <a:pPr>
              <a:defRPr/>
            </a:pPr>
            <a:fld id="{F2A77F9C-84B2-408D-9387-2D2486DF2EE6}" type="slidenum">
              <a:rPr lang="es-ES"/>
              <a:pPr>
                <a:defRPr/>
              </a:pPr>
              <a:t>‹Nº›</a:t>
            </a:fld>
            <a:endParaRPr lang="es-E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Marcador de texto"/>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fld id="{48BFAC60-C79B-4B67-95C0-939F694B6389}" type="datetimeFigureOut">
              <a:rPr lang="es-ES"/>
              <a:pPr>
                <a:defRPr/>
              </a:pPr>
              <a:t>27/04/2011</a:t>
            </a:fld>
            <a:endParaRPr lang="es-ES"/>
          </a:p>
        </p:txBody>
      </p:sp>
      <p:sp>
        <p:nvSpPr>
          <p:cNvPr id="10" name="9 Marcador de pie de página"/>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s-ES"/>
          </a:p>
        </p:txBody>
      </p:sp>
      <p:sp>
        <p:nvSpPr>
          <p:cNvPr id="22" name="21 Marcador de número de diapositiva"/>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defRPr>
            </a:lvl1pPr>
          </a:lstStyle>
          <a:p>
            <a:pPr>
              <a:defRPr/>
            </a:pPr>
            <a:fld id="{DE56C433-D039-48D5-A400-55AF49E72E49}" type="slidenum">
              <a:rPr lang="es-ES"/>
              <a:pPr>
                <a:defRPr/>
              </a:pPr>
              <a:t>‹Nº›</a:t>
            </a:fld>
            <a:endParaRPr lang="es-E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s-ES" smtClean="0"/>
              <a:t>Haga clic para modificar el estilo de título del patrón</a:t>
            </a:r>
            <a:endParaRPr lang="en-US"/>
          </a:p>
        </p:txBody>
      </p:sp>
    </p:spTree>
  </p:cSld>
  <p:clrMap bg1="dk1" tx1="lt1" bg2="dk2" tx2="lt2" accent1="accent1" accent2="accent2" accent3="accent3" accent4="accent4" accent5="accent5" accent6="accent6" hlink="hlink" folHlink="folHlink"/>
  <p:sldLayoutIdLst>
    <p:sldLayoutId id="2147483867" r:id="rId1"/>
    <p:sldLayoutId id="2147483859" r:id="rId2"/>
    <p:sldLayoutId id="2147483868" r:id="rId3"/>
    <p:sldLayoutId id="2147483860" r:id="rId4"/>
    <p:sldLayoutId id="2147483869" r:id="rId5"/>
    <p:sldLayoutId id="2147483861" r:id="rId6"/>
    <p:sldLayoutId id="2147483862" r:id="rId7"/>
    <p:sldLayoutId id="2147483863" r:id="rId8"/>
    <p:sldLayoutId id="2147483864" r:id="rId9"/>
    <p:sldLayoutId id="2147483865" r:id="rId10"/>
    <p:sldLayoutId id="2147483866" r:id="rId11"/>
  </p:sldLayoutIdLst>
  <p:transition spd="med"/>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88261A"/>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711E14"/>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88261A"/>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88261A"/>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5072074"/>
            <a:ext cx="7924800" cy="1514476"/>
          </a:xfrm>
        </p:spPr>
        <p:txBody>
          <a:bodyPr/>
          <a:lstStyle/>
          <a:p>
            <a:pPr eaLnBrk="1" fontAlgn="auto" hangingPunct="1">
              <a:spcAft>
                <a:spcPts val="0"/>
              </a:spcAft>
              <a:defRPr/>
            </a:pPr>
            <a:r>
              <a:rPr sz="4400" b="1" dirty="0" smtClean="0">
                <a:solidFill>
                  <a:schemeClr val="bg1"/>
                </a:solidFill>
              </a:rPr>
              <a:t>LA ORGANIZACI</a:t>
            </a:r>
            <a:r>
              <a:rPr lang="es-PA" sz="4400" b="1" dirty="0" smtClean="0">
                <a:solidFill>
                  <a:schemeClr val="bg1"/>
                </a:solidFill>
              </a:rPr>
              <a:t>ÓN MARÍTIMA INTERNACIONAL</a:t>
            </a:r>
            <a:endParaRPr lang="es-ES" sz="4400" b="1" dirty="0">
              <a:solidFill>
                <a:schemeClr val="bg1"/>
              </a:solidFill>
            </a:endParaRPr>
          </a:p>
        </p:txBody>
      </p:sp>
      <p:pic>
        <p:nvPicPr>
          <p:cNvPr id="34818" name="Picture 2" descr="http://www.mbari.org/dmo/IMO.gif"/>
          <p:cNvPicPr>
            <a:picLocks noChangeAspect="1" noChangeArrowheads="1"/>
          </p:cNvPicPr>
          <p:nvPr/>
        </p:nvPicPr>
        <p:blipFill>
          <a:blip r:embed="rId3" cstate="print">
            <a:clrChange>
              <a:clrFrom>
                <a:srgbClr val="FFFFFF"/>
              </a:clrFrom>
              <a:clrTo>
                <a:srgbClr val="FFFFFF">
                  <a:alpha val="0"/>
                </a:srgbClr>
              </a:clrTo>
            </a:clrChange>
          </a:blip>
          <a:srcRect b="14000"/>
          <a:stretch>
            <a:fillRect/>
          </a:stretch>
        </p:blipFill>
        <p:spPr bwMode="auto">
          <a:xfrm>
            <a:off x="2555776" y="1052736"/>
            <a:ext cx="4104456" cy="35033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3" presetClass="entr" presetSubtype="10" fill="hold" nodeType="afterEffect">
                                  <p:stCondLst>
                                    <p:cond delay="0"/>
                                  </p:stCondLst>
                                  <p:childTnLst>
                                    <p:set>
                                      <p:cBhvr>
                                        <p:cTn id="11" dur="1" fill="hold">
                                          <p:stCondLst>
                                            <p:cond delay="0"/>
                                          </p:stCondLst>
                                        </p:cTn>
                                        <p:tgtEl>
                                          <p:spTgt spid="34818"/>
                                        </p:tgtEl>
                                        <p:attrNameLst>
                                          <p:attrName>style.visibility</p:attrName>
                                        </p:attrNameLst>
                                      </p:cBhvr>
                                      <p:to>
                                        <p:strVal val="visible"/>
                                      </p:to>
                                    </p:set>
                                    <p:animEffect transition="in" filter="blinds(horizontal)">
                                      <p:cBhvr>
                                        <p:cTn id="12" dur="20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00125"/>
            <a:ext cx="8229600" cy="5643563"/>
          </a:xfrm>
        </p:spPr>
        <p:txBody>
          <a:bodyPr>
            <a:normAutofit fontScale="62500" lnSpcReduction="20000"/>
          </a:bodyPr>
          <a:lstStyle/>
          <a:p>
            <a:pPr marL="274320" indent="-274320" algn="just" eaLnBrk="1" fontAlgn="auto" hangingPunct="1">
              <a:spcAft>
                <a:spcPts val="0"/>
              </a:spcAft>
              <a:buFont typeface="Wingdings 2"/>
              <a:buChar char=""/>
              <a:defRPr/>
            </a:pPr>
            <a:r>
              <a:rPr lang="es-ES" dirty="0" smtClean="0"/>
              <a:t>El Convenio internacional relativo a la intervención en alta mar en casos de accidentes que causen una contaminación por hidrocarburos, adoptado en 1969, otorgó a los Estados ribereños el derecho a intervenir en caso de sucesos sobrevenidos en alta mar que puedan dar lugar a contaminación por hidrocarburos, y entró en vigor en 1975.  </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dirty="0" smtClean="0"/>
              <a:t>En 1971 se modificó el Convenio internacional para prevenir la contaminación de las aguas.  En 1973, la OMI convocó una importante conferencia para examinar en su totalidad el problema de la contaminación del mar procedente de los buques.  se adoptó el Convenio internacional para prevenir la contaminación por los buques, ocupándose de la contaminación por hidrocarburos, y por productos químicos y otras sustancias perjudiciales, las basuras y las aguas sucias. </a:t>
            </a:r>
          </a:p>
          <a:p>
            <a:pPr marL="274320" indent="-274320" algn="just" eaLnBrk="1" fontAlgn="auto" hangingPunct="1">
              <a:spcAft>
                <a:spcPts val="0"/>
              </a:spcAft>
              <a:buFont typeface="Wingdings 2"/>
              <a:buChar char=""/>
              <a:tabLst>
                <a:tab pos="3314700" algn="l"/>
              </a:tabLst>
              <a:defRPr/>
            </a:pPr>
            <a:endParaRPr lang="es-ES" sz="1800" dirty="0" smtClean="0"/>
          </a:p>
          <a:p>
            <a:pPr marL="274320" indent="-274320" algn="just" eaLnBrk="1" fontAlgn="auto" hangingPunct="1">
              <a:spcAft>
                <a:spcPts val="0"/>
              </a:spcAft>
              <a:buFont typeface="Wingdings 2"/>
              <a:buChar char=""/>
              <a:defRPr/>
            </a:pPr>
            <a:r>
              <a:rPr lang="es-ES" dirty="0" smtClean="0"/>
              <a:t>La OMI convocó en la Conferencia sobre seguridad de los buques tanque y prevención de la contaminación, adoptando un Protocolo relativo al Convenio MARPOL 1973 para introducir nuevas medidas entre las que se incluyen determinadas técnicas para buques tanque. En 1996, la OMI adoptó el Convenio internacional sobre responsabilidad e indemnización de daños en relación con el transporte marítimo de sustancias nocivas y potencialmente peligrosas, que establece un sistema de dos estratos para facilitar indemnización y abarca no sólo los aspectos de contaminación sino también riesgos tales como incendios y explosiones.  </a:t>
            </a:r>
          </a:p>
          <a:p>
            <a:pPr marL="274320" indent="-274320" algn="just" eaLnBrk="1" fontAlgn="auto" hangingPunct="1">
              <a:spcAft>
                <a:spcPts val="0"/>
              </a:spcAft>
              <a:buFont typeface="Wingdings 2"/>
              <a:buChar char=""/>
              <a:defRPr/>
            </a:pPr>
            <a:endParaRPr lang="es-ES" sz="1600" dirty="0" smtClean="0"/>
          </a:p>
          <a:p>
            <a:pPr marL="274320" indent="-274320" algn="just" eaLnBrk="1" fontAlgn="auto" hangingPunct="1">
              <a:spcAft>
                <a:spcPts val="0"/>
              </a:spcAft>
              <a:buFont typeface="Wingdings 2"/>
              <a:buChar char=""/>
              <a:defRPr/>
            </a:pPr>
            <a:r>
              <a:rPr lang="es-ES" dirty="0" smtClean="0"/>
              <a:t>La OMI ejerce funciones de Secretaría con respecto al Convenio sobre la prevención de la contaminación del mar por vertimiento de desechos y otras materias.  Este Convenio prohíbe la evacuación de ciertas sustancias de las que se sabe que son especialmente perjudiciales, e incluye disposiciones concretas sobre el vertimiento de algunas otras materias que pueden suponer un riesgo para el medio marino y para la salud humana.  </a:t>
            </a:r>
            <a:endParaRPr lang="es-ES" dirty="0"/>
          </a:p>
        </p:txBody>
      </p:sp>
      <p:sp>
        <p:nvSpPr>
          <p:cNvPr id="3" name="2 Título"/>
          <p:cNvSpPr>
            <a:spLocks noGrp="1"/>
          </p:cNvSpPr>
          <p:nvPr>
            <p:ph type="title"/>
          </p:nvPr>
        </p:nvSpPr>
        <p:spPr>
          <a:xfrm>
            <a:off x="457200" y="152400"/>
            <a:ext cx="8229600" cy="776270"/>
          </a:xfrm>
        </p:spPr>
        <p:txBody>
          <a:bodyPr/>
          <a:lstStyle/>
          <a:p>
            <a:pPr eaLnBrk="1" fontAlgn="auto" hangingPunct="1">
              <a:spcAft>
                <a:spcPts val="0"/>
              </a:spcAft>
              <a:defRPr/>
            </a:pPr>
            <a:r>
              <a:rPr lang="es-PA" b="1" dirty="0" smtClean="0">
                <a:solidFill>
                  <a:schemeClr val="bg1"/>
                </a:solidFill>
              </a:rPr>
              <a:t>PREVENIR LA CONTAMINACIÓN</a:t>
            </a:r>
            <a:endParaRPr lang="es-ES" b="1" dirty="0">
              <a:solidFill>
                <a:schemeClr val="bg1"/>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00125"/>
            <a:ext cx="8229600" cy="5857875"/>
          </a:xfrm>
        </p:spPr>
        <p:txBody>
          <a:bodyPr>
            <a:normAutofit fontScale="62500" lnSpcReduction="20000"/>
          </a:bodyPr>
          <a:lstStyle/>
          <a:p>
            <a:pPr marL="274320" indent="-274320" algn="just" eaLnBrk="1" fontAlgn="auto" hangingPunct="1">
              <a:spcAft>
                <a:spcPts val="0"/>
              </a:spcAft>
              <a:buFont typeface="Wingdings 2"/>
              <a:buChar char=""/>
              <a:defRPr/>
            </a:pPr>
            <a:r>
              <a:rPr lang="es-ES" dirty="0" smtClean="0"/>
              <a:t>En 1965 la OMI  adoptó el Convenio para facilitar el tráfico marítimo internacional.  Los principales objetivos de este Convenio son prevenir demoras innecesarias en el tráfico marítimo, estimular la cooperación entre los diferentes Gobiernos y asegurar el más alto grado de uniformidad posible en las formalidades y procedimientos relativos a la llegada, permanencia y salida de buques en los puertos.  El Convenio entró en vigor en 1967.</a:t>
            </a:r>
          </a:p>
          <a:p>
            <a:pPr marL="274320" indent="-274320" algn="just" eaLnBrk="1" fontAlgn="auto" hangingPunct="1">
              <a:spcAft>
                <a:spcPts val="0"/>
              </a:spcAft>
              <a:buFont typeface="Wingdings 2"/>
              <a:buChar char=""/>
              <a:defRPr/>
            </a:pPr>
            <a:endParaRPr lang="es-ES" sz="1600" dirty="0" smtClean="0"/>
          </a:p>
          <a:p>
            <a:pPr marL="274320" indent="-274320" algn="just" eaLnBrk="1" fontAlgn="auto" hangingPunct="1">
              <a:spcAft>
                <a:spcPts val="0"/>
              </a:spcAft>
              <a:buFont typeface="Wingdings 2"/>
              <a:buChar char=""/>
              <a:defRPr/>
            </a:pPr>
            <a:r>
              <a:rPr lang="es-ES" dirty="0" smtClean="0"/>
              <a:t>En 1974, la OMI adoptó el Convenio de Atenas relativo al transporte de pasajeros y sus equipajes por mar, en virtud del cual se constituyó un régimen de responsabilidad para los daños sufridos por los pasajeros que viajan en buques de navegación marítima.</a:t>
            </a:r>
          </a:p>
          <a:p>
            <a:pPr marL="274320" indent="-274320" algn="just" eaLnBrk="1" fontAlgn="auto" hangingPunct="1">
              <a:spcAft>
                <a:spcPts val="0"/>
              </a:spcAft>
              <a:buFont typeface="Wingdings 2"/>
              <a:buChar char=""/>
              <a:defRPr/>
            </a:pPr>
            <a:endParaRPr lang="es-ES" sz="1600" dirty="0" smtClean="0"/>
          </a:p>
          <a:p>
            <a:pPr marL="274320" indent="-274320" algn="just" eaLnBrk="1" fontAlgn="auto" hangingPunct="1">
              <a:spcAft>
                <a:spcPts val="0"/>
              </a:spcAft>
              <a:buFont typeface="Wingdings 2"/>
              <a:buChar char=""/>
              <a:defRPr/>
            </a:pPr>
            <a:r>
              <a:rPr lang="es-ES" dirty="0" smtClean="0"/>
              <a:t>El problema general de la responsabilidad de los propietarios de buques se había tratado en un Convenio adoptado en 1957.  En 1976, la OMI adoptó un nuevo Convenio, el Convenio sobre limitación de la responsabilidad nacida de reclamaciones de derecho marítimo, que elevó los límites en un 300% en algunos casos. </a:t>
            </a:r>
          </a:p>
          <a:p>
            <a:pPr marL="274320" indent="-274320" algn="just" eaLnBrk="1" fontAlgn="auto" hangingPunct="1">
              <a:spcAft>
                <a:spcPts val="0"/>
              </a:spcAft>
              <a:buFont typeface="Wingdings 2"/>
              <a:buChar char=""/>
              <a:defRPr/>
            </a:pPr>
            <a:endParaRPr lang="es-ES" sz="1600" dirty="0" smtClean="0"/>
          </a:p>
          <a:p>
            <a:pPr marL="274320" indent="-274320" algn="just" eaLnBrk="1" fontAlgn="auto" hangingPunct="1">
              <a:spcAft>
                <a:spcPts val="0"/>
              </a:spcAft>
              <a:buFont typeface="Wingdings 2"/>
              <a:buChar char=""/>
              <a:defRPr/>
            </a:pPr>
            <a:r>
              <a:rPr lang="es-ES" dirty="0" smtClean="0"/>
              <a:t>En 1988 se adoptó el Convenio para la represión de actos ilícitos contra la seguridad de la navegación marítima, con la intención de mejorar las medidas para hacer frente a sucesos tales como ataques terroristas contra buques comerciales.  Este Convenio entró en vigor en marzo de 1992.</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dirty="0" smtClean="0"/>
              <a:t>Las operaciones de salvamento marítimo se han regido desde comienzos del siglo XX por la fórmula "no se paga si no se salva", pero este criterio no tiene en cuenta a un salvador que evite un suceso de contaminación importante pero que no salve el buque ni la carga.  Para solucionar este problema se adoptó el Convenio internacional sobre salvamento marítimo, que entró en vigor en julio de 1996.</a:t>
            </a:r>
          </a:p>
          <a:p>
            <a:pPr marL="274320" indent="-274320" eaLnBrk="1" fontAlgn="auto" hangingPunct="1">
              <a:spcAft>
                <a:spcPts val="0"/>
              </a:spcAft>
              <a:buFont typeface="Wingdings 2"/>
              <a:buChar char=""/>
              <a:defRPr/>
            </a:pPr>
            <a:endParaRPr lang="es-ES" dirty="0"/>
          </a:p>
        </p:txBody>
      </p:sp>
      <p:sp>
        <p:nvSpPr>
          <p:cNvPr id="3" name="2 Título"/>
          <p:cNvSpPr>
            <a:spLocks noGrp="1"/>
          </p:cNvSpPr>
          <p:nvPr>
            <p:ph type="title"/>
          </p:nvPr>
        </p:nvSpPr>
        <p:spPr>
          <a:xfrm>
            <a:off x="457200" y="152400"/>
            <a:ext cx="8229600" cy="776270"/>
          </a:xfrm>
        </p:spPr>
        <p:txBody>
          <a:bodyPr/>
          <a:lstStyle/>
          <a:p>
            <a:pPr eaLnBrk="1" fontAlgn="auto" hangingPunct="1">
              <a:spcAft>
                <a:spcPts val="0"/>
              </a:spcAft>
              <a:defRPr/>
            </a:pPr>
            <a:r>
              <a:rPr lang="es-PA" b="1" dirty="0" smtClean="0">
                <a:solidFill>
                  <a:schemeClr val="bg1"/>
                </a:solidFill>
              </a:rPr>
              <a:t>OTROS ASUNTOS</a:t>
            </a:r>
            <a:endParaRPr lang="es-ES" b="1" dirty="0">
              <a:solidFill>
                <a:schemeClr val="bg1"/>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38"/>
            <a:ext cx="8229600" cy="5357812"/>
          </a:xfrm>
        </p:spPr>
        <p:txBody>
          <a:bodyPr/>
          <a:lstStyle/>
          <a:p>
            <a:pPr algn="just" eaLnBrk="1" hangingPunct="1"/>
            <a:r>
              <a:rPr lang="es-ES" sz="1600" smtClean="0"/>
              <a:t>La OMI ha adoptado varios centenares de códigos, directrices o recomendaciones relativos a una amplia gama de cuestiones que no se consideran idóneas para su reglamentación mediante instrumentos convencionales oficiales.  Estas recomendaciones sirven de orientación en la formulación de reglamentaciones y prescripciones de carácter nacional. </a:t>
            </a:r>
          </a:p>
          <a:p>
            <a:pPr algn="just" eaLnBrk="1" hangingPunct="1"/>
            <a:r>
              <a:rPr lang="es-ES" sz="1600" smtClean="0"/>
              <a:t>Las recomendaciones llegan a incluir prescripciones adicionales que se han considerado útiles o necesarias a la luz de la experiencia adquirida o sirven para aclarar diversas cuestiones que surgen en relación con medidas concretas, garantizándose así la interpretación y aplicación uniformes de estas medidas en todos los países.</a:t>
            </a:r>
          </a:p>
          <a:p>
            <a:pPr algn="just" eaLnBrk="1" hangingPunct="1"/>
            <a:r>
              <a:rPr lang="es-ES" sz="1600" smtClean="0"/>
              <a:t>Entre los numerosos códigos y recomendaciones que se han adoptado a lo largo de los años, se incluye </a:t>
            </a:r>
          </a:p>
          <a:p>
            <a:pPr eaLnBrk="1" hangingPunct="1"/>
            <a:r>
              <a:rPr lang="es-ES" sz="1600" smtClean="0"/>
              <a:t>El Código IMDG,</a:t>
            </a:r>
          </a:p>
          <a:p>
            <a:pPr eaLnBrk="1" hangingPunct="1"/>
            <a:r>
              <a:rPr lang="es-ES" sz="1600" smtClean="0"/>
              <a:t> el Código de Cargas a Granel, 1965; </a:t>
            </a:r>
          </a:p>
          <a:p>
            <a:pPr eaLnBrk="1" hangingPunct="1"/>
            <a:r>
              <a:rPr lang="es-ES" sz="1600" smtClean="0"/>
              <a:t>El código CGrQ, 1971  y el Código de Gaseros, 1975</a:t>
            </a:r>
          </a:p>
          <a:p>
            <a:pPr eaLnBrk="1" hangingPunct="1"/>
            <a:r>
              <a:rPr lang="es-ES" sz="1600" smtClean="0"/>
              <a:t>El código CIG, 1983;</a:t>
            </a:r>
          </a:p>
          <a:p>
            <a:pPr eaLnBrk="1" hangingPunct="1"/>
            <a:r>
              <a:rPr lang="es-ES" sz="1600" smtClean="0"/>
              <a:t>el Código IGS, 1993</a:t>
            </a:r>
          </a:p>
          <a:p>
            <a:pPr eaLnBrk="1" hangingPunct="1"/>
            <a:r>
              <a:rPr lang="es-ES" sz="1600" smtClean="0"/>
              <a:t>El Código NGV, 1994; y El Código IDS, 1996.</a:t>
            </a:r>
          </a:p>
        </p:txBody>
      </p:sp>
      <p:sp>
        <p:nvSpPr>
          <p:cNvPr id="3" name="2 Título"/>
          <p:cNvSpPr>
            <a:spLocks noGrp="1"/>
          </p:cNvSpPr>
          <p:nvPr>
            <p:ph type="title"/>
          </p:nvPr>
        </p:nvSpPr>
        <p:spPr>
          <a:xfrm>
            <a:off x="457200" y="152400"/>
            <a:ext cx="8229600" cy="919146"/>
          </a:xfrm>
        </p:spPr>
        <p:txBody>
          <a:bodyPr/>
          <a:lstStyle/>
          <a:p>
            <a:pPr eaLnBrk="1" fontAlgn="auto" hangingPunct="1">
              <a:spcAft>
                <a:spcPts val="0"/>
              </a:spcAft>
              <a:defRPr/>
            </a:pPr>
            <a:r>
              <a:rPr lang="es-PA" b="1" dirty="0" smtClean="0">
                <a:solidFill>
                  <a:schemeClr val="bg1"/>
                </a:solidFill>
              </a:rPr>
              <a:t>CODIGO Y RECOMENDACIONES</a:t>
            </a:r>
            <a:endParaRPr lang="es-ES" b="1" dirty="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wipe(down)">
                                      <p:cBhvr>
                                        <p:cTn id="15" dur="2000"/>
                                        <p:tgtEl>
                                          <p:spTgt spid="2">
                                            <p:txEl>
                                              <p:pRg st="1" end="1"/>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2000"/>
                                        <p:tgtEl>
                                          <p:spTgt spid="2">
                                            <p:txEl>
                                              <p:pRg st="2" end="2"/>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wipe(down)">
                                      <p:cBhvr>
                                        <p:cTn id="23" dur="2000"/>
                                        <p:tgtEl>
                                          <p:spTgt spid="2">
                                            <p:txEl>
                                              <p:pRg st="3" end="3"/>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2000"/>
                                        <p:tgtEl>
                                          <p:spTgt spid="2">
                                            <p:txEl>
                                              <p:pRg st="4" end="4"/>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wipe(down)">
                                      <p:cBhvr>
                                        <p:cTn id="31" dur="2000"/>
                                        <p:tgtEl>
                                          <p:spTgt spid="2">
                                            <p:txEl>
                                              <p:pRg st="5" end="5"/>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wipe(down)">
                                      <p:cBhvr>
                                        <p:cTn id="35" dur="2000"/>
                                        <p:tgtEl>
                                          <p:spTgt spid="2">
                                            <p:txEl>
                                              <p:pRg st="6" end="6"/>
                                            </p:tx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wipe(down)">
                                      <p:cBhvr>
                                        <p:cTn id="39" dur="2000"/>
                                        <p:tgtEl>
                                          <p:spTgt spid="2">
                                            <p:txEl>
                                              <p:pRg st="7" end="7"/>
                                            </p:tx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wipe(down)">
                                      <p:cBhvr>
                                        <p:cTn id="43"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28688"/>
            <a:ext cx="8229600" cy="6143625"/>
          </a:xfrm>
        </p:spPr>
        <p:txBody>
          <a:bodyPr>
            <a:normAutofit fontScale="40000" lnSpcReduction="20000"/>
          </a:bodyPr>
          <a:lstStyle/>
          <a:p>
            <a:pPr marL="274320" indent="-274320" algn="just" eaLnBrk="1" fontAlgn="auto" hangingPunct="1">
              <a:spcAft>
                <a:spcPts val="0"/>
              </a:spcAft>
              <a:buFont typeface="Wingdings 2"/>
              <a:buChar char=""/>
              <a:defRPr/>
            </a:pPr>
            <a:r>
              <a:rPr lang="es-ES" sz="4000" dirty="0" smtClean="0"/>
              <a:t>El programa de asistencia técnica de la OMI les ayuda a los Estados, a ratificar los convenios de la Organización y a alcanzar los niveles normativos establecidos.  La OMI contrata a cierto número de asesores y consultores que prestan asesoramiento a los Gobiernos, y cada año interviene, como organizadora o participante, en numerosos seminarios, cursillos y otras actividades para asistir en la implantación de las medidas de la Organización. </a:t>
            </a:r>
          </a:p>
          <a:p>
            <a:pPr marL="274320" indent="-274320" algn="just" eaLnBrk="1" fontAlgn="auto" hangingPunct="1">
              <a:spcAft>
                <a:spcPts val="0"/>
              </a:spcAft>
              <a:buFont typeface="Wingdings 2"/>
              <a:buChar char=""/>
              <a:defRPr/>
            </a:pPr>
            <a:endParaRPr lang="es-ES" sz="800" dirty="0" smtClean="0"/>
          </a:p>
          <a:p>
            <a:pPr marL="274320" indent="-274320" algn="just" eaLnBrk="1" fontAlgn="auto" hangingPunct="1">
              <a:spcAft>
                <a:spcPts val="0"/>
              </a:spcAft>
              <a:buFont typeface="Wingdings 2"/>
              <a:buChar char=""/>
              <a:defRPr/>
            </a:pPr>
            <a:r>
              <a:rPr lang="es-ES" sz="4000" dirty="0" smtClean="0"/>
              <a:t>En 1977, reconociendo la importancia que tiene garantizar una eficaz implantación de los instrumentos que se adopten, la OMI llegó a ser el primer organismo de las Naciones Unidas en institucionalizar un Comité de Cooperación Técnica.</a:t>
            </a:r>
          </a:p>
          <a:p>
            <a:pPr marL="274320" indent="-274320" algn="just" eaLnBrk="1" fontAlgn="auto" hangingPunct="1">
              <a:spcAft>
                <a:spcPts val="0"/>
              </a:spcAft>
              <a:buFont typeface="Wingdings 2"/>
              <a:buChar char=""/>
              <a:defRPr/>
            </a:pPr>
            <a:endParaRPr lang="es-ES" sz="2300" dirty="0" smtClean="0"/>
          </a:p>
          <a:p>
            <a:pPr marL="274320" indent="-274320" algn="just" eaLnBrk="1" fontAlgn="auto" hangingPunct="1">
              <a:spcAft>
                <a:spcPts val="0"/>
              </a:spcAft>
              <a:buFont typeface="Wingdings 2"/>
              <a:buChar char=""/>
              <a:defRPr/>
            </a:pPr>
            <a:r>
              <a:rPr lang="es-ES" sz="4000" dirty="0" smtClean="0"/>
              <a:t>Un elemento clave del programa de asistencia técnica es la formación.  Las medidas de la OMI sólo pueden llevarse si las personas responsables han recibido la debida instrucción, razón por la cual la OMI facilita apoyo técnico para tales proyectos, la financiación procede de diversas fuentes.  La más importante de ellas es el Programa de las Naciones Unidas para el Desarrollo (PNUD) como el Programa de las Naciones Unidas para el Medio Ambiente (PNUMA).  </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4000" dirty="0" smtClean="0"/>
              <a:t>La OMI ha conseguido establecer con éxito un programa de becas que, a lo largo de los años, ha ayudado a la formación de muchos miles de personas. Su objetivo es proporcionar medios de formación de alto nivel para el personal de países en desarrollo que ya ha alcanzado un nivel relativamente alto en sus propios países pero que se beneficiaría de una formación superior intensiva. </a:t>
            </a:r>
          </a:p>
          <a:p>
            <a:pPr marL="274320" indent="-274320" algn="just" eaLnBrk="1" fontAlgn="auto" hangingPunct="1">
              <a:spcAft>
                <a:spcPts val="0"/>
              </a:spcAft>
              <a:buFont typeface="Wingdings 2"/>
              <a:buChar char=""/>
              <a:defRPr/>
            </a:pPr>
            <a:endParaRPr lang="es-ES" sz="300" dirty="0" smtClean="0"/>
          </a:p>
          <a:p>
            <a:pPr marL="274320" indent="-274320" algn="just" eaLnBrk="1" fontAlgn="auto" hangingPunct="1">
              <a:spcAft>
                <a:spcPts val="0"/>
              </a:spcAft>
              <a:buFont typeface="Wingdings 2"/>
              <a:buChar char=""/>
              <a:defRPr/>
            </a:pPr>
            <a:r>
              <a:rPr lang="es-ES" sz="4000" dirty="0" smtClean="0"/>
              <a:t>Entre otros establecimientos internacionales que imparten formación marítima vinculados destacan el Instituto de Derecho Marítimo Internacional, sito en Malta, y la Academia Marítima Internacional de la OMI en Italia.</a:t>
            </a:r>
          </a:p>
        </p:txBody>
      </p:sp>
      <p:sp>
        <p:nvSpPr>
          <p:cNvPr id="3" name="2 Título"/>
          <p:cNvSpPr>
            <a:spLocks noGrp="1"/>
          </p:cNvSpPr>
          <p:nvPr>
            <p:ph type="title"/>
          </p:nvPr>
        </p:nvSpPr>
        <p:spPr>
          <a:xfrm>
            <a:off x="457200" y="152400"/>
            <a:ext cx="8229600" cy="776270"/>
          </a:xfrm>
        </p:spPr>
        <p:txBody>
          <a:bodyPr/>
          <a:lstStyle/>
          <a:p>
            <a:pPr eaLnBrk="1" fontAlgn="auto" hangingPunct="1">
              <a:spcAft>
                <a:spcPts val="0"/>
              </a:spcAft>
              <a:defRPr/>
            </a:pPr>
            <a:r>
              <a:rPr lang="es-PA" b="1" dirty="0" smtClean="0">
                <a:solidFill>
                  <a:schemeClr val="bg1"/>
                </a:solidFill>
              </a:rPr>
              <a:t>ASISTENCIA TÉCNICA</a:t>
            </a:r>
            <a:endParaRPr lang="es-ES" b="1" dirty="0">
              <a:solidFill>
                <a:schemeClr val="bg1"/>
              </a:solidFill>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63" y="928688"/>
            <a:ext cx="8229600" cy="5929312"/>
          </a:xfrm>
        </p:spPr>
        <p:txBody>
          <a:bodyPr>
            <a:normAutofit fontScale="62500" lnSpcReduction="20000"/>
          </a:bodyPr>
          <a:lstStyle/>
          <a:p>
            <a:pPr marL="274320" indent="-274320" algn="just" eaLnBrk="1" fontAlgn="auto" hangingPunct="1">
              <a:spcAft>
                <a:spcPts val="0"/>
              </a:spcAft>
              <a:buFont typeface="Wingdings 2"/>
              <a:buChar char=""/>
              <a:defRPr/>
            </a:pPr>
            <a:r>
              <a:rPr lang="es-ES" dirty="0" smtClean="0"/>
              <a:t>Los comités y subcomités especializados de la OMI están integrados por representantes de los Estados Miembros.  Se han establecido también acuerdos oficiales de cooperación con más de 30 organizaciones intergubernamentales y se ha concedido carácter consultivo a casi 50 organizaciones internacionales no gubernamentales a fin de que participen en la labor de los diversos órganos en calidad de observadoras. </a:t>
            </a:r>
          </a:p>
          <a:p>
            <a:pPr marL="274320" indent="-274320" algn="just" eaLnBrk="1" fontAlgn="auto" hangingPunct="1">
              <a:spcAft>
                <a:spcPts val="0"/>
              </a:spcAft>
              <a:buFont typeface="Wingdings 2"/>
              <a:buChar char=""/>
              <a:defRPr/>
            </a:pPr>
            <a:endParaRPr lang="es-ES" sz="800" dirty="0" smtClean="0"/>
          </a:p>
          <a:p>
            <a:pPr marL="274320" indent="-274320" algn="just" eaLnBrk="1" fontAlgn="auto" hangingPunct="1">
              <a:spcAft>
                <a:spcPts val="0"/>
              </a:spcAft>
              <a:buFont typeface="Wingdings 2"/>
              <a:buChar char=""/>
              <a:defRPr/>
            </a:pPr>
            <a:r>
              <a:rPr lang="es-ES" dirty="0" smtClean="0"/>
              <a:t>Normalmente son los comités o subcomités los que se encargan de la labor preliminar sobre un convenio.  Posteriormente se elabora un proyecto de instrumento, el cual se remite a una Conferencia a la que se invita a las delegaciones de todos los Estados del sistema de las Naciones Unidas, incluidos los Estados que pueden no ser Miembros de la OMI. </a:t>
            </a:r>
          </a:p>
          <a:p>
            <a:pPr marL="274320" indent="-274320" algn="just" eaLnBrk="1" fontAlgn="auto" hangingPunct="1">
              <a:spcAft>
                <a:spcPts val="0"/>
              </a:spcAft>
              <a:buFont typeface="Wingdings 2"/>
              <a:buChar char=""/>
              <a:defRPr/>
            </a:pPr>
            <a:endParaRPr lang="es-ES" sz="1500" dirty="0" smtClean="0"/>
          </a:p>
          <a:p>
            <a:pPr marL="274320" indent="-274320" algn="just" eaLnBrk="1" fontAlgn="auto" hangingPunct="1">
              <a:spcAft>
                <a:spcPts val="0"/>
              </a:spcAft>
              <a:buFont typeface="Wingdings 2"/>
              <a:buChar char=""/>
              <a:defRPr/>
            </a:pPr>
            <a:r>
              <a:rPr lang="es-MX" dirty="0" smtClean="0"/>
              <a:t>La OMI se ocupa de mejorar la seguridad del transporte marítimo dedicado al comercio internacional y de prevenir la contaminación de los mares causada por los buques. Fue establecida en 1959 y desde entonces se dedica a proporcionar a los gobiernos mecanismos de cooperación para:</a:t>
            </a:r>
            <a:endParaRPr lang="es-ES" dirty="0" smtClean="0"/>
          </a:p>
          <a:p>
            <a:pPr marL="640080" lvl="1" indent="-274320" algn="just" eaLnBrk="1" fontAlgn="auto" hangingPunct="1">
              <a:spcAft>
                <a:spcPts val="0"/>
              </a:spcAft>
              <a:buClr>
                <a:schemeClr val="accent2">
                  <a:shade val="75000"/>
                </a:schemeClr>
              </a:buClr>
              <a:buFont typeface="Wingdings 2"/>
              <a:buChar char=""/>
              <a:defRPr/>
            </a:pPr>
            <a:r>
              <a:rPr lang="es-MX" dirty="0" smtClean="0">
                <a:solidFill>
                  <a:schemeClr val="bg1"/>
                </a:solidFill>
              </a:rPr>
              <a:t>Formular reglamentos y prácticas relativas a cuestiones técnicas del transporte marítimo internacional</a:t>
            </a:r>
            <a:r>
              <a:rPr lang="es-ES" dirty="0" smtClean="0">
                <a:solidFill>
                  <a:schemeClr val="bg1"/>
                </a:solidFill>
              </a:rPr>
              <a:t> </a:t>
            </a:r>
          </a:p>
          <a:p>
            <a:pPr marL="640080" lvl="1" indent="-274320" algn="just" eaLnBrk="1" fontAlgn="auto" hangingPunct="1">
              <a:spcAft>
                <a:spcPts val="0"/>
              </a:spcAft>
              <a:buClr>
                <a:schemeClr val="accent2">
                  <a:shade val="75000"/>
                </a:schemeClr>
              </a:buClr>
              <a:buFont typeface="Wingdings 2"/>
              <a:buChar char=""/>
              <a:defRPr/>
            </a:pPr>
            <a:r>
              <a:rPr lang="es-MX" dirty="0" smtClean="0">
                <a:solidFill>
                  <a:schemeClr val="bg1"/>
                </a:solidFill>
              </a:rPr>
              <a:t>Facilitar la adopción de las normas más altas posibles de seguridad marítima y eficiencia en la navegación</a:t>
            </a:r>
            <a:r>
              <a:rPr lang="es-ES" dirty="0" smtClean="0">
                <a:solidFill>
                  <a:schemeClr val="bg1"/>
                </a:solidFill>
              </a:rPr>
              <a:t> </a:t>
            </a:r>
          </a:p>
          <a:p>
            <a:pPr marL="640080" lvl="1" indent="-274320" algn="just" eaLnBrk="1" fontAlgn="auto" hangingPunct="1">
              <a:spcAft>
                <a:spcPts val="0"/>
              </a:spcAft>
              <a:buClr>
                <a:schemeClr val="accent2">
                  <a:shade val="75000"/>
                </a:schemeClr>
              </a:buClr>
              <a:buFont typeface="Wingdings 2"/>
              <a:buChar char=""/>
              <a:defRPr/>
            </a:pPr>
            <a:r>
              <a:rPr lang="es-MX" dirty="0" smtClean="0">
                <a:solidFill>
                  <a:schemeClr val="bg1"/>
                </a:solidFill>
              </a:rPr>
              <a:t>Proteger al medio marino de la prevención y el control de la contaminación</a:t>
            </a:r>
            <a:endParaRPr lang="es-ES" dirty="0" smtClean="0">
              <a:solidFill>
                <a:schemeClr val="bg1"/>
              </a:solidFill>
            </a:endParaRPr>
          </a:p>
          <a:p>
            <a:pPr marL="640080" lvl="1" indent="-274320" algn="just" eaLnBrk="1" fontAlgn="auto" hangingPunct="1">
              <a:spcAft>
                <a:spcPts val="0"/>
              </a:spcAft>
              <a:buClr>
                <a:schemeClr val="accent2">
                  <a:shade val="75000"/>
                </a:schemeClr>
              </a:buClr>
              <a:buFont typeface="Wingdings 2"/>
              <a:buNone/>
              <a:defRPr/>
            </a:pPr>
            <a:endParaRPr lang="es-ES" sz="1500" dirty="0" smtClean="0"/>
          </a:p>
          <a:p>
            <a:pPr marL="274320" indent="-274320" algn="just" eaLnBrk="1" fontAlgn="auto" hangingPunct="1">
              <a:spcAft>
                <a:spcPts val="0"/>
              </a:spcAft>
              <a:buFont typeface="Wingdings 2"/>
              <a:buChar char=""/>
              <a:defRPr/>
            </a:pPr>
            <a:r>
              <a:rPr lang="es-MX" dirty="0" smtClean="0"/>
              <a:t>La Codificación del Derecho del Mar es parte importante de la labor de la Organización. Hasta la fecha se han elaborado alrededor de 40 convenciones y alrededor de 800 códigos y recomendaciones con el fin de ofrecer una formación especializada a administradores, educadores y otras personas que desempeñan funciones de nivel superior en materia de transporte marítimo. </a:t>
            </a:r>
            <a:endParaRPr lang="es-ES" dirty="0" smtClean="0"/>
          </a:p>
        </p:txBody>
      </p:sp>
      <p:sp>
        <p:nvSpPr>
          <p:cNvPr id="3" name="2 Título"/>
          <p:cNvSpPr>
            <a:spLocks noGrp="1"/>
          </p:cNvSpPr>
          <p:nvPr>
            <p:ph type="title"/>
          </p:nvPr>
        </p:nvSpPr>
        <p:spPr>
          <a:xfrm>
            <a:off x="457200" y="152400"/>
            <a:ext cx="8229600" cy="704832"/>
          </a:xfrm>
        </p:spPr>
        <p:txBody>
          <a:bodyPr>
            <a:normAutofit fontScale="90000"/>
          </a:bodyPr>
          <a:lstStyle/>
          <a:p>
            <a:pPr eaLnBrk="1" fontAlgn="auto" hangingPunct="1">
              <a:spcAft>
                <a:spcPts val="0"/>
              </a:spcAft>
              <a:defRPr/>
            </a:pPr>
            <a:r>
              <a:rPr lang="es-PA" b="1" dirty="0" smtClean="0">
                <a:solidFill>
                  <a:schemeClr val="bg1"/>
                </a:solidFill>
              </a:rPr>
              <a:t>COMO FUNCIONA</a:t>
            </a:r>
            <a:endParaRPr lang="es-ES" b="1" dirty="0">
              <a:solidFill>
                <a:schemeClr val="bg1"/>
              </a:solidFill>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down)">
                                      <p:cBhvr>
                                        <p:cTn id="23" dur="2000"/>
                                        <p:tgtEl>
                                          <p:spTgt spid="2">
                                            <p:txEl>
                                              <p:pRg st="5" end="5"/>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2000"/>
                                        <p:tgtEl>
                                          <p:spTgt spid="2">
                                            <p:txEl>
                                              <p:pRg st="6" end="6"/>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wipe(down)">
                                      <p:cBhvr>
                                        <p:cTn id="31" dur="2000"/>
                                        <p:tgtEl>
                                          <p:spTgt spid="2">
                                            <p:txEl>
                                              <p:pRg st="7" end="7"/>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wipe(down)">
                                      <p:cBhvr>
                                        <p:cTn id="3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00188"/>
            <a:ext cx="8229600" cy="5072062"/>
          </a:xfrm>
        </p:spPr>
        <p:txBody>
          <a:bodyPr>
            <a:normAutofit fontScale="85000" lnSpcReduction="20000"/>
          </a:bodyPr>
          <a:lstStyle/>
          <a:p>
            <a:pPr marL="274320" indent="-274320" algn="just" eaLnBrk="1" fontAlgn="auto" hangingPunct="1">
              <a:spcAft>
                <a:spcPts val="0"/>
              </a:spcAft>
              <a:buFont typeface="Wingdings 2"/>
              <a:buChar char=""/>
              <a:defRPr/>
            </a:pPr>
            <a:r>
              <a:rPr lang="es-ES" dirty="0" smtClean="0"/>
              <a:t>Examinará lo siguiente de modo especial: </a:t>
            </a:r>
          </a:p>
          <a:p>
            <a:pPr marL="274320" indent="-274320" algn="just" eaLnBrk="1" fontAlgn="auto" hangingPunct="1">
              <a:spcAft>
                <a:spcPts val="0"/>
              </a:spcAft>
              <a:buFont typeface="Wingdings 2"/>
              <a:buChar char=""/>
              <a:defRPr/>
            </a:pPr>
            <a:endParaRPr lang="es-ES" sz="1200" dirty="0" smtClean="0"/>
          </a:p>
          <a:p>
            <a:pPr marL="640080" lvl="1" indent="-274320" algn="just" eaLnBrk="1" fontAlgn="auto" hangingPunct="1">
              <a:spcAft>
                <a:spcPts val="0"/>
              </a:spcAft>
              <a:buClr>
                <a:schemeClr val="accent2">
                  <a:shade val="75000"/>
                </a:schemeClr>
              </a:buClr>
              <a:buFont typeface="Wingdings 2"/>
              <a:buChar char=""/>
              <a:defRPr/>
            </a:pPr>
            <a:r>
              <a:rPr lang="es-ES" dirty="0" smtClean="0">
                <a:solidFill>
                  <a:schemeClr val="bg1"/>
                </a:solidFill>
              </a:rPr>
              <a:t>Desempeñará las funciones que a la Organización le hayan sido o puedan serle conferidas por aplicación directa de Convenios Internacionales relativos a la prevención y contención de la contaminación del mar ocasionada por los buques.</a:t>
            </a:r>
          </a:p>
          <a:p>
            <a:pPr marL="640080" lvl="1" indent="-274320" algn="just" eaLnBrk="1" fontAlgn="auto" hangingPunct="1">
              <a:spcAft>
                <a:spcPts val="0"/>
              </a:spcAft>
              <a:buClr>
                <a:schemeClr val="accent2">
                  <a:shade val="75000"/>
                </a:schemeClr>
              </a:buClr>
              <a:buFont typeface="Wingdings 2"/>
              <a:buChar char=""/>
              <a:defRPr/>
            </a:pPr>
            <a:r>
              <a:rPr lang="es-ES" dirty="0" smtClean="0">
                <a:solidFill>
                  <a:schemeClr val="bg1"/>
                </a:solidFill>
              </a:rPr>
              <a:t>Estudiará las medidas que sean apropiadas para facilitar el cumplimiento obligatorio de los Convenios .</a:t>
            </a:r>
          </a:p>
          <a:p>
            <a:pPr marL="640080" lvl="1" indent="-274320" algn="just" eaLnBrk="1" fontAlgn="auto" hangingPunct="1">
              <a:spcAft>
                <a:spcPts val="0"/>
              </a:spcAft>
              <a:buClr>
                <a:schemeClr val="accent2">
                  <a:shade val="75000"/>
                </a:schemeClr>
              </a:buClr>
              <a:buFont typeface="Wingdings 2"/>
              <a:buChar char=""/>
              <a:defRPr/>
            </a:pPr>
            <a:r>
              <a:rPr lang="es-ES" dirty="0" smtClean="0">
                <a:solidFill>
                  <a:schemeClr val="bg1"/>
                </a:solidFill>
              </a:rPr>
              <a:t>Dispondrá lo necesario para la obtención de información científica, técnica y práctica de cualquier otro orden acerca de la prevención</a:t>
            </a:r>
          </a:p>
          <a:p>
            <a:pPr marL="640080" lvl="1" indent="-274320" algn="just" eaLnBrk="1" fontAlgn="auto" hangingPunct="1">
              <a:spcAft>
                <a:spcPts val="0"/>
              </a:spcAft>
              <a:buClr>
                <a:schemeClr val="accent2">
                  <a:shade val="75000"/>
                </a:schemeClr>
              </a:buClr>
              <a:buFont typeface="Wingdings 2"/>
              <a:buChar char=""/>
              <a:defRPr/>
            </a:pPr>
            <a:r>
              <a:rPr lang="es-ES" dirty="0" smtClean="0">
                <a:solidFill>
                  <a:schemeClr val="bg1"/>
                </a:solidFill>
              </a:rPr>
              <a:t>Examinará todas las demás cuestiones que competan a la Organización y tomará al respecto medidas que contribuyan a la prevención</a:t>
            </a:r>
          </a:p>
          <a:p>
            <a:pPr marL="640080" lvl="1" indent="-274320" algn="just" eaLnBrk="1" fontAlgn="auto" hangingPunct="1">
              <a:spcAft>
                <a:spcPts val="0"/>
              </a:spcAft>
              <a:buClr>
                <a:schemeClr val="accent2">
                  <a:shade val="75000"/>
                </a:schemeClr>
              </a:buClr>
              <a:buFont typeface="Wingdings 2"/>
              <a:buChar char=""/>
              <a:defRPr/>
            </a:pPr>
            <a:r>
              <a:rPr lang="es-ES" dirty="0" smtClean="0">
                <a:solidFill>
                  <a:schemeClr val="bg1"/>
                </a:solidFill>
              </a:rPr>
              <a:t>El Comité de Protección del Medio Marino someterá a la consideración del Consejo: </a:t>
            </a:r>
          </a:p>
          <a:p>
            <a:pPr marL="640080" lvl="1" indent="-274320" algn="just" eaLnBrk="1" fontAlgn="auto" hangingPunct="1">
              <a:spcAft>
                <a:spcPts val="0"/>
              </a:spcAft>
              <a:buClr>
                <a:schemeClr val="accent2">
                  <a:shade val="75000"/>
                </a:schemeClr>
              </a:buClr>
              <a:buFont typeface="Wingdings 2"/>
              <a:buChar char=""/>
              <a:defRPr/>
            </a:pPr>
            <a:endParaRPr lang="es-ES" sz="800" dirty="0" smtClean="0"/>
          </a:p>
          <a:p>
            <a:pPr marL="1005840" lvl="2" algn="just" eaLnBrk="1" fontAlgn="auto" hangingPunct="1">
              <a:spcAft>
                <a:spcPts val="0"/>
              </a:spcAft>
              <a:buClr>
                <a:schemeClr val="accent2">
                  <a:shade val="50000"/>
                </a:schemeClr>
              </a:buClr>
              <a:buFont typeface="Wingdings 2"/>
              <a:buChar char=""/>
              <a:defRPr/>
            </a:pPr>
            <a:r>
              <a:rPr lang="es-ES" dirty="0" smtClean="0"/>
              <a:t>Propuestas de Reglas para la Prevención y Contención de la Contaminación del Mar ocasionada por los buques</a:t>
            </a:r>
          </a:p>
          <a:p>
            <a:pPr marL="1005840" lvl="2" algn="just" eaLnBrk="1" fontAlgn="auto" hangingPunct="1">
              <a:spcAft>
                <a:spcPts val="0"/>
              </a:spcAft>
              <a:buClr>
                <a:schemeClr val="accent2">
                  <a:shade val="50000"/>
                </a:schemeClr>
              </a:buClr>
              <a:buFont typeface="Wingdings 2"/>
              <a:buChar char=""/>
              <a:defRPr/>
            </a:pPr>
            <a:r>
              <a:rPr lang="es-ES" dirty="0" smtClean="0"/>
              <a:t>Recomendaciones y Directrices que el Comité haya preparado. </a:t>
            </a:r>
          </a:p>
          <a:p>
            <a:pPr marL="1005840" lvl="2" algn="just" eaLnBrk="1" fontAlgn="auto" hangingPunct="1">
              <a:spcAft>
                <a:spcPts val="0"/>
              </a:spcAft>
              <a:buClr>
                <a:schemeClr val="accent2">
                  <a:shade val="50000"/>
                </a:schemeClr>
              </a:buClr>
              <a:buFont typeface="Wingdings 2"/>
              <a:buChar char=""/>
              <a:defRPr/>
            </a:pPr>
            <a:r>
              <a:rPr lang="es-ES" dirty="0" smtClean="0"/>
              <a:t>Un Informe acerca de la labor que el Comité haya efectuado</a:t>
            </a:r>
          </a:p>
        </p:txBody>
      </p:sp>
      <p:sp>
        <p:nvSpPr>
          <p:cNvPr id="3" name="2 Título"/>
          <p:cNvSpPr>
            <a:spLocks noGrp="1"/>
          </p:cNvSpPr>
          <p:nvPr>
            <p:ph type="title"/>
          </p:nvPr>
        </p:nvSpPr>
        <p:spPr/>
        <p:txBody>
          <a:bodyPr/>
          <a:lstStyle/>
          <a:p>
            <a:pPr eaLnBrk="1" fontAlgn="auto" hangingPunct="1">
              <a:spcAft>
                <a:spcPts val="0"/>
              </a:spcAft>
              <a:defRPr/>
            </a:pPr>
            <a:r>
              <a:rPr lang="es-PA" sz="3600" b="1" dirty="0" smtClean="0">
                <a:solidFill>
                  <a:schemeClr val="bg1"/>
                </a:solidFill>
              </a:rPr>
              <a:t>COMITÉ DE PROTECCIÓN DEL MEDIO MARINO</a:t>
            </a:r>
            <a:endParaRPr lang="es-ES" sz="3600" b="1" dirty="0">
              <a:solidFill>
                <a:schemeClr val="bg1"/>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2000"/>
                                        <p:tgtEl>
                                          <p:spTgt spid="2">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2000"/>
                                        <p:tgtEl>
                                          <p:spTgt spid="2">
                                            <p:txEl>
                                              <p:pRg st="4" end="4"/>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2000"/>
                                        <p:tgtEl>
                                          <p:spTgt spid="2">
                                            <p:txEl>
                                              <p:pRg st="5" end="5"/>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2000"/>
                                        <p:tgtEl>
                                          <p:spTgt spid="2">
                                            <p:txEl>
                                              <p:pRg st="6" end="6"/>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ipe(down)">
                                      <p:cBhvr>
                                        <p:cTn id="35" dur="2000"/>
                                        <p:tgtEl>
                                          <p:spTgt spid="2">
                                            <p:txEl>
                                              <p:pRg st="8" end="8"/>
                                            </p:tx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Effect transition="in" filter="wipe(down)">
                                      <p:cBhvr>
                                        <p:cTn id="39" dur="2000"/>
                                        <p:tgtEl>
                                          <p:spTgt spid="2">
                                            <p:txEl>
                                              <p:pRg st="9" end="9"/>
                                            </p:tx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Effect transition="in" filter="wipe(down)">
                                      <p:cBhvr>
                                        <p:cTn id="43"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071563"/>
            <a:ext cx="8229600" cy="5500687"/>
          </a:xfrm>
        </p:spPr>
        <p:txBody>
          <a:bodyPr>
            <a:normAutofit fontScale="70000" lnSpcReduction="20000"/>
          </a:bodyPr>
          <a:lstStyle/>
          <a:p>
            <a:pPr marL="0" indent="0" algn="just" eaLnBrk="1" fontAlgn="auto" hangingPunct="1">
              <a:spcAft>
                <a:spcPts val="0"/>
              </a:spcAft>
              <a:buFont typeface="Wingdings 2"/>
              <a:buNone/>
              <a:defRPr/>
            </a:pPr>
            <a:r>
              <a:rPr lang="es-ES" dirty="0" smtClean="0"/>
              <a:t>Algunos de los asuntos técnicos actualizados que lleva directamente el Comité de Protección del Medio Marino son los siguientes:</a:t>
            </a:r>
          </a:p>
          <a:p>
            <a:pPr marL="0" indent="0" algn="just" eaLnBrk="1" fontAlgn="auto" hangingPunct="1">
              <a:spcAft>
                <a:spcPts val="0"/>
              </a:spcAft>
              <a:buFont typeface="Wingdings 2"/>
              <a:buNone/>
              <a:defRPr/>
            </a:pPr>
            <a:endParaRPr lang="es-ES" sz="1300" dirty="0" smtClean="0"/>
          </a:p>
          <a:p>
            <a:pPr marL="274320" indent="-274320" algn="just" eaLnBrk="1" fontAlgn="auto" hangingPunct="1">
              <a:spcAft>
                <a:spcPts val="0"/>
              </a:spcAft>
              <a:buFont typeface="Wingdings 2"/>
              <a:buChar char=""/>
              <a:defRPr/>
            </a:pPr>
            <a:r>
              <a:rPr lang="es-ES" dirty="0" smtClean="0"/>
              <a:t>Influencia del factor humano, en los siniestros marítimos. </a:t>
            </a:r>
          </a:p>
          <a:p>
            <a:pPr marL="274320" indent="-274320" algn="just" eaLnBrk="1" fontAlgn="auto" hangingPunct="1">
              <a:spcAft>
                <a:spcPts val="0"/>
              </a:spcAft>
              <a:buFont typeface="Wingdings 2"/>
              <a:buChar char=""/>
              <a:defRPr/>
            </a:pPr>
            <a:r>
              <a:rPr lang="es-ES" dirty="0" smtClean="0"/>
              <a:t>Anteproyecto de enmienda al Capítulo IX del SOLAS "Gestión de la Seguridad Operacional de los buques" y al Código IGS. </a:t>
            </a:r>
          </a:p>
          <a:p>
            <a:pPr marL="274320" indent="-274320" algn="just" eaLnBrk="1" fontAlgn="auto" hangingPunct="1">
              <a:spcAft>
                <a:spcPts val="0"/>
              </a:spcAft>
              <a:buFont typeface="Wingdings 2"/>
              <a:buChar char=""/>
              <a:defRPr/>
            </a:pPr>
            <a:r>
              <a:rPr lang="es-ES" dirty="0" smtClean="0"/>
              <a:t>Recomendaciones originadas de la investigación realizada por el NUMAST de Gran Bretaña.</a:t>
            </a:r>
          </a:p>
          <a:p>
            <a:pPr marL="274320" indent="-274320" algn="just" eaLnBrk="1" fontAlgn="auto" hangingPunct="1">
              <a:spcAft>
                <a:spcPts val="0"/>
              </a:spcAft>
              <a:buFont typeface="Wingdings 2"/>
              <a:buChar char=""/>
              <a:defRPr/>
            </a:pPr>
            <a:r>
              <a:rPr lang="es-ES" dirty="0" smtClean="0"/>
              <a:t>Resultado del Grupo de Trabajo sobre evaluación de los riesgos de los productos químicos desde el punto de vista de la seguridad y la contaminación (Informe Subcomité BLG).</a:t>
            </a:r>
          </a:p>
          <a:p>
            <a:pPr marL="274320" indent="-274320" algn="just" eaLnBrk="1" fontAlgn="auto" hangingPunct="1">
              <a:spcAft>
                <a:spcPts val="0"/>
              </a:spcAft>
              <a:buFont typeface="Wingdings 2"/>
              <a:buChar char=""/>
              <a:defRPr/>
            </a:pPr>
            <a:r>
              <a:rPr lang="es-ES" dirty="0" smtClean="0"/>
              <a:t>Supresión de la contaminación como criterio para definir los contaminantes del mar (Informe Subcomité DSC). </a:t>
            </a:r>
          </a:p>
          <a:p>
            <a:pPr marL="274320" indent="-274320" algn="just" eaLnBrk="1" fontAlgn="auto" hangingPunct="1">
              <a:spcAft>
                <a:spcPts val="0"/>
              </a:spcAft>
              <a:buFont typeface="Wingdings 2"/>
              <a:buChar char=""/>
              <a:defRPr/>
            </a:pPr>
            <a:r>
              <a:rPr lang="es-ES" dirty="0" smtClean="0"/>
              <a:t>Actividades de seguimiento de la Conferencia de las N.U. para el Medio Ambiente y el Desarrollo, CNUMAD. </a:t>
            </a:r>
          </a:p>
          <a:p>
            <a:pPr marL="274320" indent="-274320" algn="just" eaLnBrk="1" fontAlgn="auto" hangingPunct="1">
              <a:spcAft>
                <a:spcPts val="0"/>
              </a:spcAft>
              <a:buFont typeface="Wingdings 2"/>
              <a:buChar char=""/>
              <a:defRPr/>
            </a:pPr>
            <a:r>
              <a:rPr lang="es-ES" dirty="0" smtClean="0"/>
              <a:t>Elaboración de Directrices sobre las mejores prácticas ecológicas en las actividades petroleras y gaseras mar adentro.</a:t>
            </a:r>
          </a:p>
          <a:p>
            <a:pPr marL="274320" indent="-274320" algn="just" eaLnBrk="1" fontAlgn="auto" hangingPunct="1">
              <a:spcAft>
                <a:spcPts val="0"/>
              </a:spcAft>
              <a:buFont typeface="Wingdings 2"/>
              <a:buChar char=""/>
              <a:defRPr/>
            </a:pPr>
            <a:r>
              <a:rPr lang="es-ES" dirty="0" smtClean="0"/>
              <a:t>Reducción de las emisiones de hidrocarburos </a:t>
            </a:r>
            <a:r>
              <a:rPr lang="es-ES" dirty="0" err="1" smtClean="0"/>
              <a:t>poliaromáticos</a:t>
            </a:r>
            <a:r>
              <a:rPr lang="es-ES" dirty="0" smtClean="0"/>
              <a:t> procedente de los buques.</a:t>
            </a:r>
          </a:p>
          <a:p>
            <a:pPr marL="274320" indent="-274320" algn="just" eaLnBrk="1" fontAlgn="auto" hangingPunct="1">
              <a:spcAft>
                <a:spcPts val="0"/>
              </a:spcAft>
              <a:buFont typeface="Wingdings 2"/>
              <a:buChar char=""/>
              <a:defRPr/>
            </a:pPr>
            <a:r>
              <a:rPr lang="es-ES" dirty="0" smtClean="0"/>
              <a:t>Determinación y protección de zonas especiales y de zonas marinas especialmente sensibles.</a:t>
            </a:r>
          </a:p>
          <a:p>
            <a:pPr marL="274320" indent="-274320" algn="just" eaLnBrk="1" fontAlgn="auto" hangingPunct="1">
              <a:spcAft>
                <a:spcPts val="0"/>
              </a:spcAft>
              <a:buFont typeface="Wingdings 2"/>
              <a:buChar char=""/>
              <a:defRPr/>
            </a:pPr>
            <a:endParaRPr lang="es-ES" dirty="0"/>
          </a:p>
        </p:txBody>
      </p:sp>
      <p:sp>
        <p:nvSpPr>
          <p:cNvPr id="3" name="2 Título"/>
          <p:cNvSpPr>
            <a:spLocks noGrp="1"/>
          </p:cNvSpPr>
          <p:nvPr>
            <p:ph type="title"/>
          </p:nvPr>
        </p:nvSpPr>
        <p:spPr>
          <a:xfrm>
            <a:off x="457200" y="152400"/>
            <a:ext cx="8229600" cy="847708"/>
          </a:xfrm>
        </p:spPr>
        <p:txBody>
          <a:bodyPr/>
          <a:lstStyle/>
          <a:p>
            <a:pPr eaLnBrk="1" fontAlgn="auto" hangingPunct="1">
              <a:spcAft>
                <a:spcPts val="0"/>
              </a:spcAft>
              <a:defRPr/>
            </a:pPr>
            <a:r>
              <a:rPr lang="es-PA" b="1" dirty="0" smtClean="0">
                <a:solidFill>
                  <a:schemeClr val="bg1"/>
                </a:solidFill>
              </a:rPr>
              <a:t>ASUNTO</a:t>
            </a:r>
            <a:endParaRPr lang="es-ES" b="1"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2000"/>
                                        <p:tgtEl>
                                          <p:spTgt spid="2">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down)">
                                      <p:cBhvr>
                                        <p:cTn id="23" dur="2000"/>
                                        <p:tgtEl>
                                          <p:spTgt spid="2">
                                            <p:txEl>
                                              <p:pRg st="4" end="4"/>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2000"/>
                                        <p:tgtEl>
                                          <p:spTgt spid="2">
                                            <p:txEl>
                                              <p:pRg st="5" end="5"/>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2000"/>
                                        <p:tgtEl>
                                          <p:spTgt spid="2">
                                            <p:txEl>
                                              <p:pRg st="6" end="6"/>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down)">
                                      <p:cBhvr>
                                        <p:cTn id="35" dur="2000"/>
                                        <p:tgtEl>
                                          <p:spTgt spid="2">
                                            <p:txEl>
                                              <p:pRg st="7" end="7"/>
                                            </p:tx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wipe(down)">
                                      <p:cBhvr>
                                        <p:cTn id="39" dur="2000"/>
                                        <p:tgtEl>
                                          <p:spTgt spid="2">
                                            <p:txEl>
                                              <p:pRg st="8" end="8"/>
                                            </p:tx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wipe(down)">
                                      <p:cBhvr>
                                        <p:cTn id="43" dur="2000"/>
                                        <p:tgtEl>
                                          <p:spTgt spid="2">
                                            <p:txEl>
                                              <p:pRg st="9" end="9"/>
                                            </p:txEl>
                                          </p:spTgt>
                                        </p:tgtEl>
                                      </p:cBhvr>
                                    </p:animEffect>
                                  </p:childTnLst>
                                </p:cTn>
                              </p:par>
                            </p:childTnLst>
                          </p:cTn>
                        </p:par>
                        <p:par>
                          <p:cTn id="44" fill="hold">
                            <p:stCondLst>
                              <p:cond delay="20000"/>
                            </p:stCondLst>
                            <p:childTnLst>
                              <p:par>
                                <p:cTn id="45" presetID="22" presetClass="entr" presetSubtype="4"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wipe(down)">
                                      <p:cBhvr>
                                        <p:cTn id="47"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457200" y="3700463"/>
            <a:ext cx="8305800" cy="1143000"/>
          </a:xfrm>
        </p:spPr>
        <p:txBody>
          <a:bodyPr/>
          <a:lstStyle/>
          <a:p>
            <a:pPr eaLnBrk="1" fontAlgn="auto" hangingPunct="1">
              <a:spcAft>
                <a:spcPts val="0"/>
              </a:spcAft>
              <a:buFont typeface="Wingdings 2"/>
              <a:buNone/>
              <a:defRPr/>
            </a:pPr>
            <a:r>
              <a:rPr lang="es-PA" sz="3600" dirty="0" smtClean="0">
                <a:solidFill>
                  <a:schemeClr val="bg1"/>
                </a:solidFill>
              </a:rPr>
              <a:t>¿Alguna Pregunta?</a:t>
            </a:r>
            <a:endParaRPr lang="es-ES" sz="3600" dirty="0">
              <a:solidFill>
                <a:schemeClr val="bg1"/>
              </a:solidFill>
            </a:endParaRPr>
          </a:p>
        </p:txBody>
      </p:sp>
      <p:sp>
        <p:nvSpPr>
          <p:cNvPr id="4" name="3 Título"/>
          <p:cNvSpPr>
            <a:spLocks noGrp="1"/>
          </p:cNvSpPr>
          <p:nvPr>
            <p:ph type="ctrTitle"/>
          </p:nvPr>
        </p:nvSpPr>
        <p:spPr/>
        <p:txBody>
          <a:bodyPr/>
          <a:lstStyle/>
          <a:p>
            <a:pPr eaLnBrk="1" fontAlgn="auto" hangingPunct="1">
              <a:spcAft>
                <a:spcPts val="0"/>
              </a:spcAft>
              <a:defRPr/>
            </a:pPr>
            <a:r>
              <a:rPr lang="es-PA" sz="8000" dirty="0" smtClean="0">
                <a:solidFill>
                  <a:schemeClr val="bg1"/>
                </a:solidFill>
              </a:rPr>
              <a:t>Muchas Gracias…</a:t>
            </a:r>
            <a:endParaRPr lang="es-ES" sz="8000" dirty="0">
              <a:solidFill>
                <a:schemeClr val="bg1"/>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0"/>
                            </p:stCondLst>
                            <p:childTnLst>
                              <p:par>
                                <p:cTn id="10" presetID="2" presetClass="exit" presetSubtype="4" fill="hold" nodeType="afterEffect">
                                  <p:stCondLst>
                                    <p:cond delay="0"/>
                                  </p:stCondLst>
                                  <p:childTnLst>
                                    <p:anim calcmode="lin" valueType="num">
                                      <p:cBhvr additive="base">
                                        <p:cTn id="11" dur="5000"/>
                                        <p:tgtEl>
                                          <p:spTgt spid="4"/>
                                        </p:tgtEl>
                                        <p:attrNameLst>
                                          <p:attrName>ppt_x</p:attrName>
                                        </p:attrNameLst>
                                      </p:cBhvr>
                                      <p:tavLst>
                                        <p:tav tm="0">
                                          <p:val>
                                            <p:strVal val="ppt_x"/>
                                          </p:val>
                                        </p:tav>
                                        <p:tav tm="100000">
                                          <p:val>
                                            <p:strVal val="ppt_x"/>
                                          </p:val>
                                        </p:tav>
                                      </p:tavLst>
                                    </p:anim>
                                    <p:anim calcmode="lin" valueType="num">
                                      <p:cBhvr additive="base">
                                        <p:cTn id="12" dur="5000"/>
                                        <p:tgtEl>
                                          <p:spTgt spid="4"/>
                                        </p:tgtEl>
                                        <p:attrNameLst>
                                          <p:attrName>ppt_y</p:attrName>
                                        </p:attrNameLst>
                                      </p:cBhvr>
                                      <p:tavLst>
                                        <p:tav tm="0">
                                          <p:val>
                                            <p:strVal val="ppt_y"/>
                                          </p:val>
                                        </p:tav>
                                        <p:tav tm="100000">
                                          <p:val>
                                            <p:strVal val="1+ppt_h/2"/>
                                          </p:val>
                                        </p:tav>
                                      </p:tavLst>
                                    </p:anim>
                                    <p:set>
                                      <p:cBhvr>
                                        <p:cTn id="13" dur="1" fill="hold">
                                          <p:stCondLst>
                                            <p:cond delay="4999"/>
                                          </p:stCondLst>
                                        </p:cTn>
                                        <p:tgtEl>
                                          <p:spTgt spid="4"/>
                                        </p:tgtEl>
                                        <p:attrNameLst>
                                          <p:attrName>style.visibility</p:attrName>
                                        </p:attrNameLst>
                                      </p:cBhvr>
                                      <p:to>
                                        <p:strVal val="hidden"/>
                                      </p:to>
                                    </p:set>
                                  </p:childTnLst>
                                </p:cTn>
                              </p:par>
                            </p:childTnLst>
                          </p:cTn>
                        </p:par>
                        <p:par>
                          <p:cTn id="14" fill="hold">
                            <p:stCondLst>
                              <p:cond delay="10000"/>
                            </p:stCondLst>
                            <p:childTnLst>
                              <p:par>
                                <p:cTn id="15" presetID="2" presetClass="entr" presetSubtype="4" fill="hold" grpId="0" nodeType="after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8229600" cy="5334000"/>
          </a:xfrm>
        </p:spPr>
        <p:txBody>
          <a:bodyPr>
            <a:noAutofit/>
          </a:bodyPr>
          <a:lstStyle/>
          <a:p>
            <a:pPr marL="274320" indent="-274320" algn="just" eaLnBrk="1" fontAlgn="auto" hangingPunct="1">
              <a:spcAft>
                <a:spcPts val="0"/>
              </a:spcAft>
              <a:buFont typeface="Wingdings 2"/>
              <a:buChar char=""/>
              <a:defRPr/>
            </a:pPr>
            <a:r>
              <a:rPr lang="es-ES" sz="1600" dirty="0" smtClean="0">
                <a:solidFill>
                  <a:schemeClr val="tx1">
                    <a:lumMod val="95000"/>
                  </a:schemeClr>
                </a:solidFill>
              </a:rPr>
              <a:t>La Organización Marítima Internacional es un organismo especializado de las Naciones Unidas que promueve la cooperación entre Estados y la industria de transporte para mejorar la seguridad marítima y para prevenir la contaminación marina. </a:t>
            </a:r>
          </a:p>
          <a:p>
            <a:pPr marL="274320" indent="-274320" algn="just" eaLnBrk="1" fontAlgn="auto" hangingPunct="1">
              <a:spcAft>
                <a:spcPts val="0"/>
              </a:spcAft>
              <a:buFont typeface="Wingdings 2"/>
              <a:buChar char=""/>
              <a:defRPr/>
            </a:pPr>
            <a:endParaRPr lang="es-ES" sz="1000" dirty="0" smtClean="0">
              <a:solidFill>
                <a:schemeClr val="tx1">
                  <a:lumMod val="95000"/>
                </a:schemeClr>
              </a:solidFill>
            </a:endParaRPr>
          </a:p>
          <a:p>
            <a:pPr marL="274320" indent="-274320" algn="just" eaLnBrk="1" fontAlgn="auto" hangingPunct="1">
              <a:spcAft>
                <a:spcPts val="0"/>
              </a:spcAft>
              <a:buFont typeface="Wingdings 2"/>
              <a:buChar char=""/>
              <a:defRPr/>
            </a:pPr>
            <a:r>
              <a:rPr lang="es-ES" sz="1600" dirty="0" smtClean="0">
                <a:solidFill>
                  <a:schemeClr val="tx1">
                    <a:lumMod val="95000"/>
                  </a:schemeClr>
                </a:solidFill>
              </a:rPr>
              <a:t>Recientes iniciativas de la OMI han incluido reformas al Convenio Internacional para la Seguridad de la Vida Humana en el Mar y al Convenio Internacional para prevenir la contaminación por los Buques.  En 1959 se le conocía como OCMI (Organización Consultiva Marítima Internacional) o IMCO por sus siglas en inglés y sus recomendaciones eran de carácter optativo.</a:t>
            </a:r>
          </a:p>
          <a:p>
            <a:pPr marL="274320" indent="-274320" algn="just" eaLnBrk="1" fontAlgn="auto" hangingPunct="1">
              <a:spcAft>
                <a:spcPts val="0"/>
              </a:spcAft>
              <a:buFont typeface="Wingdings 2"/>
              <a:buChar char=""/>
              <a:defRPr/>
            </a:pPr>
            <a:endParaRPr lang="es-ES" sz="1000" dirty="0" smtClean="0">
              <a:solidFill>
                <a:schemeClr val="tx1">
                  <a:lumMod val="95000"/>
                </a:schemeClr>
              </a:solidFill>
            </a:endParaRPr>
          </a:p>
          <a:p>
            <a:pPr marL="274320" indent="-274320" algn="just" eaLnBrk="1" fontAlgn="auto" hangingPunct="1">
              <a:spcAft>
                <a:spcPts val="0"/>
              </a:spcAft>
              <a:buFont typeface="Wingdings 2"/>
              <a:buChar char=""/>
              <a:defRPr/>
            </a:pPr>
            <a:r>
              <a:rPr lang="es-ES" sz="1600" dirty="0" smtClean="0">
                <a:solidFill>
                  <a:schemeClr val="tx1">
                    <a:lumMod val="95000"/>
                  </a:schemeClr>
                </a:solidFill>
              </a:rPr>
              <a:t>Cada Convenio tiene un ámbito de aplicación específico y si bien en grandes rasgos puede afirmarse que se aplica a los buques dedicados al tráfico internacional esto no es así en todos los casos. La Organización Marítima Internacional es un organismo de las Naciones Unidas especializado exclusivamente en asuntos marítimos.</a:t>
            </a:r>
          </a:p>
          <a:p>
            <a:pPr marL="274320" indent="-274320" algn="just" eaLnBrk="1" fontAlgn="auto" hangingPunct="1">
              <a:spcAft>
                <a:spcPts val="0"/>
              </a:spcAft>
              <a:buFont typeface="Wingdings 2"/>
              <a:buChar char=""/>
              <a:defRPr/>
            </a:pPr>
            <a:endParaRPr lang="es-ES" sz="1050" dirty="0" smtClean="0">
              <a:solidFill>
                <a:schemeClr val="tx1">
                  <a:lumMod val="95000"/>
                </a:schemeClr>
              </a:solidFill>
            </a:endParaRPr>
          </a:p>
          <a:p>
            <a:pPr marL="274320" indent="-274320" algn="just" eaLnBrk="1" fontAlgn="auto" hangingPunct="1">
              <a:spcAft>
                <a:spcPts val="0"/>
              </a:spcAft>
              <a:buFont typeface="Wingdings 2"/>
              <a:buChar char=""/>
              <a:defRPr/>
            </a:pPr>
            <a:r>
              <a:rPr lang="es-ES" sz="1600" dirty="0" smtClean="0">
                <a:solidFill>
                  <a:schemeClr val="tx1">
                    <a:lumMod val="95000"/>
                  </a:schemeClr>
                </a:solidFill>
              </a:rPr>
              <a:t>Los objetivos de la Organización, que se resumen en el artículo 1 a) del Convenio Constitutivo, son:</a:t>
            </a:r>
          </a:p>
          <a:p>
            <a:pPr marL="531813" lvl="1" indent="-165100" algn="just" eaLnBrk="1" fontAlgn="auto" hangingPunct="1">
              <a:spcAft>
                <a:spcPts val="0"/>
              </a:spcAft>
              <a:buClr>
                <a:schemeClr val="accent2">
                  <a:shade val="75000"/>
                </a:schemeClr>
              </a:buClr>
              <a:buFont typeface="Wingdings 2"/>
              <a:buChar char=""/>
              <a:defRPr/>
            </a:pPr>
            <a:r>
              <a:rPr lang="es-ES" sz="1400" dirty="0" smtClean="0">
                <a:solidFill>
                  <a:schemeClr val="tx1">
                    <a:lumMod val="95000"/>
                  </a:schemeClr>
                </a:solidFill>
              </a:rPr>
              <a:t>Deparar un sistema de cooperación entre los Gobiernos en la esfera de la reglamentación</a:t>
            </a:r>
          </a:p>
          <a:p>
            <a:pPr marL="531813" lvl="1" indent="-165100" eaLnBrk="1" fontAlgn="auto" hangingPunct="1">
              <a:spcAft>
                <a:spcPts val="0"/>
              </a:spcAft>
              <a:buClr>
                <a:schemeClr val="accent2">
                  <a:shade val="75000"/>
                </a:schemeClr>
              </a:buClr>
              <a:buFont typeface="Wingdings 2"/>
              <a:buChar char=""/>
              <a:defRPr/>
            </a:pPr>
            <a:r>
              <a:rPr lang="es-ES" sz="1400" dirty="0" smtClean="0">
                <a:solidFill>
                  <a:schemeClr val="tx1">
                    <a:lumMod val="95000"/>
                  </a:schemeClr>
                </a:solidFill>
              </a:rPr>
              <a:t>Alentar y facilitar la adopción general de normas tan elevadas como resulte factible</a:t>
            </a:r>
          </a:p>
        </p:txBody>
      </p:sp>
      <p:sp>
        <p:nvSpPr>
          <p:cNvPr id="3" name="2 Título"/>
          <p:cNvSpPr>
            <a:spLocks noGrp="1"/>
          </p:cNvSpPr>
          <p:nvPr>
            <p:ph type="title"/>
          </p:nvPr>
        </p:nvSpPr>
        <p:spPr/>
        <p:txBody>
          <a:bodyPr>
            <a:normAutofit fontScale="90000"/>
          </a:bodyPr>
          <a:lstStyle/>
          <a:p>
            <a:pPr algn="ctr" eaLnBrk="1" fontAlgn="auto" hangingPunct="1">
              <a:spcAft>
                <a:spcPts val="0"/>
              </a:spcAft>
              <a:defRPr/>
            </a:pPr>
            <a:r>
              <a:rPr lang="es-PA" b="1" dirty="0" smtClean="0">
                <a:solidFill>
                  <a:schemeClr val="bg1"/>
                </a:solidFill>
              </a:rPr>
              <a:t>ORGANIZACIÓN MARÍTIMA INTERNACIONAL</a:t>
            </a:r>
            <a:endParaRPr lang="es-ES" b="1" dirty="0">
              <a:solidFill>
                <a:schemeClr val="bg1"/>
              </a:solidFill>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down)">
                                      <p:cBhvr>
                                        <p:cTn id="27" dur="2000"/>
                                        <p:tgtEl>
                                          <p:spTgt spid="2">
                                            <p:txEl>
                                              <p:pRg st="7" end="7"/>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wipe(down)">
                                      <p:cBhvr>
                                        <p:cTn id="31"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75"/>
            <a:ext cx="8229600" cy="5286375"/>
          </a:xfrm>
        </p:spPr>
        <p:txBody>
          <a:bodyPr>
            <a:normAutofit fontScale="55000" lnSpcReduction="20000"/>
          </a:bodyPr>
          <a:lstStyle/>
          <a:p>
            <a:pPr marL="274320" indent="-274320" algn="just" eaLnBrk="1" fontAlgn="auto" hangingPunct="1">
              <a:spcAft>
                <a:spcPts val="0"/>
              </a:spcAft>
              <a:buFont typeface="Wingdings 2"/>
              <a:buChar char=""/>
              <a:defRPr/>
            </a:pPr>
            <a:r>
              <a:rPr lang="es-ES" sz="2900" dirty="0" smtClean="0"/>
              <a:t>La OMI fue establecida en una Conferencia Marítima de las Naciones Unidas realizada en Ginebra en Marzo de 1948, pensando principalmente en la conveniencia de elaborar instrumentos internacionales que acrecentaran la seguridad en el mar.</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Durante el decenio que transcurrió desde la aprobación del Convenio Constitutivo de la OMI en 1948 y su entrada en vigor en 1958, otros problemas relacionados con la seguridad marítima despertaron también la atención internacional, aún cuando tenían un enfoque relativamente diferente. </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Uno de los problemas más tomados a consideración fue la contaminación del mar originada por los buques, en particular, la causada por los hidrocarburos transportados en buques tanques. </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Debido a esto en 1954, cuatro años antes de la fundación de la OMI, se adoptó un Convenio Internacional sobre esta materia ("prevención de la contaminación de las aguas del mar por hidrocarburos") y en 1959 asumió los trabajos sobre la responsabilidad de administrar y promover dicho Convenio.</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Junto a lo anterior la OMI organizó la primera Conferencia en 1960, dedicándola a la seguridad marítima, en la cual se adoptó un nuevo Convenio Internacional para la Seguridad de la Vida Humana en el Mar, SOLAS 1960. La OMI está domiciliada en Londres y es el único organismo especializado de las Nacionales Unidas con sede en Gran Bretaña. </a:t>
            </a:r>
            <a:endParaRPr lang="es-PA" dirty="0" smtClean="0"/>
          </a:p>
        </p:txBody>
      </p:sp>
      <p:sp>
        <p:nvSpPr>
          <p:cNvPr id="3" name="2 Título"/>
          <p:cNvSpPr>
            <a:spLocks noGrp="1"/>
          </p:cNvSpPr>
          <p:nvPr>
            <p:ph type="title"/>
          </p:nvPr>
        </p:nvSpPr>
        <p:spPr>
          <a:xfrm>
            <a:off x="457200" y="152400"/>
            <a:ext cx="8229600" cy="990584"/>
          </a:xfrm>
        </p:spPr>
        <p:txBody>
          <a:bodyPr/>
          <a:lstStyle/>
          <a:p>
            <a:pPr eaLnBrk="1" fontAlgn="auto" hangingPunct="1">
              <a:spcAft>
                <a:spcPts val="0"/>
              </a:spcAft>
              <a:defRPr/>
            </a:pPr>
            <a:r>
              <a:rPr lang="es-PA" b="1" dirty="0" smtClean="0">
                <a:solidFill>
                  <a:schemeClr val="bg1"/>
                </a:solidFill>
              </a:rPr>
              <a:t>ESTABLECIMIENTOS DE LA OMI</a:t>
            </a:r>
            <a:endParaRPr lang="es-ES" b="1" dirty="0">
              <a:solidFill>
                <a:schemeClr val="bg1"/>
              </a:solidFill>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38"/>
            <a:ext cx="8229600" cy="5643562"/>
          </a:xfrm>
        </p:spPr>
        <p:txBody>
          <a:bodyPr>
            <a:normAutofit fontScale="55000" lnSpcReduction="20000"/>
          </a:bodyPr>
          <a:lstStyle/>
          <a:p>
            <a:pPr marL="274320" indent="-274320" algn="just" eaLnBrk="1" fontAlgn="auto" hangingPunct="1">
              <a:spcAft>
                <a:spcPts val="0"/>
              </a:spcAft>
              <a:buFont typeface="Wingdings 2"/>
              <a:buChar char=""/>
              <a:defRPr/>
            </a:pPr>
            <a:r>
              <a:rPr lang="es-ES" sz="2900" dirty="0" smtClean="0"/>
              <a:t>El órgano principal y rector de la OMI es la Asamblea, integrada por todos los Estados Miembros, cuyos representantes oficiales se reúnen una vez cada dos años. La OMI cuenta actualmente con 156 Estados Miembros más dos Miembros asociados.</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Durante el lapso que transcurre entre periodos de sesiones de la Asamblea, corresponde al Consejo ejercer las funciones de ésta en lo que concierne a la administración de los asuntos de la Organización.</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El Consejo se compone de 32 Gobiernos Miembros, elegidos por la Asamblea por un periodo de dos años.</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El Trabajo técnico de la Organización es llevado a cabo por cinco Comités a saber: Comité de Seguridad Marítima, CSM, Comité de Protección del Medio Marino, CPMM, Comité de Facilitación, FAL, Comité Jurídico, LEG, y Comité de Cooperación Técnica, TC.</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El Subcomité de Transporte de Líquidos y Gases a Granel es también un Subcomité del Comité de Protección del Medio Marino siendo éste último el que se encarga de las actividades de la Organización encaminadas a combatir la contaminación del mar procedente de la nave, de su operación y de la carga.</a:t>
            </a:r>
          </a:p>
          <a:p>
            <a:pPr marL="274320" indent="-274320" algn="just" eaLnBrk="1" fontAlgn="auto" hangingPunct="1">
              <a:spcAft>
                <a:spcPts val="0"/>
              </a:spcAft>
              <a:buFont typeface="Wingdings 2"/>
              <a:buChar char=""/>
              <a:defRPr/>
            </a:pPr>
            <a:endParaRPr lang="es-ES" sz="1800" dirty="0" smtClean="0"/>
          </a:p>
          <a:p>
            <a:pPr marL="274320" indent="-274320" algn="just" eaLnBrk="1" fontAlgn="auto" hangingPunct="1">
              <a:spcAft>
                <a:spcPts val="0"/>
              </a:spcAft>
              <a:buFont typeface="Wingdings 2"/>
              <a:buChar char=""/>
              <a:defRPr/>
            </a:pPr>
            <a:r>
              <a:rPr lang="es-ES" sz="2900" dirty="0" smtClean="0"/>
              <a:t>El Comité de Facilitación se encarga de las medidas destinadas a simplificar y reducir, al mínimo, la documentación relacionada con el tráfico marítimo internacional.</a:t>
            </a:r>
          </a:p>
          <a:p>
            <a:pPr marL="274320" indent="-274320" eaLnBrk="1" fontAlgn="auto" hangingPunct="1">
              <a:spcAft>
                <a:spcPts val="0"/>
              </a:spcAft>
              <a:buFont typeface="Wingdings 2"/>
              <a:buChar char=""/>
              <a:defRPr/>
            </a:pPr>
            <a:endParaRPr lang="es-ES" dirty="0"/>
          </a:p>
        </p:txBody>
      </p:sp>
      <p:sp>
        <p:nvSpPr>
          <p:cNvPr id="3" name="2 Título"/>
          <p:cNvSpPr>
            <a:spLocks noGrp="1"/>
          </p:cNvSpPr>
          <p:nvPr>
            <p:ph type="title"/>
          </p:nvPr>
        </p:nvSpPr>
        <p:spPr>
          <a:xfrm>
            <a:off x="457200" y="152400"/>
            <a:ext cx="8229600" cy="919146"/>
          </a:xfrm>
        </p:spPr>
        <p:txBody>
          <a:bodyPr/>
          <a:lstStyle/>
          <a:p>
            <a:pPr eaLnBrk="1" fontAlgn="auto" hangingPunct="1">
              <a:spcAft>
                <a:spcPts val="0"/>
              </a:spcAft>
              <a:defRPr/>
            </a:pPr>
            <a:r>
              <a:rPr lang="es-PA" b="1" dirty="0" smtClean="0">
                <a:solidFill>
                  <a:schemeClr val="bg1"/>
                </a:solidFill>
              </a:rPr>
              <a:t>ÓRGANOS DE LA OMI</a:t>
            </a:r>
            <a:endParaRPr lang="es-ES" b="1" dirty="0">
              <a:solidFill>
                <a:schemeClr val="bg1"/>
              </a:solidFill>
            </a:endParaRPr>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2000"/>
                                        <p:tgtEl>
                                          <p:spTgt spid="2">
                                            <p:txEl>
                                              <p:pRg st="8" end="8"/>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wipe(down)">
                                      <p:cBhvr>
                                        <p:cTn id="31"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8229600" cy="5119688"/>
          </a:xfrm>
        </p:spPr>
        <p:txBody>
          <a:bodyPr>
            <a:normAutofit lnSpcReduction="10000"/>
          </a:bodyPr>
          <a:lstStyle/>
          <a:p>
            <a:pPr marL="274320" indent="-274320" algn="just" eaLnBrk="1" fontAlgn="auto" hangingPunct="1">
              <a:spcAft>
                <a:spcPts val="0"/>
              </a:spcAft>
              <a:buFont typeface="Wingdings 2"/>
              <a:buChar char=""/>
              <a:defRPr/>
            </a:pPr>
            <a:r>
              <a:rPr lang="es-ES" sz="1700" dirty="0" smtClean="0"/>
              <a:t>Con el fin de alcanzar sus objetivos una de las tareas más importante de la OMI fue desarrollar normas internacionales comunes que pudieran reemplazar a la multiplicidad de legislaciones nacionales que existían anteriormente. </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700" dirty="0" smtClean="0"/>
              <a:t>En la actualidad la OMI ha impulsado la adopción de más de 40 Convenios y Protocolos, siendo estos instrumentos jurídicos vinculantes y, una vez puestos en vigor, sus prescripciones han de ser aplicadas por todos los Estados que los han suscrito.</a:t>
            </a:r>
          </a:p>
          <a:p>
            <a:pPr marL="274320" indent="-274320"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700" dirty="0" smtClean="0"/>
              <a:t>Además de los Convenios y otros instrumentos convencionales, la OMI adopta también numerosos instrumentos no vinculantes de adopción voluntaria, salvo que el Convenio indique lo contrario, como son los Códigos y Recomendaciones que aprueba mediante Resoluciones la Asamblea, el Comité de Seguridad Marítima, CSM, y el Comité de Protección del Medio Marino, CPMM.</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700" dirty="0" smtClean="0"/>
              <a:t>Aunque comúnmente los Códigos y Recomendaciones no constituyen instrumentos de carácter obligatorio, la OMI estima que pueden ayudar a los Estados Miembros para aplicar dicha normativa en su respectiva legislación nacional, instando a los Gobiernos para que esto se ejecute de esa forma.</a:t>
            </a:r>
          </a:p>
          <a:p>
            <a:pPr marL="274320" indent="-274320" eaLnBrk="1" fontAlgn="auto" hangingPunct="1">
              <a:spcAft>
                <a:spcPts val="0"/>
              </a:spcAft>
              <a:buFont typeface="Wingdings 2"/>
              <a:buChar char=""/>
              <a:defRPr/>
            </a:pPr>
            <a:endParaRPr lang="es-ES" sz="1900" dirty="0"/>
          </a:p>
        </p:txBody>
      </p:sp>
      <p:sp>
        <p:nvSpPr>
          <p:cNvPr id="3" name="2 Título"/>
          <p:cNvSpPr>
            <a:spLocks noGrp="1"/>
          </p:cNvSpPr>
          <p:nvPr>
            <p:ph type="title"/>
          </p:nvPr>
        </p:nvSpPr>
        <p:spPr/>
        <p:txBody>
          <a:bodyPr>
            <a:normAutofit fontScale="90000"/>
          </a:bodyPr>
          <a:lstStyle/>
          <a:p>
            <a:pPr algn="ctr" eaLnBrk="1" fontAlgn="auto" hangingPunct="1">
              <a:spcAft>
                <a:spcPts val="0"/>
              </a:spcAft>
              <a:defRPr/>
            </a:pPr>
            <a:r>
              <a:rPr lang="es-PA" b="1" dirty="0" smtClean="0">
                <a:solidFill>
                  <a:schemeClr val="bg1"/>
                </a:solidFill>
              </a:rPr>
              <a:t>INSTRUMENTOS QUE ORIGINA </a:t>
            </a:r>
            <a:r>
              <a:rPr lang="es-PA" b="1" dirty="0" smtClean="0">
                <a:solidFill>
                  <a:schemeClr val="bg1"/>
                </a:solidFill>
              </a:rPr>
              <a:t/>
            </a:r>
            <a:br>
              <a:rPr lang="es-PA" b="1" dirty="0" smtClean="0">
                <a:solidFill>
                  <a:schemeClr val="bg1"/>
                </a:solidFill>
              </a:rPr>
            </a:br>
            <a:r>
              <a:rPr lang="es-PA" b="1" dirty="0" smtClean="0">
                <a:solidFill>
                  <a:schemeClr val="bg1"/>
                </a:solidFill>
              </a:rPr>
              <a:t>LA </a:t>
            </a:r>
            <a:r>
              <a:rPr lang="es-PA" b="1" dirty="0" smtClean="0">
                <a:solidFill>
                  <a:schemeClr val="bg1"/>
                </a:solidFill>
              </a:rPr>
              <a:t>OMI</a:t>
            </a:r>
            <a:endParaRPr lang="es-ES" b="1" dirty="0">
              <a:solidFill>
                <a:schemeClr val="bg1"/>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8229600" cy="5334000"/>
          </a:xfrm>
        </p:spPr>
        <p:txBody>
          <a:bodyPr>
            <a:normAutofit fontScale="62500" lnSpcReduction="20000"/>
          </a:bodyPr>
          <a:lstStyle/>
          <a:p>
            <a:pPr marL="274320" indent="-274320" eaLnBrk="1" fontAlgn="auto" hangingPunct="1">
              <a:spcAft>
                <a:spcPts val="0"/>
              </a:spcAft>
              <a:buFont typeface="Wingdings 2"/>
              <a:buChar char=""/>
              <a:defRPr/>
            </a:pPr>
            <a:r>
              <a:rPr lang="es-ES" dirty="0" smtClean="0"/>
              <a:t>El trabajo preparatorio de elaboración de un Convenio es normalmente llevado a cabo por un Comité o por un Subcomité, los que se apoyan comúnmente en Grupos de Trabajos para iniciar un documento base. </a:t>
            </a:r>
          </a:p>
          <a:p>
            <a:pPr marL="274320" indent="-274320" eaLnBrk="1" fontAlgn="auto" hangingPunct="1">
              <a:spcAft>
                <a:spcPts val="0"/>
              </a:spcAft>
              <a:buFont typeface="Wingdings 2"/>
              <a:buChar char=""/>
              <a:defRPr/>
            </a:pPr>
            <a:endParaRPr lang="es-ES" sz="1600" dirty="0" smtClean="0"/>
          </a:p>
          <a:p>
            <a:pPr marL="274320" indent="-274320" eaLnBrk="1" fontAlgn="auto" hangingPunct="1">
              <a:spcAft>
                <a:spcPts val="0"/>
              </a:spcAft>
              <a:buFont typeface="Wingdings 2"/>
              <a:buChar char=""/>
              <a:defRPr/>
            </a:pPr>
            <a:r>
              <a:rPr lang="es-ES" dirty="0" smtClean="0"/>
              <a:t>Una vez elaborado el proyecto, se somete a la consideración de una Conferencia, invitándose a delegaciones de todos los Estados Miembros, y a organismos del sistema de la Naciones Unidas, incluidos los Estados que no son Miembros de la OMI. </a:t>
            </a:r>
          </a:p>
          <a:p>
            <a:pPr marL="274320" indent="-274320" eaLnBrk="1" fontAlgn="auto" hangingPunct="1">
              <a:spcAft>
                <a:spcPts val="0"/>
              </a:spcAft>
              <a:buFont typeface="Wingdings 2"/>
              <a:buChar char=""/>
              <a:defRPr/>
            </a:pPr>
            <a:r>
              <a:rPr lang="es-ES" dirty="0" smtClean="0"/>
              <a:t>En la Conferencia se aprueba un texto definitivo que es remitido a los Gobiernos a fines de ratificación.</a:t>
            </a:r>
          </a:p>
          <a:p>
            <a:pPr marL="274320" indent="-274320" eaLnBrk="1" fontAlgn="auto" hangingPunct="1">
              <a:spcAft>
                <a:spcPts val="0"/>
              </a:spcAft>
              <a:buFont typeface="Wingdings 2"/>
              <a:buChar char=""/>
              <a:defRPr/>
            </a:pPr>
            <a:endParaRPr lang="es-ES" sz="1600" dirty="0" smtClean="0"/>
          </a:p>
          <a:p>
            <a:pPr marL="274320" indent="-274320" eaLnBrk="1" fontAlgn="auto" hangingPunct="1">
              <a:spcAft>
                <a:spcPts val="0"/>
              </a:spcAft>
              <a:buFont typeface="Wingdings 2"/>
              <a:buChar char=""/>
              <a:defRPr/>
            </a:pPr>
            <a:r>
              <a:rPr lang="es-ES" dirty="0" smtClean="0"/>
              <a:t>El instrumento así aprobado entra en vigor al cumplirse ciertas condiciones entre las que, normalmente, figura la de ratificación por un número determinado de países o países que completen un porcentaje determinado de tonelaje Bruto de la flota mercante mundial o ambas opciones.</a:t>
            </a:r>
          </a:p>
          <a:p>
            <a:pPr marL="274320" indent="-274320" eaLnBrk="1" fontAlgn="auto" hangingPunct="1">
              <a:spcAft>
                <a:spcPts val="0"/>
              </a:spcAft>
              <a:buFont typeface="Wingdings 2"/>
              <a:buChar char=""/>
              <a:defRPr/>
            </a:pPr>
            <a:endParaRPr lang="es-ES" sz="1600" dirty="0" smtClean="0"/>
          </a:p>
          <a:p>
            <a:pPr marL="274320" indent="-274320" eaLnBrk="1" fontAlgn="auto" hangingPunct="1">
              <a:spcAft>
                <a:spcPts val="0"/>
              </a:spcAft>
              <a:buFont typeface="Wingdings 2"/>
              <a:buChar char=""/>
              <a:defRPr/>
            </a:pPr>
            <a:r>
              <a:rPr lang="es-ES" dirty="0" smtClean="0"/>
              <a:t>En general, podría sostenerse que, cuanto más importante es el Convenio más estrictas, en número y porcentaje, son las condiciones para su entrada en vigor.</a:t>
            </a:r>
          </a:p>
          <a:p>
            <a:pPr marL="274320" indent="-274320" eaLnBrk="1" fontAlgn="auto" hangingPunct="1">
              <a:spcAft>
                <a:spcPts val="0"/>
              </a:spcAft>
              <a:buFont typeface="Wingdings 2"/>
              <a:buChar char=""/>
              <a:defRPr/>
            </a:pPr>
            <a:endParaRPr lang="es-ES" sz="1600" dirty="0" smtClean="0"/>
          </a:p>
          <a:p>
            <a:pPr marL="274320" indent="-274320" eaLnBrk="1" fontAlgn="auto" hangingPunct="1">
              <a:spcAft>
                <a:spcPts val="0"/>
              </a:spcAft>
              <a:buFont typeface="Wingdings 2"/>
              <a:buChar char=""/>
              <a:defRPr/>
            </a:pPr>
            <a:r>
              <a:rPr lang="es-ES" dirty="0" smtClean="0"/>
              <a:t>Para las enmiendas de carácter técnico de los Convenios vigentes, que continuamente se están originando por las nuevas tecnologías y procesos que se incorporan a la nave mercante, a su funcionamiento y operación, se estableció en el SOLAS, a contar de 1993.</a:t>
            </a:r>
          </a:p>
          <a:p>
            <a:pPr marL="274320" indent="-274320" eaLnBrk="1" fontAlgn="auto" hangingPunct="1">
              <a:spcAft>
                <a:spcPts val="0"/>
              </a:spcAft>
              <a:buFont typeface="Wingdings 2"/>
              <a:buChar char=""/>
              <a:defRPr/>
            </a:pPr>
            <a:endParaRPr lang="es-ES"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PA" b="1" dirty="0" smtClean="0">
                <a:solidFill>
                  <a:schemeClr val="bg1"/>
                </a:solidFill>
              </a:rPr>
              <a:t>PREPARACIÓN Y APROBACIÓN DE UN CONVENIO</a:t>
            </a:r>
            <a:endParaRPr lang="es-ES" b="1" dirty="0">
              <a:solidFill>
                <a:schemeClr val="bg1"/>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2000"/>
                                        <p:tgtEl>
                                          <p:spTgt spid="2">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ipe(down)">
                                      <p:cBhvr>
                                        <p:cTn id="23" dur="2000"/>
                                        <p:tgtEl>
                                          <p:spTgt spid="2">
                                            <p:txEl>
                                              <p:pRg st="5" end="5"/>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down)">
                                      <p:cBhvr>
                                        <p:cTn id="27" dur="2000"/>
                                        <p:tgtEl>
                                          <p:spTgt spid="2">
                                            <p:txEl>
                                              <p:pRg st="7" end="7"/>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wipe(down)">
                                      <p:cBhvr>
                                        <p:cTn id="31"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24000"/>
            <a:ext cx="8229600" cy="4976813"/>
          </a:xfrm>
        </p:spPr>
        <p:txBody>
          <a:bodyPr>
            <a:normAutofit lnSpcReduction="10000"/>
          </a:bodyPr>
          <a:lstStyle/>
          <a:p>
            <a:pPr marL="274320" indent="-274320" algn="just" eaLnBrk="1" fontAlgn="auto" hangingPunct="1">
              <a:spcAft>
                <a:spcPts val="0"/>
              </a:spcAft>
              <a:buFont typeface="Wingdings 2"/>
              <a:buChar char=""/>
              <a:defRPr/>
            </a:pPr>
            <a:r>
              <a:rPr lang="es-ES" sz="1600" dirty="0" smtClean="0"/>
              <a:t>La OMI considera que desde su creación, como organismo internacional especializado en asuntos marítimos, ha llegado a ser la organización más efectiva y dinámica del sistema de las Naciones Unidas. </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600" dirty="0" smtClean="0"/>
              <a:t>Asimismo los logros más sobresalientes han sido la creación de un sólido cuerpo de Convenios Internacionales, Códigos y Recomendaciones técnicas que al ser desarrollados en el seno de la comunidad marítima han podido ser fácilmente aceptados por ella.</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600" dirty="0" smtClean="0"/>
              <a:t>Se estima que la OMI insistirá en sus acciones futuras y esfuerzos en promover entre los países miembros que se amplié la aceptación y ratificación de los convenios, procurando no originar nuevos instrumentos por las dificultades que se presentan a los países en su comprensión, aspectos procesales para su aceptación y aplicación efectiva de ellos.</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600" dirty="0" smtClean="0"/>
              <a:t>También las actividades de la OMI se procura centrarlas en el "factor humano", pues las estadísticas demuestran que gran parte de los accidentes marítimos, alrededor del 80%, son debido a errores humanos. </a:t>
            </a:r>
          </a:p>
          <a:p>
            <a:pPr marL="274320" indent="-274320" algn="just" eaLnBrk="1" fontAlgn="auto" hangingPunct="1">
              <a:spcAft>
                <a:spcPts val="0"/>
              </a:spcAft>
              <a:buFont typeface="Wingdings 2"/>
              <a:buChar char=""/>
              <a:defRPr/>
            </a:pPr>
            <a:endParaRPr lang="es-ES" sz="1000" dirty="0" smtClean="0"/>
          </a:p>
          <a:p>
            <a:pPr marL="274320" indent="-274320" algn="just" eaLnBrk="1" fontAlgn="auto" hangingPunct="1">
              <a:spcAft>
                <a:spcPts val="0"/>
              </a:spcAft>
              <a:buFont typeface="Wingdings 2"/>
              <a:buChar char=""/>
              <a:defRPr/>
            </a:pPr>
            <a:r>
              <a:rPr lang="es-ES" sz="1600" dirty="0" smtClean="0"/>
              <a:t>Se estima que eliminando estas causas será la mejor forma de prevenir los accidentes, por lo que también las acciones de la OMI estarán dirigidas a elevar los estándares en esta área.</a:t>
            </a:r>
          </a:p>
          <a:p>
            <a:pPr marL="274320" indent="-274320" eaLnBrk="1" fontAlgn="auto" hangingPunct="1">
              <a:spcAft>
                <a:spcPts val="0"/>
              </a:spcAft>
              <a:buFont typeface="Wingdings 2"/>
              <a:buChar char=""/>
              <a:defRPr/>
            </a:pPr>
            <a:endParaRPr lang="es-ES" sz="1600" dirty="0"/>
          </a:p>
        </p:txBody>
      </p:sp>
      <p:sp>
        <p:nvSpPr>
          <p:cNvPr id="3" name="2 Título"/>
          <p:cNvSpPr>
            <a:spLocks noGrp="1"/>
          </p:cNvSpPr>
          <p:nvPr>
            <p:ph type="title"/>
          </p:nvPr>
        </p:nvSpPr>
        <p:spPr/>
        <p:txBody>
          <a:bodyPr>
            <a:normAutofit fontScale="90000"/>
          </a:bodyPr>
          <a:lstStyle/>
          <a:p>
            <a:pPr eaLnBrk="1" fontAlgn="auto" hangingPunct="1">
              <a:spcAft>
                <a:spcPts val="0"/>
              </a:spcAft>
              <a:defRPr/>
            </a:pPr>
            <a:r>
              <a:rPr lang="es-PA" b="1" dirty="0" smtClean="0">
                <a:solidFill>
                  <a:schemeClr val="bg1"/>
                </a:solidFill>
              </a:rPr>
              <a:t>VISIÓN ACTUAL DE LA OMI ACERCA DE SU LABOR</a:t>
            </a:r>
            <a:endParaRPr lang="es-ES" b="1" dirty="0">
              <a:solidFill>
                <a:schemeClr val="bg1"/>
              </a:solidFill>
            </a:endParaRPr>
          </a:p>
        </p:txBody>
      </p:sp>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wipe(down)">
                                      <p:cBhvr>
                                        <p:cTn id="23" dur="2000"/>
                                        <p:tgtEl>
                                          <p:spTgt spid="2">
                                            <p:txEl>
                                              <p:pRg st="6" end="6"/>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wipe(down)">
                                      <p:cBhvr>
                                        <p:cTn id="27"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0" indent="0" algn="just" eaLnBrk="1" fontAlgn="auto" hangingPunct="1">
              <a:spcAft>
                <a:spcPts val="0"/>
              </a:spcAft>
              <a:buFont typeface="Wingdings 2"/>
              <a:buNone/>
              <a:defRPr/>
            </a:pPr>
            <a:r>
              <a:rPr lang="es-ES" sz="1700" dirty="0" smtClean="0"/>
              <a:t>La OMI ha adoptado unos 40 convenios y protocolos, así como más de 800 códigos y recomendaciones sobre seguridad marítima, prevención de la contaminación y otras cuestiones conexas.</a:t>
            </a:r>
          </a:p>
          <a:p>
            <a:pPr marL="0" indent="0" algn="just" eaLnBrk="1" fontAlgn="auto" hangingPunct="1">
              <a:spcAft>
                <a:spcPts val="0"/>
              </a:spcAft>
              <a:buFont typeface="Wingdings 2"/>
              <a:buNone/>
              <a:defRPr/>
            </a:pPr>
            <a:endParaRPr lang="es-ES" sz="1000" dirty="0" smtClean="0"/>
          </a:p>
          <a:p>
            <a:pPr marL="274320" indent="-274320" algn="just" eaLnBrk="1" fontAlgn="auto" hangingPunct="1">
              <a:spcAft>
                <a:spcPts val="0"/>
              </a:spcAft>
              <a:buFont typeface="Wingdings 2"/>
              <a:buChar char=""/>
              <a:defRPr/>
            </a:pPr>
            <a:r>
              <a:rPr lang="es-PA" sz="1700" b="1" u="sng" dirty="0" smtClean="0"/>
              <a:t>Seguridad</a:t>
            </a:r>
            <a:r>
              <a:rPr lang="es-PA" sz="1700" dirty="0" smtClean="0"/>
              <a:t>: L</a:t>
            </a:r>
            <a:r>
              <a:rPr lang="es-ES" sz="1700" dirty="0" smtClean="0"/>
              <a:t>a primera conferencia en 1960 se adoptó el Convenio internacional para la seguridad de la vida humana en el mar, que entró en vigor en 1965.  Este abarcaba una amplia gama de medidas para mejorar la seguridad del transporte marítimo; las instalaciones de máquinas e instalaciones eléctricas; la prevención, detección y extinción de incendios;; la radiotelegrafía; la seguridad de la navegación; el transporte de mercancías peligrosas, etc. </a:t>
            </a:r>
          </a:p>
          <a:p>
            <a:pPr marL="274320" indent="-274320" algn="just" eaLnBrk="1" fontAlgn="auto" hangingPunct="1">
              <a:spcAft>
                <a:spcPts val="0"/>
              </a:spcAft>
              <a:buFont typeface="Wingdings 2"/>
              <a:buNone/>
              <a:defRPr/>
            </a:pPr>
            <a:endParaRPr lang="es-ES" sz="1000" dirty="0" smtClean="0"/>
          </a:p>
          <a:p>
            <a:pPr indent="0" algn="just" eaLnBrk="1" fontAlgn="auto" hangingPunct="1">
              <a:spcAft>
                <a:spcPts val="0"/>
              </a:spcAft>
              <a:buFont typeface="Wingdings 2"/>
              <a:buNone/>
              <a:defRPr/>
            </a:pPr>
            <a:r>
              <a:rPr lang="es-ES" sz="1700" dirty="0" smtClean="0"/>
              <a:t>Para 1974 la OMI adoptó una nueva versión del Convenio SOLAS que incorporaba numerosas enmiendas al Convenio de 1960.  El Convenio SOLAS 1974 entró en vigor el 25 de mayo de 1980, y desde entonces se ha modificado en diversas ocasiones con el fin de responder a los cambios que ha experimentado el sector marítimo y a los avances tecnológicos.</a:t>
            </a:r>
          </a:p>
          <a:p>
            <a:pPr marL="274320" indent="-274320" eaLnBrk="1" fontAlgn="auto" hangingPunct="1">
              <a:spcAft>
                <a:spcPts val="0"/>
              </a:spcAft>
              <a:buFont typeface="Wingdings 2"/>
              <a:buChar char=""/>
              <a:defRPr/>
            </a:pPr>
            <a:endParaRPr lang="es-ES" dirty="0"/>
          </a:p>
        </p:txBody>
      </p:sp>
      <p:sp>
        <p:nvSpPr>
          <p:cNvPr id="3" name="2 Título"/>
          <p:cNvSpPr>
            <a:spLocks noGrp="1"/>
          </p:cNvSpPr>
          <p:nvPr>
            <p:ph type="title"/>
          </p:nvPr>
        </p:nvSpPr>
        <p:spPr/>
        <p:txBody>
          <a:bodyPr/>
          <a:lstStyle/>
          <a:p>
            <a:pPr eaLnBrk="1" fontAlgn="auto" hangingPunct="1">
              <a:spcAft>
                <a:spcPts val="0"/>
              </a:spcAft>
              <a:defRPr/>
            </a:pPr>
            <a:r>
              <a:rPr lang="es-PA" b="1" dirty="0" smtClean="0">
                <a:solidFill>
                  <a:schemeClr val="bg1"/>
                </a:solidFill>
              </a:rPr>
              <a:t>QUE HACE</a:t>
            </a:r>
            <a:endParaRPr lang="es-ES" b="1" dirty="0">
              <a:solidFill>
                <a:schemeClr val="bg1"/>
              </a:solidFill>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wipe(down)">
                                      <p:cBhvr>
                                        <p:cTn id="11" dur="2000"/>
                                        <p:tgtEl>
                                          <p:spTgt spid="2">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down)">
                                      <p:cBhvr>
                                        <p:cTn id="15" dur="2000"/>
                                        <p:tgtEl>
                                          <p:spTgt spid="2">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43000"/>
            <a:ext cx="8229600" cy="5500688"/>
          </a:xfrm>
        </p:spPr>
        <p:txBody>
          <a:bodyPr>
            <a:normAutofit fontScale="70000" lnSpcReduction="20000"/>
          </a:bodyPr>
          <a:lstStyle/>
          <a:p>
            <a:pPr marL="274320" indent="-274320" algn="just" eaLnBrk="1" fontAlgn="auto" hangingPunct="1">
              <a:spcAft>
                <a:spcPts val="0"/>
              </a:spcAft>
              <a:buFont typeface="Wingdings 2"/>
              <a:buNone/>
              <a:defRPr/>
            </a:pPr>
            <a:endParaRPr lang="es-ES" sz="1600" dirty="0" smtClean="0"/>
          </a:p>
          <a:p>
            <a:pPr marL="274320" indent="-274320" algn="just" eaLnBrk="1" fontAlgn="auto" hangingPunct="1">
              <a:spcAft>
                <a:spcPts val="0"/>
              </a:spcAft>
              <a:buFont typeface="Wingdings 2"/>
              <a:buChar char=""/>
              <a:defRPr/>
            </a:pPr>
            <a:r>
              <a:rPr lang="es-ES" dirty="0" smtClean="0"/>
              <a:t>Entre otros convenios importantes adoptados por la OMI y relacionados con la seguridad se incluye el Convenio internacional sobre líneas de carga, 1966, que entró en vigor en 1968; el Convenio Internacional sobre Arqueo de Buques, 1969; el Reglamento internacional para prevenir los abordajes, 1972, que hizo obligatorios los dispositivos de separación del tráfico adoptados por la OMI y redujo considerablemente el número de abordajes en numerosas zonas; y el Convenio internacional sobre búsqueda y salvamento marítimos, 1979.</a:t>
            </a:r>
          </a:p>
          <a:p>
            <a:pPr marL="274320" indent="-274320" algn="just" eaLnBrk="1" fontAlgn="auto" hangingPunct="1">
              <a:spcAft>
                <a:spcPts val="0"/>
              </a:spcAft>
              <a:buFont typeface="Wingdings 2"/>
              <a:buChar char=""/>
              <a:defRPr/>
            </a:pPr>
            <a:endParaRPr lang="es-ES" sz="1600" dirty="0" smtClean="0"/>
          </a:p>
          <a:p>
            <a:pPr marL="274320" indent="-274320" algn="just" eaLnBrk="1" fontAlgn="auto" hangingPunct="1">
              <a:spcAft>
                <a:spcPts val="0"/>
              </a:spcAft>
              <a:buFont typeface="Wingdings 2"/>
              <a:buChar char=""/>
              <a:defRPr/>
            </a:pPr>
            <a:r>
              <a:rPr lang="es-ES" dirty="0" smtClean="0"/>
              <a:t>En 1976 la OMI adoptó el Convenio constitutivo de la Organización internacional de telecomunicaciones marítimas por satélite (INMARSAT) y su Acuerdo de Explotación.   El Convenio entró en vigor en julio de 1979 y dio lugar al establecimiento de </a:t>
            </a:r>
            <a:r>
              <a:rPr lang="es-ES" dirty="0" err="1" smtClean="0"/>
              <a:t>Inmarsat</a:t>
            </a:r>
            <a:r>
              <a:rPr lang="es-ES" dirty="0" smtClean="0"/>
              <a:t> que, al igual que la OMI, tiene su sede en Londres.</a:t>
            </a:r>
          </a:p>
          <a:p>
            <a:pPr marL="274320" indent="-274320" algn="just" eaLnBrk="1" fontAlgn="auto" hangingPunct="1">
              <a:spcAft>
                <a:spcPts val="0"/>
              </a:spcAft>
              <a:buFont typeface="Wingdings 2"/>
              <a:buChar char=""/>
              <a:defRPr/>
            </a:pPr>
            <a:endParaRPr lang="es-ES" sz="1600" dirty="0" smtClean="0"/>
          </a:p>
          <a:p>
            <a:pPr marL="274320" indent="-274320" algn="just" eaLnBrk="1" fontAlgn="auto" hangingPunct="1">
              <a:spcAft>
                <a:spcPts val="0"/>
              </a:spcAft>
              <a:buFont typeface="Wingdings 2"/>
              <a:buChar char=""/>
              <a:defRPr/>
            </a:pPr>
            <a:r>
              <a:rPr lang="es-ES" dirty="0" smtClean="0"/>
              <a:t>La OMI ha atribuido la máxima importancia a la formación del personal de los buques.  En 1978, la Organización convocó una conferencia que adoptó el primer Convenio internacional sobre normas de formación, titulación y guardia para la gente de mar.  Este Convenio entró en vigor en abril de 1984 y estableció, por vez primera, normas mínimas aplicables a las tripulaciones, de aceptación internacional.  </a:t>
            </a:r>
          </a:p>
          <a:p>
            <a:pPr marL="274320" indent="-274320" eaLnBrk="1" fontAlgn="auto" hangingPunct="1">
              <a:spcAft>
                <a:spcPts val="0"/>
              </a:spcAft>
              <a:buFont typeface="Wingdings 2"/>
              <a:buChar char=""/>
              <a:defRPr/>
            </a:pPr>
            <a:endParaRPr lang="es-ES" dirty="0"/>
          </a:p>
        </p:txBody>
      </p:sp>
      <p:sp>
        <p:nvSpPr>
          <p:cNvPr id="3" name="2 Título"/>
          <p:cNvSpPr>
            <a:spLocks noGrp="1"/>
          </p:cNvSpPr>
          <p:nvPr>
            <p:ph type="title"/>
          </p:nvPr>
        </p:nvSpPr>
        <p:spPr>
          <a:xfrm>
            <a:off x="457200" y="152400"/>
            <a:ext cx="8229600" cy="919146"/>
          </a:xfrm>
        </p:spPr>
        <p:txBody>
          <a:bodyPr/>
          <a:lstStyle/>
          <a:p>
            <a:pPr eaLnBrk="1" fontAlgn="auto" hangingPunct="1">
              <a:spcAft>
                <a:spcPts val="0"/>
              </a:spcAft>
              <a:defRPr/>
            </a:pPr>
            <a:r>
              <a:rPr lang="es-PA" b="1" dirty="0" smtClean="0">
                <a:solidFill>
                  <a:schemeClr val="bg1"/>
                </a:solidFill>
              </a:rPr>
              <a:t>SEGURIDAD</a:t>
            </a:r>
            <a:endParaRPr lang="es-ES" b="1" dirty="0">
              <a:solidFill>
                <a:schemeClr val="bg1"/>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down)">
                                      <p:cBhvr>
                                        <p:cTn id="11" dur="2000"/>
                                        <p:tgtEl>
                                          <p:spTgt spid="2">
                                            <p:txEl>
                                              <p:pRg st="1" end="1"/>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wipe(down)">
                                      <p:cBhvr>
                                        <p:cTn id="15" dur="2000"/>
                                        <p:tgtEl>
                                          <p:spTgt spid="2">
                                            <p:txEl>
                                              <p:pRg st="3" end="3"/>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wipe(down)">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ersonalizado 21">
      <a:dk1>
        <a:sysClr val="windowText" lastClr="000000"/>
      </a:dk1>
      <a:lt1>
        <a:srgbClr val="000000"/>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293</TotalTime>
  <Words>1970</Words>
  <Application>Microsoft Office PowerPoint</Application>
  <PresentationFormat>Presentación en pantalla (4:3)</PresentationFormat>
  <Paragraphs>151</Paragraphs>
  <Slides>17</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17</vt:i4>
      </vt:variant>
    </vt:vector>
  </HeadingPairs>
  <TitlesOfParts>
    <vt:vector size="22" baseType="lpstr">
      <vt:lpstr>Arial</vt:lpstr>
      <vt:lpstr>Constantia</vt:lpstr>
      <vt:lpstr>Wingdings 2</vt:lpstr>
      <vt:lpstr>Calibri</vt:lpstr>
      <vt:lpstr>Papel</vt:lpstr>
      <vt:lpstr>LA ORGANIZACIÓN MARÍTIMA INTERNACIONAL</vt:lpstr>
      <vt:lpstr>ORGANIZACIÓN MARÍTIMA INTERNACIONAL</vt:lpstr>
      <vt:lpstr>ESTABLECIMIENTOS DE LA OMI</vt:lpstr>
      <vt:lpstr>ÓRGANOS DE LA OMI</vt:lpstr>
      <vt:lpstr>INSTRUMENTOS QUE ORIGINA  LA OMI</vt:lpstr>
      <vt:lpstr>PREPARACIÓN Y APROBACIÓN DE UN CONVENIO</vt:lpstr>
      <vt:lpstr>VISIÓN ACTUAL DE LA OMI ACERCA DE SU LABOR</vt:lpstr>
      <vt:lpstr>QUE HACE</vt:lpstr>
      <vt:lpstr>SEGURIDAD</vt:lpstr>
      <vt:lpstr>PREVENIR LA CONTAMINACIÓN</vt:lpstr>
      <vt:lpstr>OTROS ASUNTOS</vt:lpstr>
      <vt:lpstr>CODIGO Y RECOMENDACIONES</vt:lpstr>
      <vt:lpstr>ASISTENCIA TÉCNICA</vt:lpstr>
      <vt:lpstr>COMO FUNCIONA</vt:lpstr>
      <vt:lpstr>COMITÉ DE PROTECCIÓN DEL MEDIO MARINO</vt:lpstr>
      <vt:lpstr>ASUNTO</vt:lpstr>
      <vt:lpstr>Muchas Gracias…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ORGANIZACIÓN MARÍTIMA INTERNACIONAL</dc:title>
  <dc:creator> </dc:creator>
  <cp:lastModifiedBy> </cp:lastModifiedBy>
  <cp:revision>21</cp:revision>
  <dcterms:created xsi:type="dcterms:W3CDTF">2007-10-23T06:32:11Z</dcterms:created>
  <dcterms:modified xsi:type="dcterms:W3CDTF">2011-04-27T23:51:22Z</dcterms:modified>
</cp:coreProperties>
</file>