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73" r:id="rId11"/>
    <p:sldId id="264" r:id="rId12"/>
    <p:sldId id="274" r:id="rId13"/>
    <p:sldId id="275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A"/>
  <c:chart>
    <c:title>
      <c:tx>
        <c:rich>
          <a:bodyPr/>
          <a:lstStyle/>
          <a:p>
            <a:pPr>
              <a:defRPr/>
            </a:pPr>
            <a:r>
              <a:rPr lang="en-US" sz="1596" dirty="0" err="1" smtClean="0"/>
              <a:t>Gráfica</a:t>
            </a:r>
            <a:r>
              <a:rPr lang="en-US" sz="1596" dirty="0" smtClean="0"/>
              <a:t> 1</a:t>
            </a:r>
          </a:p>
          <a:p>
            <a:pPr>
              <a:defRPr/>
            </a:pPr>
            <a:r>
              <a:rPr lang="en-US" sz="1596" dirty="0" smtClean="0"/>
              <a:t>¿</a:t>
            </a:r>
            <a:r>
              <a:rPr lang="en-US" sz="1596" dirty="0" err="1" smtClean="0"/>
              <a:t>Conoce</a:t>
            </a:r>
            <a:r>
              <a:rPr lang="en-US" sz="1596" dirty="0" smtClean="0"/>
              <a:t> </a:t>
            </a:r>
            <a:r>
              <a:rPr lang="en-US" sz="1596" dirty="0"/>
              <a:t>que es Ictericia?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9055973422422965E-2"/>
          <c:y val="0.31356340962992918"/>
          <c:w val="0.79067300154911513"/>
          <c:h val="0.6160258845832358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¿Conoce que es Ictericia?</c:v>
                </c:pt>
              </c:strCache>
            </c:strRef>
          </c:tx>
          <c:dLbls>
            <c:dLbl>
              <c:idx val="0"/>
              <c:layout>
                <c:manualLayout>
                  <c:x val="-2.9877303313932804E-2"/>
                  <c:y val="0.1651844586336525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3978813100600495E-2"/>
                  <c:y val="-0.25532417106083805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/>
                </a:pPr>
                <a:endParaRPr lang="es-PA"/>
              </a:p>
            </c:txPr>
            <c:showVal val="1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4.0000000000000008E-2</c:v>
                </c:pt>
                <c:pt idx="1">
                  <c:v>0.96000000000000008</c:v>
                </c:pt>
              </c:numCache>
            </c:numRef>
          </c:val>
        </c:ser>
      </c:pie3DChart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79266081739782546"/>
          <c:y val="0.2470175220192338"/>
          <c:w val="0.17030281214848131"/>
          <c:h val="0.28195574367433318"/>
        </c:manualLayout>
      </c:layout>
    </c:legend>
    <c:plotVisOnly val="1"/>
    <c:dispBlanksAs val="zero"/>
  </c:chart>
  <c:txPr>
    <a:bodyPr/>
    <a:lstStyle/>
    <a:p>
      <a:pPr>
        <a:defRPr sz="1796"/>
      </a:pPr>
      <a:endParaRPr lang="es-P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A"/>
  <c:chart>
    <c:title>
      <c:tx>
        <c:rich>
          <a:bodyPr/>
          <a:lstStyle/>
          <a:p>
            <a:pPr>
              <a:defRPr sz="1592"/>
            </a:pPr>
            <a:r>
              <a:rPr lang="es-PA" sz="1596" dirty="0" smtClean="0"/>
              <a:t>Gráfica</a:t>
            </a:r>
            <a:r>
              <a:rPr lang="es-PA" sz="1596" baseline="0" dirty="0" smtClean="0"/>
              <a:t> 2</a:t>
            </a:r>
          </a:p>
          <a:p>
            <a:pPr>
              <a:defRPr sz="1592"/>
            </a:pPr>
            <a:r>
              <a:rPr lang="es-PA" sz="1596" dirty="0" smtClean="0"/>
              <a:t>¿Conoce </a:t>
            </a:r>
            <a:r>
              <a:rPr lang="es-PA" sz="1596" dirty="0"/>
              <a:t>cuales son los riesgos de padecer Ictericia?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093754063231209E-2"/>
          <c:y val="0.38546794176109961"/>
          <c:w val="0.72893911419208235"/>
          <c:h val="0.567473564077776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¿Conoce cuales son los riesgos de padecer Ictericia?</c:v>
                </c:pt>
              </c:strCache>
            </c:strRef>
          </c:tx>
          <c:dLbls>
            <c:dLbl>
              <c:idx val="0"/>
              <c:layout>
                <c:manualLayout>
                  <c:x val="-0.11611293459888725"/>
                  <c:y val="0.1390403525558158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13.3%</a:t>
                    </a:r>
                    <a:endParaRPr lang="en-US" b="1" dirty="0"/>
                  </a:p>
                </c:rich>
              </c:tx>
              <c:spPr/>
              <c:dLblPos val="bestFit"/>
            </c:dLbl>
            <c:dLbl>
              <c:idx val="1"/>
              <c:layout>
                <c:manualLayout>
                  <c:x val="0.11353109180140861"/>
                  <c:y val="-0.3128401756850455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s-PA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0.13200000000000001</c:v>
                </c:pt>
                <c:pt idx="1">
                  <c:v>0.8670000000000001</c:v>
                </c:pt>
              </c:numCache>
            </c:numRef>
          </c:val>
        </c:ser>
      </c:pie3D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7503182965438675"/>
          <c:y val="0.3864048422518615"/>
          <c:w val="0.15251244673552489"/>
          <c:h val="0.29024843323156052"/>
        </c:manualLayout>
      </c:layout>
    </c:legend>
    <c:plotVisOnly val="1"/>
    <c:dispBlanksAs val="zero"/>
  </c:chart>
  <c:txPr>
    <a:bodyPr/>
    <a:lstStyle/>
    <a:p>
      <a:pPr>
        <a:defRPr sz="1794"/>
      </a:pPr>
      <a:endParaRPr lang="es-P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A"/>
  <c:chart>
    <c:title>
      <c:tx>
        <c:rich>
          <a:bodyPr/>
          <a:lstStyle/>
          <a:p>
            <a:pPr>
              <a:defRPr/>
            </a:pPr>
            <a:r>
              <a:rPr lang="en-US" sz="1596" b="1" i="0" baseline="0" dirty="0" err="1" smtClean="0"/>
              <a:t>Gráfica</a:t>
            </a:r>
            <a:r>
              <a:rPr lang="en-US" sz="1596" b="1" i="0" baseline="0" dirty="0" smtClean="0"/>
              <a:t> 3</a:t>
            </a:r>
          </a:p>
          <a:p>
            <a:pPr>
              <a:defRPr/>
            </a:pPr>
            <a:r>
              <a:rPr lang="en-US" sz="1596" b="1" i="0" baseline="0" dirty="0" smtClean="0"/>
              <a:t>¿</a:t>
            </a:r>
            <a:r>
              <a:rPr lang="en-US" sz="1596" b="1" i="0" baseline="0" dirty="0" err="1" smtClean="0"/>
              <a:t>Conoce</a:t>
            </a:r>
            <a:r>
              <a:rPr lang="en-US" sz="1596" b="1" i="0" baseline="0" dirty="0" smtClean="0"/>
              <a:t> </a:t>
            </a:r>
            <a:r>
              <a:rPr lang="en-US" sz="1596" b="1" i="0" baseline="0" dirty="0" err="1" smtClean="0"/>
              <a:t>su</a:t>
            </a:r>
            <a:r>
              <a:rPr lang="en-US" sz="1596" b="1" i="0" baseline="0" dirty="0" smtClean="0"/>
              <a:t> </a:t>
            </a:r>
            <a:r>
              <a:rPr lang="en-US" sz="1596" b="1" i="0" baseline="0" dirty="0" err="1" smtClean="0"/>
              <a:t>tipo</a:t>
            </a:r>
            <a:r>
              <a:rPr lang="en-US" sz="1596" b="1" i="0" baseline="0" dirty="0" smtClean="0"/>
              <a:t> de </a:t>
            </a:r>
            <a:r>
              <a:rPr lang="en-US" sz="1596" b="1" i="0" baseline="0" dirty="0" err="1" smtClean="0"/>
              <a:t>sangre</a:t>
            </a:r>
            <a:r>
              <a:rPr lang="en-US" sz="1596" b="1" i="0" baseline="0" dirty="0" smtClean="0"/>
              <a:t>?</a:t>
            </a:r>
            <a:endParaRPr lang="en-US" sz="16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4268398259075736E-2"/>
          <c:y val="0.39991201161446793"/>
          <c:w val="0.69494789501906962"/>
          <c:h val="0.5137393864009950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¿Conoce su tipo de sangre?</c:v>
                </c:pt>
              </c:strCache>
            </c:strRef>
          </c:tx>
          <c:dLbls>
            <c:dLbl>
              <c:idx val="0"/>
              <c:layout>
                <c:manualLayout>
                  <c:x val="-0.12902093459473546"/>
                  <c:y val="-0.26920446501061901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0.13679764876138975"/>
                  <c:y val="0.1408634060304041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13.3%</a:t>
                    </a:r>
                    <a:endParaRPr lang="en-US" dirty="0"/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b="1"/>
                </a:pPr>
                <a:endParaRPr lang="es-PA"/>
              </a:p>
            </c:txPr>
            <c:showVal val="1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0.8670000000000001</c:v>
                </c:pt>
                <c:pt idx="1">
                  <c:v>0.13200000000000001</c:v>
                </c:pt>
              </c:numCache>
            </c:numRef>
          </c:val>
        </c:ser>
      </c:pie3DChart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78924188423815456"/>
          <c:y val="0.31304887284346383"/>
          <c:w val="0.17030280425473132"/>
          <c:h val="0.28195574367433318"/>
        </c:manualLayout>
      </c:layout>
    </c:legend>
    <c:plotVisOnly val="1"/>
    <c:dispBlanksAs val="zero"/>
  </c:chart>
  <c:txPr>
    <a:bodyPr/>
    <a:lstStyle/>
    <a:p>
      <a:pPr>
        <a:defRPr sz="1796"/>
      </a:pPr>
      <a:endParaRPr lang="es-P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A"/>
  <c:chart>
    <c:title>
      <c:tx>
        <c:rich>
          <a:bodyPr/>
          <a:lstStyle/>
          <a:p>
            <a:pPr>
              <a:defRPr/>
            </a:pPr>
            <a:r>
              <a:rPr lang="en-US" sz="1594" dirty="0" err="1" smtClean="0"/>
              <a:t>Gráfica</a:t>
            </a:r>
            <a:r>
              <a:rPr lang="en-US" sz="1594" dirty="0" smtClean="0"/>
              <a:t> 4</a:t>
            </a:r>
          </a:p>
          <a:p>
            <a:pPr>
              <a:defRPr/>
            </a:pPr>
            <a:r>
              <a:rPr lang="en-US" sz="1594" dirty="0" smtClean="0"/>
              <a:t>¿</a:t>
            </a:r>
            <a:r>
              <a:rPr lang="en-US" sz="1594" dirty="0" err="1" smtClean="0"/>
              <a:t>Conoce</a:t>
            </a:r>
            <a:r>
              <a:rPr lang="en-US" sz="1594" dirty="0" smtClean="0"/>
              <a:t> el</a:t>
            </a:r>
            <a:r>
              <a:rPr lang="en-US" sz="1594" baseline="0" dirty="0" smtClean="0"/>
              <a:t> </a:t>
            </a:r>
            <a:r>
              <a:rPr lang="en-US" sz="1594" baseline="0" dirty="0" err="1" smtClean="0"/>
              <a:t>tipo</a:t>
            </a:r>
            <a:r>
              <a:rPr lang="en-US" sz="1594" baseline="0" dirty="0" smtClean="0"/>
              <a:t> de </a:t>
            </a:r>
            <a:r>
              <a:rPr lang="en-US" sz="1594" baseline="0" dirty="0" err="1" smtClean="0"/>
              <a:t>sangre</a:t>
            </a:r>
            <a:r>
              <a:rPr lang="en-US" sz="1594" baseline="0" dirty="0" smtClean="0"/>
              <a:t> de </a:t>
            </a:r>
            <a:r>
              <a:rPr lang="en-US" sz="1594" baseline="0" dirty="0" err="1" smtClean="0"/>
              <a:t>su</a:t>
            </a:r>
            <a:r>
              <a:rPr lang="en-US" sz="1594" baseline="0" dirty="0" smtClean="0"/>
              <a:t> </a:t>
            </a:r>
            <a:r>
              <a:rPr lang="en-US" sz="1594" baseline="0" dirty="0" err="1" smtClean="0"/>
              <a:t>pareja</a:t>
            </a:r>
            <a:r>
              <a:rPr lang="en-US" sz="1594" dirty="0" smtClean="0"/>
              <a:t>?</a:t>
            </a:r>
            <a:endParaRPr lang="en-US" sz="16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7029394472870766E-2"/>
          <c:y val="0.338960057272441"/>
          <c:w val="0.79067300154911535"/>
          <c:h val="0.6160258845832360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¿Conoce que es Ictericia?</c:v>
                </c:pt>
              </c:strCache>
            </c:strRef>
          </c:tx>
          <c:dLbls>
            <c:dLbl>
              <c:idx val="0"/>
              <c:layout>
                <c:manualLayout>
                  <c:x val="-0.22072574655439617"/>
                  <c:y val="-0.109099598852951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57.9%</a:t>
                    </a:r>
                    <a:endParaRPr lang="en-US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0.18084048199755301"/>
                  <c:y val="3.927681546035930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/>
                </a:pPr>
                <a:endParaRPr lang="es-PA"/>
              </a:p>
            </c:txPr>
            <c:showVal val="1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0.57800000000000007</c:v>
                </c:pt>
                <c:pt idx="1">
                  <c:v>0.4210000000000001</c:v>
                </c:pt>
              </c:numCache>
            </c:numRef>
          </c:val>
        </c:ser>
      </c:pie3DChart>
      <c:spPr>
        <a:noFill/>
        <a:ln w="25346">
          <a:noFill/>
        </a:ln>
      </c:spPr>
    </c:plotArea>
    <c:legend>
      <c:legendPos val="r"/>
      <c:layout>
        <c:manualLayout>
          <c:xMode val="edge"/>
          <c:yMode val="edge"/>
          <c:x val="0.79266078740157475"/>
          <c:y val="0.2470175220192338"/>
          <c:w val="0.17030278215223094"/>
          <c:h val="0.28195574367433318"/>
        </c:manualLayout>
      </c:layout>
    </c:legend>
    <c:plotVisOnly val="1"/>
    <c:dispBlanksAs val="zero"/>
  </c:chart>
  <c:txPr>
    <a:bodyPr/>
    <a:lstStyle/>
    <a:p>
      <a:pPr>
        <a:defRPr sz="1792"/>
      </a:pPr>
      <a:endParaRPr lang="es-P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A"/>
  <c:chart>
    <c:title>
      <c:tx>
        <c:rich>
          <a:bodyPr/>
          <a:lstStyle/>
          <a:p>
            <a:pPr>
              <a:defRPr sz="1600"/>
            </a:pPr>
            <a:r>
              <a:rPr lang="es-PA" sz="1600" dirty="0" smtClean="0"/>
              <a:t>Grafico</a:t>
            </a:r>
            <a:r>
              <a:rPr lang="es-PA" sz="1600" baseline="0" dirty="0" smtClean="0"/>
              <a:t> 5</a:t>
            </a:r>
          </a:p>
          <a:p>
            <a:pPr>
              <a:defRPr sz="1600"/>
            </a:pPr>
            <a:r>
              <a:rPr lang="es-PA" sz="1600" dirty="0" smtClean="0"/>
              <a:t>¿Conoce </a:t>
            </a:r>
            <a:r>
              <a:rPr lang="es-PA" sz="1600" dirty="0"/>
              <a:t>la razón por la cual algunos bebes se ponen amarillo?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77433858228487E-3"/>
          <c:y val="0.38498364369749416"/>
          <c:w val="0.99245590229488856"/>
          <c:h val="0.5862158406669754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¿Conoce la razón por la cual algunos bebes se ponen amarillo?</c:v>
                </c:pt>
              </c:strCache>
            </c:strRef>
          </c:tx>
          <c:dLbls>
            <c:dLbl>
              <c:idx val="0"/>
              <c:layout>
                <c:manualLayout>
                  <c:x val="-0.12785226380311332"/>
                  <c:y val="7.5241862945886015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0.32863675942687831"/>
                  <c:y val="-0.20763100296401887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/>
                </a:pPr>
                <a:endParaRPr lang="es-PA"/>
              </a:p>
            </c:txPr>
            <c:showVal val="1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6144617604092788"/>
          <c:y val="0.33380410487558321"/>
          <c:w val="0.13855382395907212"/>
          <c:h val="0.2530369216215464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s-P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A"/>
  <c:chart>
    <c:title>
      <c:tx>
        <c:rich>
          <a:bodyPr/>
          <a:lstStyle/>
          <a:p>
            <a:pPr>
              <a:defRPr sz="1600"/>
            </a:pPr>
            <a:r>
              <a:rPr lang="es-PA" sz="1600" dirty="0" smtClean="0"/>
              <a:t>Grafico</a:t>
            </a:r>
            <a:r>
              <a:rPr lang="es-PA" sz="1600" baseline="0" dirty="0" smtClean="0"/>
              <a:t> 6</a:t>
            </a:r>
          </a:p>
          <a:p>
            <a:pPr>
              <a:defRPr sz="1600"/>
            </a:pPr>
            <a:r>
              <a:rPr lang="es-PA" sz="1600" dirty="0" smtClean="0"/>
              <a:t>¿Sabe</a:t>
            </a:r>
            <a:r>
              <a:rPr lang="es-PA" sz="1600" baseline="0" dirty="0" smtClean="0"/>
              <a:t> cual es el nombre de esta condición, cuando se manifiesta en niños</a:t>
            </a:r>
            <a:r>
              <a:rPr lang="es-PA" sz="1600" dirty="0" smtClean="0"/>
              <a:t>?</a:t>
            </a:r>
            <a:endParaRPr lang="es-PA" sz="16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699861398800783E-2"/>
          <c:y val="0.38498364369749416"/>
          <c:w val="0.91089898910339995"/>
          <c:h val="0.5360735972595207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¿Conoce la razón por la cual algunos bebes se ponen amarillo?</c:v>
                </c:pt>
              </c:strCache>
            </c:strRef>
          </c:tx>
          <c:dLbls>
            <c:dLbl>
              <c:idx val="0"/>
              <c:layout>
                <c:manualLayout>
                  <c:x val="-3.6532595918711684E-2"/>
                  <c:y val="0.13905908009886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s-PA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7.2704223995663994E-2"/>
                  <c:y val="-0.24228432616125456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s-PA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4.0000000000000008E-2</c:v>
                </c:pt>
                <c:pt idx="1">
                  <c:v>0.96000000000000008</c:v>
                </c:pt>
              </c:numCache>
            </c:numRef>
          </c:val>
        </c:ser>
      </c:pie3DChart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1327056943968967"/>
          <c:y val="0.38394665331144573"/>
          <c:w val="0.13855376773555494"/>
          <c:h val="0.2530369216215463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s-P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A"/>
  <c:chart>
    <c:title>
      <c:tx>
        <c:rich>
          <a:bodyPr/>
          <a:lstStyle/>
          <a:p>
            <a:pPr>
              <a:defRPr sz="1596"/>
            </a:pPr>
            <a:r>
              <a:rPr lang="es-PA" sz="1598" dirty="0" smtClean="0"/>
              <a:t>Grafico</a:t>
            </a:r>
            <a:r>
              <a:rPr lang="es-PA" sz="1598" baseline="0" dirty="0" smtClean="0"/>
              <a:t> 7</a:t>
            </a:r>
          </a:p>
          <a:p>
            <a:pPr>
              <a:defRPr sz="1596"/>
            </a:pPr>
            <a:r>
              <a:rPr lang="es-PA" sz="1598" dirty="0" smtClean="0"/>
              <a:t>¿Sabe</a:t>
            </a:r>
            <a:r>
              <a:rPr lang="es-PA" sz="1598" baseline="0" dirty="0" smtClean="0"/>
              <a:t> que hacer si su bebe esta amarillo</a:t>
            </a:r>
            <a:r>
              <a:rPr lang="es-PA" sz="1598" dirty="0" smtClean="0"/>
              <a:t>?</a:t>
            </a:r>
            <a:endParaRPr lang="es-PA" sz="16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111691256754159E-2"/>
          <c:y val="0.39649346286290266"/>
          <c:w val="0.94307359761844833"/>
          <c:h val="0.5622840785016375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¿Conoce la razón por la cual algunos bebes se ponen amarillo?</c:v>
                </c:pt>
              </c:strCache>
            </c:strRef>
          </c:tx>
          <c:dLbls>
            <c:dLbl>
              <c:idx val="0"/>
              <c:layout>
                <c:manualLayout>
                  <c:x val="-0.209667629428471"/>
                  <c:y val="-0.1117654469610014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/>
                </a:pPr>
                <a:endParaRPr lang="es-PA"/>
              </a:p>
            </c:txPr>
            <c:showVal val="1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0.57900000000000007</c:v>
                </c:pt>
                <c:pt idx="1">
                  <c:v>0.4210000000000001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81573951369286402"/>
          <c:y val="0.2969952031858088"/>
          <c:w val="0.12867746248700029"/>
          <c:h val="0.25759543850122174"/>
        </c:manualLayout>
      </c:layout>
    </c:legend>
    <c:plotVisOnly val="1"/>
    <c:dispBlanksAs val="zero"/>
  </c:chart>
  <c:txPr>
    <a:bodyPr/>
    <a:lstStyle/>
    <a:p>
      <a:pPr>
        <a:defRPr sz="1798"/>
      </a:pPr>
      <a:endParaRPr lang="es-P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7AC-6F8A-45A6-B912-AA6467FE0CCD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35E65-BF27-49CA-AE45-A9CA3751BB77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47D2E-3E63-4467-AEEA-878F399A06BE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AB78-31BE-46D3-B255-83239F50E65D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E434-1AAF-4D61-A7AA-CB189D386A2A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0BE4D-3131-419A-A213-BEA3C27A81AE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746C-AD55-49A3-A20E-F91E8965282A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D835-CFBF-42FE-B5D2-8997E1EB6657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55E90-AED4-4678-87CC-0CE85DDF5E71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D2CE-FACA-4E93-9775-34121987A2BE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F0759-350F-41F1-89B2-B43BBBACE4AE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840F-0081-4185-9C17-7EEDC8FC0068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B4F5-5D26-4FF9-9D1E-9CC88FBDCF68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E63D-0B90-4639-B435-2A1A84F749CB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F36-AF67-4B02-A31D-C6B8F1959DE6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D249B-E2F7-4051-A766-15B0FD4C9B49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1B682-4E6D-4FF7-8C00-D73AB11A05AB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F3C8-E4FD-471E-8AC2-B008722BF4DE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C24B-13B8-4A90-81CF-64E6F29DA304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A4C8B-F11B-4210-8C4B-BC7E19D104C0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0F69-04F2-4EEF-9715-032A8819655E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D679B-69C3-4BA1-AFA0-7388BA770A03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23959C-FC37-4D9C-9999-E31922459C13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1018D0-75B7-415D-96C2-1F1E2E7AEF11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9" r:id="rId2"/>
    <p:sldLayoutId id="2147483758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9" r:id="rId9"/>
    <p:sldLayoutId id="2147483755" r:id="rId10"/>
    <p:sldLayoutId id="2147483756" r:id="rId11"/>
  </p:sldLayoutIdLst>
  <p:transition spd="med">
    <p:strips dir="l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ciruroped.com/icte/slide0009_image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861048"/>
            <a:ext cx="4857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358246" cy="2000264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s-PA" sz="32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Guia</a:t>
            </a:r>
            <a:r>
              <a:rPr lang="es-PA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PA" sz="32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Metodologica</a:t>
            </a:r>
            <a:r>
              <a:rPr lang="es-PA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para prevenir discapacidades por causa de la </a:t>
            </a:r>
            <a:r>
              <a:rPr lang="es-PA" sz="32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encefalopatia</a:t>
            </a:r>
            <a:r>
              <a:rPr lang="es-PA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PA" sz="32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bilirrubinica</a:t>
            </a:r>
            <a:r>
              <a:rPr lang="es-PA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o kernicterus</a:t>
            </a:r>
            <a:endParaRPr lang="es-PA" sz="4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000364" y="928670"/>
            <a:ext cx="3429024" cy="714380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A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ICTERICIA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851648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PA" dirty="0" smtClean="0"/>
              <a:t>LOS TRATAMIENTOS</a:t>
            </a:r>
            <a:endParaRPr lang="es-P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723900"/>
          </a:xfrm>
        </p:spPr>
        <p:txBody>
          <a:bodyPr/>
          <a:lstStyle/>
          <a:p>
            <a:pPr eaLnBrk="1" hangingPunct="1"/>
            <a:r>
              <a:rPr lang="es-PA" sz="4000" b="1" smtClean="0"/>
              <a:t>FOTOMETRIA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214688"/>
            <a:ext cx="8043863" cy="342900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300" b="1" dirty="0" smtClean="0"/>
              <a:t>Sus Técnicas:</a:t>
            </a:r>
          </a:p>
          <a:p>
            <a:pPr marL="266700" indent="-26670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ES" sz="1700" dirty="0" smtClean="0"/>
              <a:t>Se coloca al niño desnudo en una cuna o bacinete a una distancia de 4-5 cm. entre la superficie  del niño y la lámpara.</a:t>
            </a:r>
            <a:endParaRPr lang="es-PA" sz="1700" dirty="0" smtClean="0"/>
          </a:p>
          <a:p>
            <a:pPr marL="266700" indent="-26670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ES" sz="1700" dirty="0" smtClean="0"/>
              <a:t>Se coloca una protección de plexiglás entre las luces de fototerapia y el cuerpo del niño  para evitar la radiación ultravioleta que puede ser nocivo a la piel.</a:t>
            </a:r>
            <a:endParaRPr lang="es-PA" sz="1700" dirty="0" smtClean="0"/>
          </a:p>
          <a:p>
            <a:pPr marL="266700" indent="-26670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ES" sz="1700" dirty="0" smtClean="0"/>
              <a:t>Cubrirlos ojos para evitar lesión ocular, al cubrir los ojos debe tener cuidado de no obstruir la nariz</a:t>
            </a:r>
            <a:endParaRPr lang="es-PA" sz="1700" dirty="0" smtClean="0"/>
          </a:p>
          <a:p>
            <a:pPr marL="266700" indent="-26670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ES" sz="1700" dirty="0" smtClean="0"/>
              <a:t>La luz debe apagarse y retirar la oclusión o vendas en los ojos durante la toma de alimentos.</a:t>
            </a:r>
            <a:endParaRPr lang="es-PA" sz="1700" dirty="0" smtClean="0"/>
          </a:p>
          <a:p>
            <a:pPr marL="266700" indent="-26670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ES" sz="1700" dirty="0" smtClean="0"/>
              <a:t>Se gira al niño cada dos horas y se vigilo la temperatura.</a:t>
            </a:r>
            <a:endParaRPr lang="es-PA" sz="1700" dirty="0" smtClean="0"/>
          </a:p>
          <a:p>
            <a:pPr marL="266700" indent="-26670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ES" sz="1700" dirty="0" smtClean="0"/>
              <a:t>Apagar las luces cuando se extrae sangre y quitar la venda de los ojos.    </a:t>
            </a:r>
            <a:r>
              <a:rPr lang="es-ES" sz="1900" dirty="0" smtClean="0"/>
              <a:t>                                   </a:t>
            </a:r>
            <a:endParaRPr lang="es-PA" sz="1900" dirty="0" smtClean="0"/>
          </a:p>
        </p:txBody>
      </p:sp>
      <p:pic>
        <p:nvPicPr>
          <p:cNvPr id="3074" name="Picture 2" descr="29-07-2007 09;17;45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 l="4485" t="2966" r="1987" b="57478"/>
          <a:stretch>
            <a:fillRect/>
          </a:stretch>
        </p:blipFill>
        <p:spPr bwMode="auto">
          <a:xfrm>
            <a:off x="4643438" y="928688"/>
            <a:ext cx="3786187" cy="2489200"/>
          </a:xfrm>
          <a:prstGeom prst="rect">
            <a:avLst/>
          </a:prstGeom>
          <a:noFill/>
          <a:ln w="38100" cmpd="dbl">
            <a:solidFill>
              <a:srgbClr val="000080"/>
            </a:solidFill>
            <a:miter lim="800000"/>
            <a:headEnd/>
            <a:tailEnd/>
          </a:ln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28625" y="1571625"/>
            <a:ext cx="4000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>
                <a:latin typeface="Constantia" pitchFamily="18" charset="0"/>
              </a:rPr>
              <a:t>La fototerapia ha demostrado ser un método seguro para tratar la hiperbilirrubinemia hasta el punto que ha reducido en gran medida la necesidad de exanguino-transfusión.</a:t>
            </a:r>
          </a:p>
          <a:p>
            <a:endParaRPr lang="es-PA">
              <a:latin typeface="Constantia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723900"/>
          </a:xfrm>
        </p:spPr>
        <p:txBody>
          <a:bodyPr/>
          <a:lstStyle/>
          <a:p>
            <a:pPr eaLnBrk="1" hangingPunct="1"/>
            <a:r>
              <a:rPr lang="es-ES" sz="4000" b="1" smtClean="0"/>
              <a:t>EXSANGUINOTRANSFUSION</a:t>
            </a:r>
            <a:endParaRPr lang="es-PA" sz="40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163"/>
            <a:ext cx="7758113" cy="4389437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000" dirty="0" smtClean="0"/>
              <a:t>Es el recambio de sangre del niño por una sangre fresca del tipo de sangre del niño.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E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PA" sz="2000" dirty="0"/>
          </a:p>
        </p:txBody>
      </p:sp>
      <p:pic>
        <p:nvPicPr>
          <p:cNvPr id="4" name="Picture 3" descr="29-07-2007 10;02;29"/>
          <p:cNvPicPr>
            <a:picLocks noChangeAspect="1" noChangeArrowheads="1"/>
          </p:cNvPicPr>
          <p:nvPr/>
        </p:nvPicPr>
        <p:blipFill>
          <a:blip r:embed="rId2" cstate="print"/>
          <a:srcRect l="17412" t="51740" r="20700" b="3070"/>
          <a:stretch>
            <a:fillRect/>
          </a:stretch>
        </p:blipFill>
        <p:spPr bwMode="auto">
          <a:xfrm>
            <a:off x="2500313" y="2857500"/>
            <a:ext cx="4357687" cy="3543300"/>
          </a:xfrm>
          <a:prstGeom prst="rect">
            <a:avLst/>
          </a:prstGeom>
          <a:noFill/>
          <a:ln w="57150" cmpd="thinThick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¿QUE ES KERNICTERUS  O ICTERICIA NUCLEAR?</a:t>
            </a:r>
            <a:endParaRPr lang="es-PA" sz="40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4563"/>
            <a:ext cx="8043863" cy="4110037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1800" dirty="0" smtClean="0"/>
              <a:t>El Kernicterus es un síndrome neurológico motivado por el depósito de bilirrubina no conjugada en las células del cerebro (ganglios básales, núcleos del tronco del cerebro).</a:t>
            </a:r>
            <a:endParaRPr lang="es-PA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PA" dirty="0"/>
          </a:p>
        </p:txBody>
      </p:sp>
      <p:pic>
        <p:nvPicPr>
          <p:cNvPr id="4" name="Picture 4" descr="29-07-2007 10;19;20"/>
          <p:cNvPicPr>
            <a:picLocks noChangeAspect="1" noChangeArrowheads="1"/>
          </p:cNvPicPr>
          <p:nvPr/>
        </p:nvPicPr>
        <p:blipFill>
          <a:blip r:embed="rId2" cstate="print"/>
          <a:srcRect l="27069" t="28433" r="28392" b="52931"/>
          <a:stretch>
            <a:fillRect/>
          </a:stretch>
        </p:blipFill>
        <p:spPr bwMode="auto">
          <a:xfrm>
            <a:off x="2714625" y="3429000"/>
            <a:ext cx="3603625" cy="2143125"/>
          </a:xfrm>
          <a:prstGeom prst="rect">
            <a:avLst/>
          </a:prstGeom>
          <a:noFill/>
          <a:ln w="38100" cmpd="dbl">
            <a:solidFill>
              <a:srgbClr val="000080"/>
            </a:solidFill>
            <a:miter lim="800000"/>
            <a:headEnd/>
            <a:tailEnd/>
          </a:ln>
        </p:spPr>
      </p:pic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1428750" y="5643563"/>
            <a:ext cx="6286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latin typeface="Constantia" pitchFamily="18" charset="0"/>
              </a:rPr>
              <a:t>GANGLIOS BASALES; IMPREGNADOS DE BILIRRUBINA</a:t>
            </a:r>
            <a:endParaRPr lang="es-PA">
              <a:latin typeface="Constantia" pitchFamily="18" charset="0"/>
            </a:endParaRPr>
          </a:p>
          <a:p>
            <a:endParaRPr lang="es-PA">
              <a:latin typeface="Constantia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143000"/>
          </a:xfrm>
        </p:spPr>
        <p:txBody>
          <a:bodyPr/>
          <a:lstStyle/>
          <a:p>
            <a:pPr algn="just" eaLnBrk="1" hangingPunct="1"/>
            <a:r>
              <a:rPr lang="es-PA" sz="4000" b="1" smtClean="0"/>
              <a:t>SIGNOS Y SINTOMAS CLINICOS DE ICTERICIA NUCLEAR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29063"/>
          </a:xfrm>
        </p:spPr>
        <p:txBody>
          <a:bodyPr/>
          <a:lstStyle/>
          <a:p>
            <a:pPr algn="just" eaLnBrk="1" hangingPunct="1"/>
            <a:r>
              <a:rPr lang="es-ES" sz="1800" b="1" u="sng" smtClean="0"/>
              <a:t>Estadio 1</a:t>
            </a:r>
            <a:r>
              <a:rPr lang="es-ES" sz="1800" smtClean="0"/>
              <a:t>: El recién nacido que esta muy ictérico luce ligeramente enfermo, apático, soñoliento, bosteza con frecuencia, rechaza los alimentos, tiene un reflejo moro débil, así como reflejos tendinosos muy débiles o ausentes.</a:t>
            </a:r>
            <a:endParaRPr lang="es-PA" sz="1800" smtClean="0"/>
          </a:p>
          <a:p>
            <a:pPr algn="just" eaLnBrk="1" hangingPunct="1">
              <a:buFont typeface="Wingdings 2" pitchFamily="18" charset="2"/>
              <a:buNone/>
            </a:pPr>
            <a:endParaRPr lang="es-PA" sz="1400" smtClean="0"/>
          </a:p>
          <a:p>
            <a:pPr algn="just" eaLnBrk="1" hangingPunct="1"/>
            <a:r>
              <a:rPr lang="es-ES" sz="1800" b="1" u="sng" smtClean="0"/>
              <a:t>Estadio 2:</a:t>
            </a:r>
            <a:r>
              <a:rPr lang="es-ES" sz="1800" smtClean="0"/>
              <a:t> Aparece opistódomo con puños cerrados presenta sacudida de la cara o de los miembros, signo del sol poniente, nistagmo, movimientos atetósicos, convulsiones, apnea y a veces muerte.</a:t>
            </a:r>
            <a:endParaRPr lang="es-PA" sz="1800" smtClean="0"/>
          </a:p>
          <a:p>
            <a:pPr algn="just" eaLnBrk="1" hangingPunct="1">
              <a:buFont typeface="Wingdings 2" pitchFamily="18" charset="2"/>
              <a:buNone/>
            </a:pPr>
            <a:endParaRPr lang="es-PA" sz="1400" smtClean="0"/>
          </a:p>
          <a:p>
            <a:pPr algn="just" eaLnBrk="1" hangingPunct="1"/>
            <a:r>
              <a:rPr lang="es-ES" sz="1800" b="1" u="sng" smtClean="0"/>
              <a:t>Estadio 3:</a:t>
            </a:r>
            <a:r>
              <a:rPr lang="es-ES" sz="1800" smtClean="0"/>
              <a:t> Disminución de la espasticidad.</a:t>
            </a:r>
            <a:endParaRPr lang="es-PA" sz="1800" smtClean="0"/>
          </a:p>
          <a:p>
            <a:pPr algn="just" eaLnBrk="1" hangingPunct="1">
              <a:buFont typeface="Wingdings 2" pitchFamily="18" charset="2"/>
              <a:buNone/>
            </a:pPr>
            <a:endParaRPr lang="es-PA" sz="1400" smtClean="0"/>
          </a:p>
          <a:p>
            <a:pPr algn="just" eaLnBrk="1" hangingPunct="1"/>
            <a:r>
              <a:rPr lang="es-ES" sz="1800" b="1" u="sng" smtClean="0"/>
              <a:t>Estadio 4:</a:t>
            </a:r>
            <a:r>
              <a:rPr lang="es-ES" sz="1800" smtClean="0"/>
              <a:t> Secuelas, después del año puede aparecer movimientos irregulares, rigidez de nuca y epilepsia, mas adelante aparece retardo mental, trastornos del lenguaje, sordera y parálisis cerebral atetósica.</a:t>
            </a:r>
            <a:endParaRPr lang="es-PA" sz="180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eaLnBrk="1" hangingPunct="1"/>
            <a:r>
              <a:rPr lang="es-ES" sz="4000" b="1" smtClean="0"/>
              <a:t>SECUELAS DEL KERNICTERUS </a:t>
            </a:r>
            <a:endParaRPr lang="es-PA" sz="40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algn="just" eaLnBrk="1" hangingPunct="1"/>
            <a:r>
              <a:rPr lang="es-ES" sz="1900" b="1" u="sng" smtClean="0"/>
              <a:t>DISCAPACIDAD AUDITIVA: </a:t>
            </a:r>
            <a:r>
              <a:rPr lang="es-ES" sz="1900" smtClean="0"/>
              <a:t> Una discapacidad auditiva  es lo que anteriormente se llamaba sordera, término usado generalmente para describir todos los tipos y grados de pérdida auditiva. </a:t>
            </a:r>
            <a:endParaRPr lang="es-PA" sz="1900" smtClean="0"/>
          </a:p>
          <a:p>
            <a:pPr algn="just" eaLnBrk="1" hangingPunct="1">
              <a:buFont typeface="Wingdings 2" pitchFamily="18" charset="2"/>
              <a:buNone/>
            </a:pPr>
            <a:endParaRPr lang="es-PA" sz="1400" smtClean="0"/>
          </a:p>
          <a:p>
            <a:pPr algn="just" eaLnBrk="1" hangingPunct="1"/>
            <a:r>
              <a:rPr lang="es-ES" sz="1900" b="1" u="sng" smtClean="0"/>
              <a:t>PARALISIS CEREBRAL:</a:t>
            </a:r>
            <a:r>
              <a:rPr lang="es-ES" sz="1900" smtClean="0"/>
              <a:t>  Es un trastorno del movimiento y la postura resultante de una lesión permanente, no progresiva en el cerebro. Es una disfunción del sistema nervioso motor. </a:t>
            </a:r>
            <a:endParaRPr lang="es-PA" sz="1900" smtClean="0"/>
          </a:p>
          <a:p>
            <a:pPr lvl="1" eaLnBrk="1" hangingPunct="1"/>
            <a:r>
              <a:rPr lang="es-ES" sz="1800" smtClean="0"/>
              <a:t>Parálisis cerebral espástica</a:t>
            </a:r>
            <a:endParaRPr lang="es-PA" sz="1800" smtClean="0"/>
          </a:p>
          <a:p>
            <a:pPr lvl="1" eaLnBrk="1" hangingPunct="1"/>
            <a:r>
              <a:rPr lang="es-ES" sz="1800" smtClean="0"/>
              <a:t>Parálisis cerebral atáxica</a:t>
            </a:r>
            <a:endParaRPr lang="es-PA" sz="1800" smtClean="0"/>
          </a:p>
          <a:p>
            <a:pPr lvl="1" eaLnBrk="1" hangingPunct="1"/>
            <a:r>
              <a:rPr lang="es-ES" sz="1800" smtClean="0"/>
              <a:t>Parálisis cerebral atetósica</a:t>
            </a:r>
            <a:endParaRPr lang="es-PA" sz="1800" smtClean="0"/>
          </a:p>
          <a:p>
            <a:pPr lvl="1" eaLnBrk="1" hangingPunct="1"/>
            <a:endParaRPr lang="es-PA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A" sz="4000" b="1" smtClean="0"/>
              <a:t>SINTOMAS QUE PRESENTA UN NIÑO EN CASO DE KERNICTERUS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z="1800" b="1" smtClean="0"/>
              <a:t>PARALISIS ATETÓSICA: </a:t>
            </a:r>
            <a:r>
              <a:rPr lang="es-ES" sz="1800" smtClean="0"/>
              <a:t>Estos son movimientos lentos  y torcidos o repentinos y rápidos, de los pies, brazos, manos o músculos que necesitan para hablar, les pueden ser difíciles comunicar sus ideas y necesidades.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PA" sz="1400" smtClean="0"/>
          </a:p>
          <a:p>
            <a:pPr algn="just" eaLnBrk="1" hangingPunct="1"/>
            <a:r>
              <a:rPr lang="es-ES" sz="1800" b="1" smtClean="0"/>
              <a:t>RETARDO EN EL LENGUAJE: </a:t>
            </a:r>
            <a:r>
              <a:rPr lang="es-ES" sz="1800" smtClean="0"/>
              <a:t>El niño con retardo en el lenguaje demora para comunicarse y puede presentar a nivel escolar pobre comprensión del lenguaje, dislalias, disgrafías, otros presenta disgrafías, pobre comprensión del lenguaje,  dislalias. En todas las discapacidades anteriormente mencionadas el niño va a presentar deficiencias en el lenguaje.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PA" sz="1400" smtClean="0"/>
          </a:p>
          <a:p>
            <a:pPr algn="just" eaLnBrk="1" hangingPunct="1"/>
            <a:r>
              <a:rPr lang="es-ES" sz="1800" b="1" smtClean="0"/>
              <a:t>DISCAPACIDADES MULTIPLES: </a:t>
            </a:r>
            <a:r>
              <a:rPr lang="es-ES" sz="1800" smtClean="0"/>
              <a:t>No es más que impedimentos simultáneos tales como retraso mental- discapacidad auditiva-impedimentos ortopédicos; cuya combinación causa necesidades educacionales tan severas que estas no se pueden acomodar en un programa de educación especial dedicado únicamente a uno de estos impedimentos.</a:t>
            </a:r>
            <a:endParaRPr lang="es-PA" sz="180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es-PA" sz="4000" b="1" smtClean="0"/>
              <a:t>RESULTADOS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38" y="2000250"/>
          <a:ext cx="3214710" cy="3658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00132"/>
                <a:gridCol w="1143007"/>
                <a:gridCol w="1071571"/>
              </a:tblGrid>
              <a:tr h="551355">
                <a:tc gridSpan="3">
                  <a:txBody>
                    <a:bodyPr/>
                    <a:lstStyle/>
                    <a:p>
                      <a:pPr algn="ctr"/>
                      <a:r>
                        <a:rPr lang="es-PA" sz="1400" dirty="0" smtClean="0">
                          <a:solidFill>
                            <a:schemeClr val="tx1"/>
                          </a:solidFill>
                        </a:rPr>
                        <a:t>TABLA 1</a:t>
                      </a:r>
                    </a:p>
                    <a:p>
                      <a:pPr algn="ctr"/>
                      <a:r>
                        <a:rPr lang="es-PA" sz="1400" dirty="0" smtClean="0">
                          <a:solidFill>
                            <a:schemeClr val="tx1"/>
                          </a:solidFill>
                        </a:rPr>
                        <a:t>Edades de las</a:t>
                      </a:r>
                      <a:r>
                        <a:rPr lang="es-PA" sz="1400" baseline="0" dirty="0" smtClean="0">
                          <a:solidFill>
                            <a:schemeClr val="tx1"/>
                          </a:solidFill>
                        </a:rPr>
                        <a:t> madres por grupo etario y condición de Madres Gestantes</a:t>
                      </a:r>
                      <a:endParaRPr lang="es-P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</a:tr>
              <a:tr h="315060">
                <a:tc>
                  <a:txBody>
                    <a:bodyPr/>
                    <a:lstStyle/>
                    <a:p>
                      <a:pPr algn="ctr"/>
                      <a:r>
                        <a:rPr lang="es-PA" sz="1400" b="1" dirty="0" smtClean="0"/>
                        <a:t>Edad (años)</a:t>
                      </a:r>
                      <a:endParaRPr lang="es-P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b="1" dirty="0" smtClean="0"/>
                        <a:t>Primeriza</a:t>
                      </a:r>
                      <a:endParaRPr lang="es-P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b="1" dirty="0" smtClean="0"/>
                        <a:t>Multípara</a:t>
                      </a:r>
                      <a:endParaRPr lang="es-P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13 – 17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7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0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18 – 22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14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13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23 – 27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9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15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28</a:t>
                      </a:r>
                      <a:r>
                        <a:rPr lang="es-PA" sz="1400" baseline="0" dirty="0" smtClean="0"/>
                        <a:t> – 32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12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33 – 37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0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8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38 – 43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0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4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total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31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52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429125" y="785813"/>
          <a:ext cx="3929090" cy="55887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14446"/>
                <a:gridCol w="1404947"/>
                <a:gridCol w="1309697"/>
              </a:tblGrid>
              <a:tr h="551355">
                <a:tc gridSpan="3">
                  <a:txBody>
                    <a:bodyPr/>
                    <a:lstStyle/>
                    <a:p>
                      <a:pPr algn="ctr"/>
                      <a:r>
                        <a:rPr lang="es-PA" sz="1400" dirty="0" smtClean="0">
                          <a:solidFill>
                            <a:schemeClr val="tx1"/>
                          </a:solidFill>
                        </a:rPr>
                        <a:t>TABLA 2</a:t>
                      </a:r>
                    </a:p>
                    <a:p>
                      <a:pPr algn="ctr"/>
                      <a:r>
                        <a:rPr lang="es-PA" sz="1400" dirty="0" smtClean="0">
                          <a:solidFill>
                            <a:schemeClr val="tx1"/>
                          </a:solidFill>
                        </a:rPr>
                        <a:t>Recién</a:t>
                      </a:r>
                      <a:r>
                        <a:rPr lang="es-PA" sz="1400" baseline="0" dirty="0" smtClean="0">
                          <a:solidFill>
                            <a:schemeClr val="tx1"/>
                          </a:solidFill>
                        </a:rPr>
                        <a:t> nacidos diagnosticados, con licencia en sala #3 de neonatología</a:t>
                      </a:r>
                    </a:p>
                    <a:p>
                      <a:pPr algn="ctr"/>
                      <a:r>
                        <a:rPr lang="es-PA" sz="1400" baseline="0" dirty="0" smtClean="0">
                          <a:solidFill>
                            <a:schemeClr val="tx1"/>
                          </a:solidFill>
                        </a:rPr>
                        <a:t>Durante 2006 y 2007</a:t>
                      </a:r>
                      <a:endParaRPr lang="es-P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</a:tr>
              <a:tr h="315060">
                <a:tc>
                  <a:txBody>
                    <a:bodyPr/>
                    <a:lstStyle/>
                    <a:p>
                      <a:pPr algn="ctr"/>
                      <a:r>
                        <a:rPr lang="es-PA" sz="1400" b="1" dirty="0" smtClean="0"/>
                        <a:t>Mes</a:t>
                      </a:r>
                      <a:endParaRPr lang="es-P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PA" sz="1400" b="1" dirty="0" smtClean="0">
                          <a:solidFill>
                            <a:schemeClr val="tx1"/>
                          </a:solidFill>
                        </a:rPr>
                        <a:t>Cantida</a:t>
                      </a:r>
                      <a:r>
                        <a:rPr lang="es-PA" sz="1400" b="1" baseline="0" dirty="0" smtClean="0">
                          <a:solidFill>
                            <a:schemeClr val="tx1"/>
                          </a:solidFill>
                        </a:rPr>
                        <a:t>d de recién nacidos</a:t>
                      </a:r>
                      <a:endParaRPr lang="es-PA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b="1" i="1" dirty="0" smtClean="0"/>
                        <a:t>2006</a:t>
                      </a:r>
                      <a:endParaRPr lang="es-PA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b="1" i="1" dirty="0" smtClean="0"/>
                        <a:t>2007</a:t>
                      </a:r>
                      <a:endParaRPr lang="es-PA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Enero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19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29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Febrero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20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20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Marzo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18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18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Abril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22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22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Mayo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19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9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Junio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24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16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Julio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21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13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Agosto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18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31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Septiembre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26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Octubre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20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Noviembre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19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Diciembre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24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PA" sz="1400" dirty="0" smtClean="0"/>
                        <a:t>total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250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400" dirty="0" smtClean="0"/>
                        <a:t>158 (P)</a:t>
                      </a:r>
                      <a:endParaRPr lang="es-P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642938" y="1000125"/>
          <a:ext cx="3429000" cy="250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4 Marcador de contenido"/>
          <p:cNvGraphicFramePr>
            <a:graphicFrameLocks/>
          </p:cNvGraphicFramePr>
          <p:nvPr/>
        </p:nvGraphicFramePr>
        <p:xfrm>
          <a:off x="4643438" y="928688"/>
          <a:ext cx="4071937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4 Marcador de contenido"/>
          <p:cNvGraphicFramePr>
            <a:graphicFrameLocks/>
          </p:cNvGraphicFramePr>
          <p:nvPr/>
        </p:nvGraphicFramePr>
        <p:xfrm>
          <a:off x="428625" y="4000500"/>
          <a:ext cx="3714750" cy="250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4 Marcador de contenido"/>
          <p:cNvGraphicFramePr>
            <a:graphicFrameLocks/>
          </p:cNvGraphicFramePr>
          <p:nvPr/>
        </p:nvGraphicFramePr>
        <p:xfrm>
          <a:off x="3929063" y="3714750"/>
          <a:ext cx="4857750" cy="250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857250"/>
          <a:ext cx="4214813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786188" y="857250"/>
          <a:ext cx="5357812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2214563" y="3714750"/>
          <a:ext cx="5143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es-PA" sz="4000" b="1" smtClean="0"/>
              <a:t>ANTECEDENTES DE LA ICTERICIA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5000625"/>
          </a:xfrm>
        </p:spPr>
        <p:txBody>
          <a:bodyPr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En el Antiguo </a:t>
            </a:r>
            <a:r>
              <a:rPr lang="en-US" dirty="0" err="1" smtClean="0"/>
              <a:t>Testamento</a:t>
            </a:r>
            <a:r>
              <a:rPr lang="en-US" dirty="0" smtClean="0"/>
              <a:t> y el Nuevo </a:t>
            </a:r>
            <a:r>
              <a:rPr lang="en-US" dirty="0" err="1" smtClean="0"/>
              <a:t>Testamento</a:t>
            </a:r>
            <a:r>
              <a:rPr lang="en-US" dirty="0" smtClean="0"/>
              <a:t>  se </a:t>
            </a:r>
            <a:r>
              <a:rPr lang="en-US" dirty="0" err="1" smtClean="0"/>
              <a:t>habla</a:t>
            </a:r>
            <a:r>
              <a:rPr lang="en-US" dirty="0" smtClean="0"/>
              <a:t> de la </a:t>
            </a:r>
            <a:r>
              <a:rPr lang="en-US" dirty="0" err="1" smtClean="0"/>
              <a:t>Ictericia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postula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personas se </a:t>
            </a:r>
            <a:r>
              <a:rPr lang="en-US" dirty="0" err="1" smtClean="0"/>
              <a:t>ponen</a:t>
            </a:r>
            <a:r>
              <a:rPr lang="en-US" dirty="0" smtClean="0"/>
              <a:t> </a:t>
            </a:r>
            <a:r>
              <a:rPr lang="en-US" dirty="0" err="1" smtClean="0"/>
              <a:t>amarillas</a:t>
            </a:r>
            <a:r>
              <a:rPr lang="en-US" dirty="0" smtClean="0"/>
              <a:t> antes de </a:t>
            </a:r>
            <a:r>
              <a:rPr lang="en-US" dirty="0" err="1" smtClean="0"/>
              <a:t>enfermar</a:t>
            </a:r>
            <a:r>
              <a:rPr lang="en-US" dirty="0" smtClean="0"/>
              <a:t> o </a:t>
            </a:r>
            <a:r>
              <a:rPr lang="en-US" dirty="0" err="1" smtClean="0"/>
              <a:t>morir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En el </a:t>
            </a:r>
            <a:r>
              <a:rPr lang="en-US" dirty="0" err="1" smtClean="0"/>
              <a:t>siglo</a:t>
            </a:r>
            <a:r>
              <a:rPr lang="en-US" dirty="0" smtClean="0"/>
              <a:t> XV </a:t>
            </a:r>
            <a:r>
              <a:rPr lang="en-US" dirty="0" err="1" smtClean="0"/>
              <a:t>aparece</a:t>
            </a:r>
            <a:r>
              <a:rPr lang="en-US" dirty="0" smtClean="0"/>
              <a:t> la </a:t>
            </a:r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referencia</a:t>
            </a:r>
            <a:r>
              <a:rPr lang="en-US" dirty="0" smtClean="0"/>
              <a:t> de </a:t>
            </a:r>
            <a:r>
              <a:rPr lang="en-US" dirty="0" err="1" smtClean="0"/>
              <a:t>Ictericia</a:t>
            </a:r>
            <a:r>
              <a:rPr lang="en-US" dirty="0" smtClean="0"/>
              <a:t> en el </a:t>
            </a:r>
            <a:r>
              <a:rPr lang="es-PA" dirty="0" smtClean="0"/>
              <a:t>recién</a:t>
            </a:r>
            <a:r>
              <a:rPr lang="en-US" dirty="0" smtClean="0"/>
              <a:t> </a:t>
            </a:r>
            <a:r>
              <a:rPr lang="en-US" dirty="0" err="1" smtClean="0"/>
              <a:t>nacido</a:t>
            </a:r>
            <a:r>
              <a:rPr lang="en-US" dirty="0" smtClean="0"/>
              <a:t> y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publicada</a:t>
            </a:r>
            <a:r>
              <a:rPr lang="en-US" dirty="0" smtClean="0"/>
              <a:t> en </a:t>
            </a:r>
            <a:r>
              <a:rPr lang="en-US" dirty="0" err="1" smtClean="0"/>
              <a:t>Mettlenger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P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A" dirty="0" smtClean="0"/>
              <a:t>Shakespeare hace la primera referencia de la penetración de la </a:t>
            </a:r>
            <a:r>
              <a:rPr lang="es-PA" dirty="0" err="1" smtClean="0"/>
              <a:t>bilirubina</a:t>
            </a:r>
            <a:r>
              <a:rPr lang="es-PA" dirty="0" smtClean="0"/>
              <a:t> en los tejidos </a:t>
            </a:r>
            <a:r>
              <a:rPr lang="es-PA" dirty="0" err="1" smtClean="0"/>
              <a:t>troclus</a:t>
            </a:r>
            <a:r>
              <a:rPr lang="es-PA" dirty="0" smtClean="0"/>
              <a:t> and </a:t>
            </a:r>
            <a:r>
              <a:rPr lang="es-PA" dirty="0" err="1" smtClean="0"/>
              <a:t>cressida</a:t>
            </a:r>
            <a:r>
              <a:rPr lang="es-PA" dirty="0" smtClean="0"/>
              <a:t>, él le pregunta a ella ¿Qué agravio ha causado esta ictericia en tus mejillas?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P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A" dirty="0" smtClean="0"/>
              <a:t>En el siglo XVIII John Burton publica un trabajo titulado “</a:t>
            </a:r>
            <a:r>
              <a:rPr lang="es-PA" i="1" dirty="0" smtClean="0"/>
              <a:t>Full View of </a:t>
            </a:r>
            <a:r>
              <a:rPr lang="es-PA" i="1" dirty="0" err="1" smtClean="0"/>
              <a:t>the</a:t>
            </a:r>
            <a:r>
              <a:rPr lang="es-PA" i="1" dirty="0" smtClean="0"/>
              <a:t> Desease </a:t>
            </a:r>
            <a:r>
              <a:rPr lang="es-PA" i="1" dirty="0" err="1" smtClean="0"/>
              <a:t>incident</a:t>
            </a:r>
            <a:r>
              <a:rPr lang="es-PA" i="1" dirty="0" smtClean="0"/>
              <a:t> in </a:t>
            </a:r>
            <a:r>
              <a:rPr lang="es-PA" i="1" dirty="0" err="1" smtClean="0"/>
              <a:t>Children</a:t>
            </a:r>
            <a:r>
              <a:rPr lang="es-PA" dirty="0" smtClean="0"/>
              <a:t>” donde trata de explicar la ictericia neonatal, cuando habla de la necesidad de la respiración para empujar hacia adelante la bilis en los intestinos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P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A" dirty="0" smtClean="0"/>
              <a:t>En 1913 </a:t>
            </a:r>
            <a:r>
              <a:rPr lang="es-PA" dirty="0" err="1" smtClean="0"/>
              <a:t>Ylippo</a:t>
            </a:r>
            <a:r>
              <a:rPr lang="es-PA" dirty="0" smtClean="0"/>
              <a:t> pediatra Holandés habla de la ictericia describiendo el color amarillo en la piel y del color umbilical.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P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A" dirty="0" smtClean="0"/>
              <a:t>En 1950 se hace la primera </a:t>
            </a:r>
            <a:r>
              <a:rPr lang="es-PA" dirty="0" err="1" smtClean="0"/>
              <a:t>exsanguinotranfusión</a:t>
            </a:r>
            <a:r>
              <a:rPr lang="es-PA" dirty="0" smtClean="0"/>
              <a:t> y se conoce el papel protector  de la albumina plasmática sobre el sistema nervioso central.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PA" dirty="0" smtClean="0"/>
              <a:t>MUCHAS GRACIAS</a:t>
            </a:r>
            <a:endParaRPr lang="es-PA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33400" y="3643313"/>
            <a:ext cx="7854950" cy="1338262"/>
          </a:xfrm>
        </p:spPr>
        <p:txBody>
          <a:bodyPr/>
          <a:lstStyle/>
          <a:p>
            <a:pPr marR="0" algn="ctr" eaLnBrk="1" hangingPunct="1"/>
            <a:r>
              <a:rPr lang="es-PA" sz="4000" smtClean="0"/>
              <a:t>Por su Atención</a:t>
            </a:r>
            <a:endParaRPr lang="es-PA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es-PA" sz="4000" b="1" smtClean="0"/>
              <a:t>JUSTIFICACIÓN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786313"/>
          </a:xfrm>
        </p:spPr>
        <p:txBody>
          <a:bodyPr/>
          <a:lstStyle/>
          <a:p>
            <a:pPr eaLnBrk="1" hangingPunct="1"/>
            <a:r>
              <a:rPr lang="es-PA" sz="2000" smtClean="0"/>
              <a:t>Desconocimiento de los padres y la comunidad sobre el riesgo de la ictericia.</a:t>
            </a:r>
          </a:p>
          <a:p>
            <a:pPr eaLnBrk="1" hangingPunct="1"/>
            <a:endParaRPr lang="es-PA" sz="1400" smtClean="0"/>
          </a:p>
          <a:p>
            <a:pPr eaLnBrk="1" hangingPunct="1"/>
            <a:r>
              <a:rPr lang="es-PA" sz="2000" smtClean="0"/>
              <a:t>Diagnóstico más común</a:t>
            </a:r>
          </a:p>
          <a:p>
            <a:pPr eaLnBrk="1" hangingPunct="1"/>
            <a:endParaRPr lang="es-PA" sz="1400" smtClean="0"/>
          </a:p>
          <a:p>
            <a:pPr eaLnBrk="1" hangingPunct="1"/>
            <a:r>
              <a:rPr lang="es-PA" sz="2000" smtClean="0"/>
              <a:t>Abultamiento de casos captados en el mes</a:t>
            </a:r>
          </a:p>
          <a:p>
            <a:pPr eaLnBrk="1" hangingPunct="1"/>
            <a:endParaRPr lang="es-PA" sz="1400" smtClean="0"/>
          </a:p>
          <a:p>
            <a:pPr eaLnBrk="1" hangingPunct="1"/>
            <a:r>
              <a:rPr lang="es-PA" sz="2000" smtClean="0"/>
              <a:t>Riesgo de discapacidad si no es captada y monitorizada con tiempo</a:t>
            </a:r>
          </a:p>
          <a:p>
            <a:pPr eaLnBrk="1" hangingPunct="1"/>
            <a:endParaRPr lang="es-PA" sz="1400" smtClean="0"/>
          </a:p>
          <a:p>
            <a:pPr eaLnBrk="1" hangingPunct="1"/>
            <a:r>
              <a:rPr lang="es-PA" sz="2000" smtClean="0"/>
              <a:t>Secuelas que no son detectadas hasta cuando ya están insertados en área escolar</a:t>
            </a:r>
          </a:p>
          <a:p>
            <a:pPr eaLnBrk="1" hangingPunct="1"/>
            <a:endParaRPr lang="es-PA" sz="1400" smtClean="0"/>
          </a:p>
          <a:p>
            <a:pPr eaLnBrk="1" hangingPunct="1"/>
            <a:r>
              <a:rPr lang="es-PA" sz="2000" smtClean="0"/>
              <a:t>Salud – Educación – Comunidad.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/>
          <a:lstStyle/>
          <a:p>
            <a:pPr eaLnBrk="1" hangingPunct="1"/>
            <a:r>
              <a:rPr lang="es-PA" sz="4000" b="1" smtClean="0"/>
              <a:t>OBJETIVOS</a:t>
            </a:r>
            <a:r>
              <a:rPr lang="es-PA" smtClean="0"/>
              <a:t> </a:t>
            </a:r>
            <a:r>
              <a:rPr lang="es-PA" sz="4000" b="1" smtClean="0"/>
              <a:t>GENERALES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PA" sz="2000" smtClean="0"/>
              <a:t>Implementar  en la sala de neonatología conjuntamente con las autoridades del Complejo Hospitalario Manuel Amador Guerrero un programa de orientación, que ofrezca a las madres de recién nacidos una Guía Metodológica para prevenir discapacidades por causa de encefalopatía bilirrubínica o Kernicterus.</a:t>
            </a:r>
          </a:p>
          <a:p>
            <a:pPr eaLnBrk="1" hangingPunct="1">
              <a:buFont typeface="Wingdings 2" pitchFamily="18" charset="2"/>
              <a:buNone/>
            </a:pPr>
            <a:endParaRPr lang="es-PA" smtClean="0"/>
          </a:p>
          <a:p>
            <a:pPr eaLnBrk="1" hangingPunct="1"/>
            <a:endParaRPr lang="es-PA" smtClean="0"/>
          </a:p>
          <a:p>
            <a:pPr eaLnBrk="1" hangingPunct="1"/>
            <a:endParaRPr lang="es-PA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eaLnBrk="1" hangingPunct="1"/>
            <a:r>
              <a:rPr lang="es-PA" sz="4000" b="1" smtClean="0"/>
              <a:t>OBJETIVOS ESPECÍFICOS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071938"/>
          </a:xfrm>
        </p:spPr>
        <p:txBody>
          <a:bodyPr/>
          <a:lstStyle/>
          <a:p>
            <a:pPr algn="just" eaLnBrk="1" hangingPunct="1"/>
            <a:r>
              <a:rPr lang="es-PA" sz="2000" smtClean="0"/>
              <a:t>Realizar un diagnóstico de las estadísticas del último año en los cuáles se refleja la prevalencia mensual de casos de ictericia.</a:t>
            </a:r>
          </a:p>
          <a:p>
            <a:pPr algn="just" eaLnBrk="1" hangingPunct="1"/>
            <a:endParaRPr lang="es-PA" sz="1400" smtClean="0"/>
          </a:p>
          <a:p>
            <a:pPr algn="just" eaLnBrk="1" hangingPunct="1"/>
            <a:r>
              <a:rPr lang="es-PA" sz="2000" smtClean="0"/>
              <a:t>Aplicar una encuesta para reconocer el grado de conocimiento que tienen las madres de la ictericia.</a:t>
            </a:r>
          </a:p>
          <a:p>
            <a:pPr algn="just" eaLnBrk="1" hangingPunct="1"/>
            <a:endParaRPr lang="es-PA" sz="1400" smtClean="0"/>
          </a:p>
          <a:p>
            <a:pPr algn="just" eaLnBrk="1" hangingPunct="1"/>
            <a:r>
              <a:rPr lang="es-PA" sz="2000" smtClean="0"/>
              <a:t>Ofrecer a las madres orientación sobre las causas y las secuelas de la encefalopatía bilirrubínica o kernicterus en niños.</a:t>
            </a:r>
          </a:p>
          <a:p>
            <a:pPr algn="just" eaLnBrk="1" hangingPunct="1"/>
            <a:endParaRPr lang="es-PA" sz="1400" smtClean="0"/>
          </a:p>
          <a:p>
            <a:pPr algn="just" eaLnBrk="1" hangingPunct="1"/>
            <a:r>
              <a:rPr lang="es-PA" sz="2000" smtClean="0"/>
              <a:t>Sugerir a las autoridades médicas del Centro Hospitalario el inicio de un programa de charlas orientación a madres de sala de puerperio para que cuente con una Guía que les ayude a prevenir discapacidades.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es-PA" sz="4000" b="1" smtClean="0"/>
              <a:t>¿QUE ES ICTERICIA?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2975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_tradnl" sz="2000" dirty="0" smtClean="0"/>
              <a:t>La ictericia es la coloración amarillenta  en la piel mucosa y humores orgánicos por la fijación de la bilirrubina.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_tradnl" sz="1400" dirty="0" smtClean="0"/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_tradnl" sz="2000" dirty="0" smtClean="0"/>
              <a:t>La ictericia ocurre en la mayoría de los recién nacidos y la mayor parte de ellas son benignas, pero debido a la toxicidad potencial de la bilirrubina, los neonatos deben ser monitorizados para identificar aquellos que pueden desarrollar </a:t>
            </a:r>
            <a:r>
              <a:rPr lang="es-ES_tradnl" sz="2000" dirty="0" err="1" smtClean="0"/>
              <a:t>hiperbilirrubinemia</a:t>
            </a:r>
            <a:r>
              <a:rPr lang="es-ES_tradnl" sz="2000" dirty="0" smtClean="0"/>
              <a:t> severa, encefalopatía </a:t>
            </a:r>
            <a:r>
              <a:rPr lang="es-ES_tradnl" sz="2000" dirty="0" err="1" smtClean="0"/>
              <a:t>bilirrubinica</a:t>
            </a:r>
            <a:r>
              <a:rPr lang="es-ES_tradnl" sz="2000" dirty="0" smtClean="0"/>
              <a:t> aguda o kernicterus.</a:t>
            </a:r>
            <a:endParaRPr lang="es-P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PA" dirty="0"/>
          </a:p>
        </p:txBody>
      </p:sp>
      <p:pic>
        <p:nvPicPr>
          <p:cNvPr id="4" name="Picture 2" descr="27-07-2007 19;40;53"/>
          <p:cNvPicPr>
            <a:picLocks noChangeAspect="1" noChangeArrowheads="1"/>
          </p:cNvPicPr>
          <p:nvPr/>
        </p:nvPicPr>
        <p:blipFill>
          <a:blip r:embed="rId2" cstate="print"/>
          <a:srcRect t="21892" b="37102"/>
          <a:stretch>
            <a:fillRect/>
          </a:stretch>
        </p:blipFill>
        <p:spPr bwMode="auto">
          <a:xfrm>
            <a:off x="3214688" y="4286250"/>
            <a:ext cx="3417887" cy="2209800"/>
          </a:xfrm>
          <a:prstGeom prst="rect">
            <a:avLst/>
          </a:prstGeom>
          <a:solidFill>
            <a:srgbClr val="000080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es-PA" sz="4000" b="1" smtClean="0"/>
              <a:t>¿CUALES SON SUS CAUSAS?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63"/>
            <a:ext cx="7829550" cy="4681537"/>
          </a:xfrm>
        </p:spPr>
        <p:txBody>
          <a:bodyPr/>
          <a:lstStyle/>
          <a:p>
            <a:pPr eaLnBrk="1" hangingPunct="1"/>
            <a:r>
              <a:rPr lang="es-ES_tradnl" sz="2000" smtClean="0"/>
              <a:t>Retraso  en el inicio de la alimentación del niño</a:t>
            </a:r>
            <a:endParaRPr lang="es-PA" sz="2000" smtClean="0"/>
          </a:p>
          <a:p>
            <a:pPr eaLnBrk="1" hangingPunct="1"/>
            <a:r>
              <a:rPr lang="es-ES_tradnl" sz="2000" smtClean="0"/>
              <a:t>Ictericia fisiológica</a:t>
            </a:r>
            <a:endParaRPr lang="es-PA" sz="2000" smtClean="0"/>
          </a:p>
          <a:p>
            <a:pPr eaLnBrk="1" hangingPunct="1"/>
            <a:r>
              <a:rPr lang="es-ES_tradnl" sz="2000" smtClean="0"/>
              <a:t>Incompatibilidad  A B O. (grupo de sangre)</a:t>
            </a:r>
            <a:endParaRPr lang="es-PA" sz="2000" smtClean="0"/>
          </a:p>
          <a:p>
            <a:pPr eaLnBrk="1" hangingPunct="1"/>
            <a:r>
              <a:rPr lang="es-ES_tradnl" sz="2000" smtClean="0"/>
              <a:t>Incompatibilidad factor  RH (sangre)</a:t>
            </a:r>
            <a:endParaRPr lang="es-PA" sz="2000" smtClean="0"/>
          </a:p>
          <a:p>
            <a:pPr eaLnBrk="1" hangingPunct="1"/>
            <a:r>
              <a:rPr lang="es-ES_tradnl" sz="2000" smtClean="0"/>
              <a:t>Asociada a la lactancia materna y  por leche humana.</a:t>
            </a:r>
            <a:endParaRPr lang="es-PA" sz="2000" smtClean="0"/>
          </a:p>
          <a:p>
            <a:pPr eaLnBrk="1" hangingPunct="1"/>
            <a:r>
              <a:rPr lang="es-ES_tradnl" sz="2000" smtClean="0"/>
              <a:t>Sepsis.</a:t>
            </a:r>
            <a:endParaRPr lang="es-PA" sz="2000" smtClean="0"/>
          </a:p>
          <a:p>
            <a:pPr eaLnBrk="1" hangingPunct="1"/>
            <a:r>
              <a:rPr lang="es-ES_tradnl" sz="2000" smtClean="0"/>
              <a:t>Prematuridad.</a:t>
            </a:r>
            <a:endParaRPr lang="es-PA" sz="2000" smtClean="0"/>
          </a:p>
          <a:p>
            <a:pPr eaLnBrk="1" hangingPunct="1"/>
            <a:r>
              <a:rPr lang="es-ES_tradnl" sz="2000" smtClean="0"/>
              <a:t>Asfixia, hipoxia.</a:t>
            </a:r>
            <a:endParaRPr lang="es-PA" sz="2000" smtClean="0"/>
          </a:p>
          <a:p>
            <a:pPr eaLnBrk="1" hangingPunct="1"/>
            <a:r>
              <a:rPr lang="es-ES_tradnl" sz="2000" smtClean="0"/>
              <a:t>Hijo de madre diabética.</a:t>
            </a:r>
            <a:endParaRPr lang="es-PA" sz="2000" smtClean="0"/>
          </a:p>
          <a:p>
            <a:pPr eaLnBrk="1" hangingPunct="1"/>
            <a:r>
              <a:rPr lang="es-ES_tradnl" sz="2000" smtClean="0"/>
              <a:t>La deficiencia de glucosa 6 fosfato deshidrogenasa ( G6 PD).</a:t>
            </a:r>
            <a:endParaRPr lang="es-PA" sz="200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795338"/>
          </a:xfrm>
        </p:spPr>
        <p:txBody>
          <a:bodyPr/>
          <a:lstStyle/>
          <a:p>
            <a:pPr eaLnBrk="1" hangingPunct="1"/>
            <a:r>
              <a:rPr lang="es-PA" sz="4000" b="1" smtClean="0"/>
              <a:t>¿COMO SE IDENTIFICA?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2143125"/>
            <a:ext cx="8215312" cy="4286250"/>
          </a:xfrm>
        </p:spPr>
        <p:txBody>
          <a:bodyPr/>
          <a:lstStyle/>
          <a:p>
            <a:pPr algn="just" eaLnBrk="1" hangingPunct="1"/>
            <a:r>
              <a:rPr lang="es-ES" sz="1800" smtClean="0"/>
              <a:t>La ictericia se manifiesta de la cabeza a los pies.</a:t>
            </a:r>
            <a:endParaRPr lang="es-PA" sz="1800" smtClean="0"/>
          </a:p>
          <a:p>
            <a:pPr algn="just" eaLnBrk="1" hangingPunct="1"/>
            <a:r>
              <a:rPr lang="es-ES" sz="1800" smtClean="0"/>
              <a:t>La ictericia puede ser detectada haciendo presión sobre la piel produciendo un blanqueamiento debajo de esta la cual revela el color debajo de la piel; los niños con ictericia revelan un color amarillo intenso; es difícil visualizar en niños de raza negra.</a:t>
            </a:r>
            <a:endParaRPr lang="es-PA" sz="1800" smtClean="0"/>
          </a:p>
          <a:p>
            <a:pPr algn="just" eaLnBrk="1" hangingPunct="1"/>
            <a:r>
              <a:rPr lang="es-ES" sz="1800" smtClean="0"/>
              <a:t>La ictericia primero es vista en la cara y progresa caudalmente el tronco y las extremidades.  </a:t>
            </a:r>
            <a:endParaRPr lang="es-PA" sz="1800" smtClean="0"/>
          </a:p>
          <a:p>
            <a:pPr algn="just" eaLnBrk="1" hangingPunct="1"/>
            <a:r>
              <a:rPr lang="es-ES" sz="1800" smtClean="0"/>
              <a:t>El área donde se realiza la evaluación debe estar bien iluminada, preferiblemente con la luz del día y sin sabanillas o ropa que reflejen color amarillo como el rojo.</a:t>
            </a:r>
            <a:endParaRPr lang="es-PA" sz="1800" smtClean="0"/>
          </a:p>
          <a:p>
            <a:pPr algn="just" eaLnBrk="1" hangingPunct="1"/>
            <a:r>
              <a:rPr lang="es-ES" sz="1800" smtClean="0"/>
              <a:t>La estimación visual de los niveles de bilirrubina con respecto al grado de ictericia puede llevar a errores por eso hay que realizar una prueba de sangre bilirrubina total (BT), máxime si se produce temprano en las primeras 48 horas.</a:t>
            </a:r>
            <a:endParaRPr lang="es-PA" sz="1800" smtClean="0"/>
          </a:p>
        </p:txBody>
      </p:sp>
      <p:pic>
        <p:nvPicPr>
          <p:cNvPr id="2050" name="Picture 2" descr="27-07-2007 19;45;26"/>
          <p:cNvPicPr>
            <a:picLocks noChangeAspect="1" noChangeArrowheads="1"/>
          </p:cNvPicPr>
          <p:nvPr/>
        </p:nvPicPr>
        <p:blipFill>
          <a:blip r:embed="rId2" cstate="print"/>
          <a:srcRect l="7967" t="3632" r="613" b="46912"/>
          <a:stretch>
            <a:fillRect/>
          </a:stretch>
        </p:blipFill>
        <p:spPr bwMode="auto">
          <a:xfrm>
            <a:off x="5786438" y="428625"/>
            <a:ext cx="2933700" cy="1928813"/>
          </a:xfrm>
          <a:prstGeom prst="rect">
            <a:avLst/>
          </a:prstGeom>
          <a:noFill/>
          <a:ln w="57150" cmpd="thinThick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eaLnBrk="1" hangingPunct="1"/>
            <a:r>
              <a:rPr lang="es-PA" sz="4000" b="1" smtClean="0"/>
              <a:t>¿QUE SE DEBE Y NO SE DEBE HACER?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815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s-ES" sz="1800" b="1" smtClean="0"/>
          </a:p>
          <a:p>
            <a:pPr eaLnBrk="1" hangingPunct="1">
              <a:buFont typeface="Wingdings 2" pitchFamily="18" charset="2"/>
              <a:buNone/>
            </a:pPr>
            <a:r>
              <a:rPr lang="es-ES" sz="2000" b="1" smtClean="0"/>
              <a:t>SE DEBE HACER:</a:t>
            </a:r>
          </a:p>
          <a:p>
            <a:pPr eaLnBrk="1" hangingPunct="1"/>
            <a:r>
              <a:rPr lang="es-ES" sz="2000" smtClean="0"/>
              <a:t>Llevar al niño urgente al médico, no esperar a la primera cita</a:t>
            </a:r>
            <a:endParaRPr lang="es-PA" sz="2000" smtClean="0"/>
          </a:p>
          <a:p>
            <a:pPr eaLnBrk="1" hangingPunct="1"/>
            <a:r>
              <a:rPr lang="es-ES" sz="2000" smtClean="0"/>
              <a:t>Conservar la calma</a:t>
            </a:r>
            <a:endParaRPr lang="es-PA" sz="2000" smtClean="0"/>
          </a:p>
          <a:p>
            <a:pPr eaLnBrk="1" hangingPunct="1"/>
            <a:r>
              <a:rPr lang="es-ES" sz="2000" smtClean="0"/>
              <a:t>Pedir que se realice una prueba de sangre para descartar</a:t>
            </a:r>
            <a:endParaRPr lang="es-PA" sz="2000" smtClean="0"/>
          </a:p>
          <a:p>
            <a:pPr eaLnBrk="1" hangingPunct="1"/>
            <a:r>
              <a:rPr lang="es-ES" sz="2000" smtClean="0"/>
              <a:t>Solicitar una prueba de tamizaje.</a:t>
            </a:r>
          </a:p>
          <a:p>
            <a:pPr eaLnBrk="1" hangingPunct="1"/>
            <a:endParaRPr lang="es-ES" sz="2000" smtClean="0"/>
          </a:p>
          <a:p>
            <a:pPr eaLnBrk="1" hangingPunct="1"/>
            <a:endParaRPr lang="es-E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s-ES" sz="2000" b="1" smtClean="0"/>
              <a:t>NO SE DEBE HACER:</a:t>
            </a:r>
          </a:p>
          <a:p>
            <a:pPr eaLnBrk="1" hangingPunct="1"/>
            <a:r>
              <a:rPr lang="es-ES" sz="2000" smtClean="0"/>
              <a:t>Ponerlo al sol para que baje el tono de la piel</a:t>
            </a:r>
            <a:endParaRPr lang="es-PA" sz="2000" smtClean="0"/>
          </a:p>
          <a:p>
            <a:pPr eaLnBrk="1" hangingPunct="1"/>
            <a:r>
              <a:rPr lang="es-ES" sz="2000" smtClean="0"/>
              <a:t>Demorar para llevarlo a una atención medica</a:t>
            </a:r>
            <a:endParaRPr lang="es-PA" sz="2000" smtClean="0"/>
          </a:p>
          <a:p>
            <a:pPr eaLnBrk="1" hangingPunct="1"/>
            <a:r>
              <a:rPr lang="es-ES" sz="2000" smtClean="0"/>
              <a:t>Poner alcanfor en las cosas del bebe, ni en su cuna</a:t>
            </a:r>
            <a:endParaRPr lang="es-PA" sz="2000" smtClean="0"/>
          </a:p>
          <a:p>
            <a:pPr eaLnBrk="1" hangingPunct="1">
              <a:buFont typeface="Wingdings 2" pitchFamily="18" charset="2"/>
              <a:buNone/>
            </a:pPr>
            <a:endParaRPr lang="es-PA" sz="200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3">
      <a:dk1>
        <a:sysClr val="windowText" lastClr="000000"/>
      </a:dk1>
      <a:lt1>
        <a:srgbClr val="FFEFC9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3">
    <a:dk1>
      <a:sysClr val="windowText" lastClr="000000"/>
    </a:dk1>
    <a:lt1>
      <a:srgbClr val="FFEFC9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Personalizado 3">
    <a:dk1>
      <a:sysClr val="windowText" lastClr="000000"/>
    </a:dk1>
    <a:lt1>
      <a:srgbClr val="FFEFC9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1551</Words>
  <Application>Microsoft Office PowerPoint</Application>
  <PresentationFormat>Presentación en pantalla (4:3)</PresentationFormat>
  <Paragraphs>205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Flujo</vt:lpstr>
      <vt:lpstr>Guia Metodologica para prevenir discapacidades por causa de la encefalopatia bilirrubinica o kernicterus</vt:lpstr>
      <vt:lpstr>ANTECEDENTES DE LA ICTERICIA</vt:lpstr>
      <vt:lpstr>JUSTIFICACIÓN</vt:lpstr>
      <vt:lpstr>OBJETIVOS GENERALES</vt:lpstr>
      <vt:lpstr>OBJETIVOS ESPECÍFICOS</vt:lpstr>
      <vt:lpstr>¿QUE ES ICTERICIA?</vt:lpstr>
      <vt:lpstr>¿CUALES SON SUS CAUSAS?</vt:lpstr>
      <vt:lpstr>¿COMO SE IDENTIFICA?</vt:lpstr>
      <vt:lpstr>¿QUE SE DEBE Y NO SE DEBE HACER?</vt:lpstr>
      <vt:lpstr>LOS TRATAMIENTOS</vt:lpstr>
      <vt:lpstr>FOTOMETRIA</vt:lpstr>
      <vt:lpstr>EXSANGUINOTRANSFUSION</vt:lpstr>
      <vt:lpstr>¿QUE ES KERNICTERUS  O ICTERICIA NUCLEAR?</vt:lpstr>
      <vt:lpstr>SIGNOS Y SINTOMAS CLINICOS DE ICTERICIA NUCLEAR</vt:lpstr>
      <vt:lpstr>SECUELAS DEL KERNICTERUS </vt:lpstr>
      <vt:lpstr>SINTOMAS QUE PRESENTA UN NIÑO EN CASO DE KERNICTERUS</vt:lpstr>
      <vt:lpstr>RESULTADOS</vt:lpstr>
      <vt:lpstr>Diapositiva 18</vt:lpstr>
      <vt:lpstr>Diapositiva 19</vt:lpstr>
      <vt:lpstr>MUCHAS GRACIAS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24</cp:revision>
  <dcterms:created xsi:type="dcterms:W3CDTF">2008-03-08T06:10:12Z</dcterms:created>
  <dcterms:modified xsi:type="dcterms:W3CDTF">2011-04-16T05:41:35Z</dcterms:modified>
</cp:coreProperties>
</file>