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7" r:id="rId11"/>
    <p:sldId id="264" r:id="rId12"/>
    <p:sldId id="268" r:id="rId13"/>
    <p:sldId id="266" r:id="rId14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78" autoAdjust="0"/>
  </p:normalViewPr>
  <p:slideViewPr>
    <p:cSldViewPr>
      <p:cViewPr>
        <p:scale>
          <a:sx n="66" d="100"/>
          <a:sy n="66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PA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PA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PA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PA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PA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PA"/>
              </a:p>
            </p:txBody>
          </p:sp>
        </p:grpSp>
      </p:grpSp>
      <p:sp>
        <p:nvSpPr>
          <p:cNvPr id="153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MX"/>
              <a:t>Haga clic para cambiar el estilo de título	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6B3638-5785-408A-A6DB-E09A66C818F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80F5-D7B5-4925-B36C-E03FC658A7D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4392B-6E6B-46A5-9A4D-2C1387A5F39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53010-E00F-4BED-9461-E9BD7E5B0CB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es-PA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436D0-1EE1-46D7-B39A-EDC1D402119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17C52-E435-4715-B979-7C9118F0593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00E95-94E5-4021-8065-B36864C933B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22258-5C81-428E-BBE1-18F89C67928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C7754-7F41-4286-87A9-A0A2F975410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A6D66-FACB-4E72-9099-66607E2907F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E1736-361E-4EFE-81B0-CEAC2141A77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076F0-951C-49CF-B42A-2941687FC5E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A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0E8F3-CAAD-4F22-A4F5-A1943B9FBC0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PA" sz="2400">
              <a:latin typeface="Times New Roman" pitchFamily="18" charset="0"/>
            </a:endParaRPr>
          </a:p>
        </p:txBody>
      </p:sp>
      <p:grpSp>
        <p:nvGrpSpPr>
          <p:cNvPr id="1034" name="Group 4"/>
          <p:cNvGrpSpPr>
            <a:grpSpLocks/>
          </p:cNvGrpSpPr>
          <p:nvPr/>
        </p:nvGrpSpPr>
        <p:grpSpPr bwMode="auto">
          <a:xfrm>
            <a:off x="323850" y="1268413"/>
            <a:ext cx="8305800" cy="182562"/>
            <a:chOff x="240" y="893"/>
            <a:chExt cx="5232" cy="115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PA" sz="2400">
                <a:latin typeface="Times New Roman" pitchFamily="18" charset="0"/>
              </a:endParaRPr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PA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cambiar el estilo de título	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2F2EFDA7-76C1-4C44-AEB0-455BD28DEB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  <p:sldLayoutId id="2147483675" r:id="rId12"/>
    <p:sldLayoutId id="2147483674" r:id="rId13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http://kerneltrap.org/files/jens-axboe.jpg" TargetMode="External"/><Relationship Id="rId3" Type="http://schemas.openxmlformats.org/officeDocument/2006/relationships/image" Target="http://www.theworldpeaceinitiative.com/1Baby.jpg" TargetMode="External"/><Relationship Id="rId7" Type="http://schemas.openxmlformats.org/officeDocument/2006/relationships/image" Target="http://www.kspace.to/images/aspaceJapanese.jpg" TargetMode="External"/><Relationship Id="rId12" Type="http://schemas.openxmlformats.org/officeDocument/2006/relationships/image" Target="../media/image10.jpeg"/><Relationship Id="rId17" Type="http://schemas.openxmlformats.org/officeDocument/2006/relationships/image" Target="http://www.bobdelmonteque.com/armondtannery87.jpg" TargetMode="External"/><Relationship Id="rId2" Type="http://schemas.openxmlformats.org/officeDocument/2006/relationships/image" Target="../media/image5.jpeg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http://www.newenglandtap.com/brienna_tomlinson_01.jpg" TargetMode="External"/><Relationship Id="rId5" Type="http://schemas.openxmlformats.org/officeDocument/2006/relationships/image" Target="http://www.pmdfoundation.org/images/Riley2.jpg" TargetMode="External"/><Relationship Id="rId15" Type="http://schemas.openxmlformats.org/officeDocument/2006/relationships/image" Target="http://edenprairieweblogs.org/html/uploaded_images/david%20luse2-728902.jpg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6.jpeg"/><Relationship Id="rId9" Type="http://schemas.openxmlformats.org/officeDocument/2006/relationships/image" Target="http://www.hatcherfoundation.org/images/news_images/ryan.jpg" TargetMode="External"/><Relationship Id="rId1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5129" y="3717032"/>
            <a:ext cx="6491287" cy="2209800"/>
          </a:xfrm>
        </p:spPr>
        <p:txBody>
          <a:bodyPr/>
          <a:lstStyle/>
          <a:p>
            <a:pPr eaLnBrk="1" hangingPunct="1"/>
            <a:r>
              <a:rPr lang="es-MX" sz="4300" dirty="0" smtClean="0"/>
              <a:t>APRENDE A RELAJARTE LIBERANDO TU ESTRÉS</a:t>
            </a:r>
          </a:p>
        </p:txBody>
      </p:sp>
      <p:pic>
        <p:nvPicPr>
          <p:cNvPr id="3076" name="Picture 5" descr="http://www.ciudadenlinea.com/images/imss/estres.jpg"/>
          <p:cNvPicPr>
            <a:picLocks noChangeAspect="1" noChangeArrowheads="1"/>
          </p:cNvPicPr>
          <p:nvPr/>
        </p:nvPicPr>
        <p:blipFill>
          <a:blip r:embed="rId2" cstate="print"/>
          <a:srcRect l="12044"/>
          <a:stretch>
            <a:fillRect/>
          </a:stretch>
        </p:blipFill>
        <p:spPr bwMode="auto">
          <a:xfrm>
            <a:off x="6228184" y="692696"/>
            <a:ext cx="2520280" cy="2865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90600"/>
          </a:xfrm>
        </p:spPr>
        <p:txBody>
          <a:bodyPr/>
          <a:lstStyle/>
          <a:p>
            <a:r>
              <a:rPr lang="es-MX" smtClean="0"/>
              <a:t>Beneficios del Ejercicio Físico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412875"/>
            <a:ext cx="5832475" cy="5257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700" b="1" smtClean="0"/>
              <a:t>Beneficios orgánicos: 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Aumenta la eficacia del corazón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Dilata los vasos sanguíneos y mejora la circulación sanguínea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Reduce el nivel de colesterol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Favorece la producción de endorfinas.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Relaja los músculos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Mantiene la flexibilidad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Quema el exceso de energía acumulada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Favorece la oxigenación de todas las células del cuerpo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Ayuda a controlar la hipertensión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Facilita el descanso</a:t>
            </a:r>
          </a:p>
          <a:p>
            <a:pPr>
              <a:lnSpc>
                <a:spcPct val="80000"/>
              </a:lnSpc>
            </a:pPr>
            <a:endParaRPr lang="es-MX" sz="17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1700" b="1" smtClean="0"/>
              <a:t>Beneficios Psicológicos: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Al mejorar la irrigación del cerebro, aumenta la capacidad y agilidad mental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Autoestima adecuada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Mejora el estado de ánimo positivo</a:t>
            </a:r>
          </a:p>
          <a:p>
            <a:pPr>
              <a:lnSpc>
                <a:spcPct val="80000"/>
              </a:lnSpc>
            </a:pPr>
            <a:r>
              <a:rPr lang="es-MX" sz="1700" smtClean="0"/>
              <a:t>Favorece el buen humor.</a:t>
            </a:r>
          </a:p>
        </p:txBody>
      </p:sp>
      <p:pic>
        <p:nvPicPr>
          <p:cNvPr id="27653" name="Picture 5" descr="mujerhaciendoejercicio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72225" y="2636838"/>
            <a:ext cx="2320925" cy="3457575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8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0"/>
                            </p:stCondLst>
                            <p:childTnLst>
                              <p:par>
                                <p:cTn id="6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20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4000"/>
                            </p:stCondLst>
                            <p:childTnLst>
                              <p:par>
                                <p:cTn id="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6000"/>
                            </p:stCondLst>
                            <p:childTnLst>
                              <p:par>
                                <p:cTn id="8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8000"/>
                            </p:stCondLst>
                            <p:childTnLst>
                              <p:par>
                                <p:cTn id="9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0"/>
                            </p:stCondLst>
                            <p:childTnLst>
                              <p:par>
                                <p:cTn id="9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7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7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7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Manteniendo el Estrés bajo control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601788"/>
            <a:ext cx="77724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1600" b="1" i="1" smtClean="0"/>
              <a:t>No te sobrecargues con actividades.</a:t>
            </a:r>
            <a:r>
              <a:rPr lang="es-ES" sz="1600" smtClean="0"/>
              <a:t>  Si te sientes tenso, piensa en eliminar una o dos actividades, optando por mantener las más importantes.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200" smtClean="0"/>
          </a:p>
          <a:p>
            <a:pPr eaLnBrk="1" hangingPunct="1">
              <a:lnSpc>
                <a:spcPct val="80000"/>
              </a:lnSpc>
            </a:pPr>
            <a:r>
              <a:rPr lang="es-ES" sz="1600" b="1" i="1" smtClean="0"/>
              <a:t>Se realista. </a:t>
            </a:r>
            <a:r>
              <a:rPr lang="es-ES" sz="1600" smtClean="0"/>
              <a:t>No trates de ser perfecto -  nadie lo es.  Esperar perfección de los demás aumenta el nivel de tu estrés.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200" smtClean="0"/>
          </a:p>
          <a:p>
            <a:pPr eaLnBrk="1" hangingPunct="1">
              <a:lnSpc>
                <a:spcPct val="80000"/>
              </a:lnSpc>
            </a:pPr>
            <a:r>
              <a:rPr lang="es-ES" sz="1600" b="1" i="1" smtClean="0"/>
              <a:t>Duerme bien.</a:t>
            </a:r>
            <a:r>
              <a:rPr lang="es-ES" sz="1600" smtClean="0"/>
              <a:t>  Cuando se duerme la cantidad de horas necesarias, el cuerpo y la mente se mantienen en buen estado, pudiendo manejar cualquier situación negativa que cause estrés.</a:t>
            </a:r>
          </a:p>
          <a:p>
            <a:pPr eaLnBrk="1" hangingPunct="1">
              <a:lnSpc>
                <a:spcPct val="80000"/>
              </a:lnSpc>
            </a:pPr>
            <a:endParaRPr lang="es-ES" sz="1200" smtClean="0"/>
          </a:p>
          <a:p>
            <a:pPr eaLnBrk="1" hangingPunct="1">
              <a:lnSpc>
                <a:spcPct val="80000"/>
              </a:lnSpc>
            </a:pPr>
            <a:r>
              <a:rPr lang="es-ES" sz="1600" b="1" i="1" smtClean="0"/>
              <a:t>Aprende a relajarte.</a:t>
            </a:r>
            <a:r>
              <a:rPr lang="es-ES" sz="1600" smtClean="0"/>
              <a:t>  El antídoto natural del cuerpo para el estrés se llama respuesta de relajamiento.  Es lo opuesto al estrés y crea una sensación de calma y bienestar.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200" smtClean="0"/>
          </a:p>
          <a:p>
            <a:pPr eaLnBrk="1" hangingPunct="1">
              <a:lnSpc>
                <a:spcPct val="80000"/>
              </a:lnSpc>
            </a:pPr>
            <a:r>
              <a:rPr lang="es-ES" sz="1600" b="1" i="1" smtClean="0"/>
              <a:t>Cuida tu cuerpo.</a:t>
            </a:r>
            <a:r>
              <a:rPr lang="es-ES" sz="1600" smtClean="0"/>
              <a:t> Los expertos están de acuerdo en que ejercitarse con regularidad ayuda a las personas a manejar el estrés.</a:t>
            </a:r>
          </a:p>
          <a:p>
            <a:pPr eaLnBrk="1" hangingPunct="1">
              <a:lnSpc>
                <a:spcPct val="80000"/>
              </a:lnSpc>
            </a:pPr>
            <a:endParaRPr lang="es-ES" sz="1200" smtClean="0"/>
          </a:p>
          <a:p>
            <a:pPr eaLnBrk="1" hangingPunct="1">
              <a:lnSpc>
                <a:spcPct val="80000"/>
              </a:lnSpc>
            </a:pPr>
            <a:r>
              <a:rPr lang="es-ES" sz="1600" b="1" i="1" smtClean="0"/>
              <a:t>Cuida tus pensamientos.</a:t>
            </a:r>
            <a:r>
              <a:rPr lang="es-ES" sz="1600" smtClean="0"/>
              <a:t>  Tus perspectivas, actitud y pensamientos influyen mucho en la manera en que percibes la situaciones.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200" smtClean="0"/>
          </a:p>
          <a:p>
            <a:pPr eaLnBrk="1" hangingPunct="1">
              <a:lnSpc>
                <a:spcPct val="80000"/>
              </a:lnSpc>
            </a:pPr>
            <a:r>
              <a:rPr lang="es-ES" sz="1600" b="1" i="1" smtClean="0"/>
              <a:t>Resuelve los problemas sencillos.</a:t>
            </a:r>
            <a:r>
              <a:rPr lang="es-ES" sz="1600" smtClean="0"/>
              <a:t> Aprender a resolver los problemas cotidianos te hace sentir en control.  Evitarlos puede hacerte sentir que tienes poco control de l a situación, causándote todavía más estrés.</a:t>
            </a:r>
            <a:endParaRPr lang="es-MX" sz="160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71512"/>
          </a:xfrm>
        </p:spPr>
        <p:txBody>
          <a:bodyPr/>
          <a:lstStyle/>
          <a:p>
            <a:r>
              <a:rPr lang="es-MX" sz="3800" smtClean="0"/>
              <a:t>Aumenta tu resistencia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978775" cy="499745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1700" smtClean="0"/>
              <a:t>¿Has notado que ciertas personas parecen adaptarse a las circunstancias difíciles sin alterarse?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es-MX" sz="1000" smtClean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1700" smtClean="0"/>
              <a:t>Se mantienen serenos bajo presión y pueden resolver los problemas según van surgiendo. Los investigadores han identificado las cualidades que hacen que ciertas personas posean una resistencia natural aún cuando se enfrentan a circunstancias que producen mucho estrés.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endParaRPr lang="es-MX" sz="1000" smtClean="0"/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1700" smtClean="0"/>
              <a:t>Si deseas aumentar tu resistencia, trata de adquirir estas actitudes y comportamiento: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1700" smtClean="0"/>
              <a:t>-   Piensa en los cambios como retos normales en tu vida.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1700" smtClean="0"/>
              <a:t>-   Reconoce las demoras y las derrotas como un problema momentáneo         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1700" smtClean="0"/>
              <a:t>    que puedas resolver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1700" smtClean="0"/>
              <a:t>-   Piensa que tendrás éxito si continuas avanzando hacia tu meta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1700" smtClean="0"/>
              <a:t>-   Resuelve los problemas cuando surjan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1700" smtClean="0"/>
              <a:t>-   Establece relaciones firmes y cumple con tus compromisos con tu    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1700" smtClean="0"/>
              <a:t>    familia y amistades.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1700" smtClean="0"/>
              <a:t>-   Consigue un buen sistema de apoyo y pide ayuda.</a:t>
            </a:r>
          </a:p>
          <a:p>
            <a:pPr marL="0" indent="0" algn="just">
              <a:lnSpc>
                <a:spcPct val="90000"/>
              </a:lnSpc>
              <a:buFont typeface="Wingdings" pitchFamily="2" charset="2"/>
              <a:buNone/>
            </a:pPr>
            <a:r>
              <a:rPr lang="es-MX" sz="1700" smtClean="0"/>
              <a:t>-   Participa en actividades para relajarte y divertirte con regularidad.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8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8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8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8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8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8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8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8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8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38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8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8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618413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s-MX" sz="2400" smtClean="0"/>
          </a:p>
          <a:p>
            <a:pPr algn="ctr" eaLnBrk="1" hangingPunct="1">
              <a:buFont typeface="Wingdings" pitchFamily="2" charset="2"/>
              <a:buNone/>
            </a:pPr>
            <a:endParaRPr lang="es-MX" sz="24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s-MX" sz="4000" smtClean="0"/>
              <a:t>Muchas Gracias por su atención,</a:t>
            </a:r>
          </a:p>
          <a:p>
            <a:pPr algn="ctr" eaLnBrk="1" hangingPunct="1">
              <a:buFont typeface="Wingdings" pitchFamily="2" charset="2"/>
              <a:buNone/>
            </a:pPr>
            <a:endParaRPr lang="es-MX" sz="40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s-MX" sz="4000" smtClean="0"/>
              <a:t>Alguna pregunta…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¿Sabes que es el Estrés?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s-ES" sz="1800" smtClean="0"/>
              <a:t>El termino “estrés” es una adaptación al castellano de la voz inglesa </a:t>
            </a:r>
            <a:r>
              <a:rPr lang="es-ES" sz="1800" i="1" smtClean="0"/>
              <a:t>STRESS</a:t>
            </a:r>
            <a:r>
              <a:rPr lang="es-ES" sz="1800" smtClean="0"/>
              <a:t>. Esta palabra apareció en el inglés medieval en la forma de distres que a su vez provenía del francés antiguo </a:t>
            </a:r>
            <a:r>
              <a:rPr lang="es-ES" sz="1800" i="1" smtClean="0"/>
              <a:t>DESTRESSE</a:t>
            </a:r>
            <a:r>
              <a:rPr lang="es-ES" sz="1800" smtClean="0"/>
              <a:t> (estar bajo estrechez o presión).</a:t>
            </a:r>
          </a:p>
          <a:p>
            <a:pPr algn="just" eaLnBrk="1" hangingPunct="1">
              <a:buFont typeface="Wingdings" pitchFamily="2" charset="2"/>
              <a:buNone/>
            </a:pPr>
            <a:endParaRPr lang="es-ES" sz="1800" smtClean="0"/>
          </a:p>
          <a:p>
            <a:pPr algn="just" eaLnBrk="1" hangingPunct="1"/>
            <a:r>
              <a:rPr lang="es-ES" sz="1800" smtClean="0"/>
              <a:t>El estrés es una sensación que creamos al reaccionar a ciertos eventos. Es la manera en la que el cuerpo se enfrenta a un reto y se prepara para actuar, ante una situación difícil con enfoque, fortaleza, vigor y agudeza mental.</a:t>
            </a:r>
            <a:endParaRPr lang="es-MX" sz="1800" smtClean="0"/>
          </a:p>
        </p:txBody>
      </p:sp>
      <p:pic>
        <p:nvPicPr>
          <p:cNvPr id="17413" name="Picture 5" descr="http://terapiadelestres.files.wordpress.com/2008/01/estres-muj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4429125"/>
            <a:ext cx="2000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http://terapiadelestres.files.wordpress.com/2008/01/estres-trabaj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4143375"/>
            <a:ext cx="214312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90600"/>
          </a:xfrm>
        </p:spPr>
        <p:txBody>
          <a:bodyPr/>
          <a:lstStyle/>
          <a:p>
            <a:pPr eaLnBrk="1" hangingPunct="1"/>
            <a:r>
              <a:rPr lang="es-MX" smtClean="0"/>
              <a:t>Fisiología del Estrés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0000" cy="482917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600" smtClean="0"/>
              <a:t>Todas las señales de alarma que llegan al cerebro son enviadas al hipotálamo, pequeño órgano situado en el centro de la masa cerebral. El hipotálamo transmite estos mensajes a todo el organismo por vía nerviosa y por vía sanguínea.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1600" b="1" i="1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es-ES" sz="1600" b="1" i="1" smtClean="0"/>
              <a:t>Vía Nerviosa</a:t>
            </a:r>
            <a:r>
              <a:rPr lang="es-ES" sz="1600" smtClean="0"/>
              <a:t>: Los estímulos producidos por el hipotálamo se transmiten al sistema nervioso simpático, que regula las funciones orgánicas.</a:t>
            </a:r>
          </a:p>
          <a:p>
            <a:pPr marL="0" indent="0" algn="just" eaLnBrk="1" hangingPunct="1">
              <a:lnSpc>
                <a:spcPct val="80000"/>
              </a:lnSpc>
            </a:pPr>
            <a:endParaRPr lang="es-ES" sz="1600" b="1" i="1" smtClean="0"/>
          </a:p>
          <a:p>
            <a:pPr marL="0" indent="0" algn="just" eaLnBrk="1" hangingPunct="1">
              <a:lnSpc>
                <a:spcPct val="80000"/>
              </a:lnSpc>
            </a:pPr>
            <a:r>
              <a:rPr lang="es-ES" sz="1600" b="1" i="1" smtClean="0"/>
              <a:t>Vía Sanguínea</a:t>
            </a:r>
            <a:r>
              <a:rPr lang="es-ES" sz="1600" smtClean="0"/>
              <a:t>: La hormona más importante de las que segrega las hipótesis, cuando es estimulada por el hipotálamo, es la corticotropina (ACTH u hormona del estrés), la cual hace que en la corteza de las glándulas suprarrenales que se produce numerosos efectos y alternaciones sobre el organismo.</a:t>
            </a:r>
            <a:endParaRPr lang="es-MX" sz="1600" smtClean="0"/>
          </a:p>
        </p:txBody>
      </p:sp>
      <p:pic>
        <p:nvPicPr>
          <p:cNvPr id="18436" name="Picture 4" descr="May_12_00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clrChange>
              <a:clrFrom>
                <a:srgbClr val="DEDEE0"/>
              </a:clrFrom>
              <a:clrTo>
                <a:srgbClr val="DEDEE0">
                  <a:alpha val="0"/>
                </a:srgbClr>
              </a:clrTo>
            </a:clrChange>
            <a:lum bright="6000" contrast="30000"/>
          </a:blip>
          <a:srcRect l="1384" t="1711" r="1819" b="3459"/>
          <a:stretch>
            <a:fillRect/>
          </a:stretch>
        </p:blipFill>
        <p:spPr>
          <a:xfrm>
            <a:off x="4932363" y="2060575"/>
            <a:ext cx="3997325" cy="3960813"/>
          </a:xfr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02" name="Group 58"/>
          <p:cNvGraphicFramePr>
            <a:graphicFrameLocks noGrp="1"/>
          </p:cNvGraphicFramePr>
          <p:nvPr/>
        </p:nvGraphicFramePr>
        <p:xfrm>
          <a:off x="214313" y="2143125"/>
          <a:ext cx="8715375" cy="4094163"/>
        </p:xfrm>
        <a:graphic>
          <a:graphicData uri="http://schemas.openxmlformats.org/drawingml/2006/table">
            <a:tbl>
              <a:tblPr/>
              <a:tblGrid>
                <a:gridCol w="1033462"/>
                <a:gridCol w="1171575"/>
                <a:gridCol w="965200"/>
                <a:gridCol w="1100138"/>
                <a:gridCol w="1035050"/>
                <a:gridCol w="1033462"/>
                <a:gridCol w="1033463"/>
                <a:gridCol w="1343025"/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Nacimiento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Etapa neonatal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Primera infancia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Hasta los 2 años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Preescolar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2–6 años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Edad escolar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6-12 años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Pubertad: adolescencia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12-18 años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Juventud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18-40 años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Edad adulta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40-65 años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Tercera edad</a:t>
                      </a:r>
                      <a:endParaRPr kumimoji="0" lang="es-MX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Desde la jubilación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P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P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P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P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P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P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P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s-P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75">
                <a:tc>
                  <a:txBody>
                    <a:bodyPr/>
                    <a:lstStyle/>
                    <a:p>
                      <a:pPr marL="92075" marR="0" lvl="0" indent="-920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Paso de la vida intrauterina al mundo exterior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Limitación sensorial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Total dependencia del mundo adulto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Dependencia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Aprendizaje constante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Manifestaciones emotivas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Autonomía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Aprendizaje de las normas de conducta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Miedos evolutivos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Afirmación de la autoestima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Presión de grupo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Posibilidad de desequilibrios emocionales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Problemas de estudios y elección profesional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Cambios personales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Presión de grupo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Fuerte surgimiento de la sexualidad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Tendencia a la depresión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Inicio a la vida laboral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Relaciones intersexuales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Planificación familiar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Llegada de los hijos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Culminación de la vida profesional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Problemas de salud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Padres Ancianos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2075" marR="0" lvl="0" indent="-920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Problemas de salud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Pérdida de capacidad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Falta de actividad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Pérdida de cónyuge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Soledad</a:t>
                      </a:r>
                      <a:endParaRPr kumimoji="0" lang="es-MX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2075" marR="0" lvl="0" indent="-92075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90488" algn="l"/>
                        </a:tabLst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Enfrentamiento con el final de la vida.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3800" smtClean="0"/>
              <a:t>Circunstancias estresantes a lo largo de nuestra vida</a:t>
            </a:r>
          </a:p>
        </p:txBody>
      </p:sp>
      <p:sp>
        <p:nvSpPr>
          <p:cNvPr id="6185" name="Rectangle 22"/>
          <p:cNvSpPr>
            <a:spLocks noChangeArrowheads="1"/>
          </p:cNvSpPr>
          <p:nvPr/>
        </p:nvSpPr>
        <p:spPr bwMode="auto">
          <a:xfrm>
            <a:off x="0" y="1289050"/>
            <a:ext cx="8112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PA"/>
          </a:p>
        </p:txBody>
      </p:sp>
      <p:pic>
        <p:nvPicPr>
          <p:cNvPr id="19469" name="Picture 13" descr="http://www.theworldpeaceinitiative.com/1Baby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 rot="-5400000">
            <a:off x="490537" y="2581276"/>
            <a:ext cx="5619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7" name="Rectangle 24"/>
          <p:cNvSpPr>
            <a:spLocks noChangeArrowheads="1"/>
          </p:cNvSpPr>
          <p:nvPr/>
        </p:nvSpPr>
        <p:spPr bwMode="auto">
          <a:xfrm>
            <a:off x="0" y="1289050"/>
            <a:ext cx="80962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PA"/>
          </a:p>
        </p:txBody>
      </p:sp>
      <p:pic>
        <p:nvPicPr>
          <p:cNvPr id="19468" name="Picture 12" descr="http://www.pmdfoundation.org/images/Riley2.jpg"/>
          <p:cNvPicPr>
            <a:picLocks noChangeAspect="1" noChangeArrowheads="1"/>
          </p:cNvPicPr>
          <p:nvPr/>
        </p:nvPicPr>
        <p:blipFill>
          <a:blip r:embed="rId4" r:link="rId5" cstate="print"/>
          <a:srcRect l="9822" r="16449"/>
          <a:stretch>
            <a:fillRect/>
          </a:stretch>
        </p:blipFill>
        <p:spPr bwMode="auto">
          <a:xfrm>
            <a:off x="1571625" y="2714625"/>
            <a:ext cx="6667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9" name="Rectangle 26"/>
          <p:cNvSpPr>
            <a:spLocks noChangeArrowheads="1"/>
          </p:cNvSpPr>
          <p:nvPr/>
        </p:nvSpPr>
        <p:spPr bwMode="auto">
          <a:xfrm>
            <a:off x="0" y="1289050"/>
            <a:ext cx="80962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PA"/>
          </a:p>
        </p:txBody>
      </p:sp>
      <p:pic>
        <p:nvPicPr>
          <p:cNvPr id="19467" name="Picture 11" descr="http://www.kspace.to/images/aspaceJapanese.jpg"/>
          <p:cNvPicPr>
            <a:picLocks noChangeAspect="1" noChangeArrowheads="1"/>
          </p:cNvPicPr>
          <p:nvPr/>
        </p:nvPicPr>
        <p:blipFill>
          <a:blip r:embed="rId6" r:link="rId7" cstate="print"/>
          <a:srcRect r="41989"/>
          <a:stretch>
            <a:fillRect/>
          </a:stretch>
        </p:blipFill>
        <p:spPr bwMode="auto">
          <a:xfrm>
            <a:off x="2643188" y="2714625"/>
            <a:ext cx="571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1" name="Rectangle 28"/>
          <p:cNvSpPr>
            <a:spLocks noChangeArrowheads="1"/>
          </p:cNvSpPr>
          <p:nvPr/>
        </p:nvSpPr>
        <p:spPr bwMode="auto">
          <a:xfrm>
            <a:off x="0" y="1289050"/>
            <a:ext cx="9001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PA"/>
          </a:p>
        </p:txBody>
      </p:sp>
      <p:pic>
        <p:nvPicPr>
          <p:cNvPr id="19466" name="Picture 10" descr="http://www.hatcherfoundation.org/images/news_images/ryan.jpg"/>
          <p:cNvPicPr>
            <a:picLocks noChangeAspect="1" noChangeArrowheads="1"/>
          </p:cNvPicPr>
          <p:nvPr/>
        </p:nvPicPr>
        <p:blipFill>
          <a:blip r:embed="rId8" r:link="rId9" cstate="print"/>
          <a:srcRect b="40187"/>
          <a:stretch>
            <a:fillRect/>
          </a:stretch>
        </p:blipFill>
        <p:spPr bwMode="auto">
          <a:xfrm>
            <a:off x="3492500" y="2708275"/>
            <a:ext cx="86518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3" name="Rectangle 30"/>
          <p:cNvSpPr>
            <a:spLocks noChangeArrowheads="1"/>
          </p:cNvSpPr>
          <p:nvPr/>
        </p:nvSpPr>
        <p:spPr bwMode="auto">
          <a:xfrm>
            <a:off x="0" y="1289050"/>
            <a:ext cx="900113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PA"/>
          </a:p>
        </p:txBody>
      </p:sp>
      <p:pic>
        <p:nvPicPr>
          <p:cNvPr id="19465" name="Picture 9" descr="http://www.newenglandtap.com/brienna_tomlinson_01.jpg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4643438" y="2708275"/>
            <a:ext cx="6953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5" name="Rectangle 32"/>
          <p:cNvSpPr>
            <a:spLocks noChangeArrowheads="1"/>
          </p:cNvSpPr>
          <p:nvPr/>
        </p:nvSpPr>
        <p:spPr bwMode="auto">
          <a:xfrm>
            <a:off x="0" y="1289050"/>
            <a:ext cx="80962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PA"/>
          </a:p>
        </p:txBody>
      </p:sp>
      <p:pic>
        <p:nvPicPr>
          <p:cNvPr id="19464" name="Picture 8" descr="http://kerneltrap.org/files/jens-axboe.jpg"/>
          <p:cNvPicPr>
            <a:picLocks noChangeAspect="1" noChangeArrowheads="1"/>
          </p:cNvPicPr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5643563" y="2708275"/>
            <a:ext cx="8001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7" name="Rectangle 34"/>
          <p:cNvSpPr>
            <a:spLocks noChangeArrowheads="1"/>
          </p:cNvSpPr>
          <p:nvPr/>
        </p:nvSpPr>
        <p:spPr bwMode="auto">
          <a:xfrm>
            <a:off x="0" y="1289050"/>
            <a:ext cx="809625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PA"/>
          </a:p>
        </p:txBody>
      </p:sp>
      <p:pic>
        <p:nvPicPr>
          <p:cNvPr id="19463" name="Picture 7" descr="http://edenprairieweblogs.org/html/uploaded_images/david%20luse2-728902.jpg"/>
          <p:cNvPicPr>
            <a:picLocks noChangeAspect="1" noChangeArrowheads="1"/>
          </p:cNvPicPr>
          <p:nvPr/>
        </p:nvPicPr>
        <p:blipFill>
          <a:blip r:embed="rId14" r:link="rId15" cstate="print"/>
          <a:srcRect l="15123" r="13078" b="25536"/>
          <a:stretch>
            <a:fillRect/>
          </a:stretch>
        </p:blipFill>
        <p:spPr bwMode="auto">
          <a:xfrm>
            <a:off x="6715125" y="2714625"/>
            <a:ext cx="7143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9" name="Rectangle 36"/>
          <p:cNvSpPr>
            <a:spLocks noChangeArrowheads="1"/>
          </p:cNvSpPr>
          <p:nvPr/>
        </p:nvSpPr>
        <p:spPr bwMode="auto">
          <a:xfrm>
            <a:off x="0" y="12890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PA"/>
          </a:p>
        </p:txBody>
      </p:sp>
      <p:pic>
        <p:nvPicPr>
          <p:cNvPr id="19462" name="Picture 6" descr="http://www.bobdelmonteque.com/armondtannery87.jpg"/>
          <p:cNvPicPr>
            <a:picLocks noChangeAspect="1" noChangeArrowheads="1"/>
          </p:cNvPicPr>
          <p:nvPr/>
        </p:nvPicPr>
        <p:blipFill>
          <a:blip r:embed="rId16" r:link="rId17" cstate="print"/>
          <a:srcRect r="48924" b="23988"/>
          <a:stretch>
            <a:fillRect/>
          </a:stretch>
        </p:blipFill>
        <p:spPr bwMode="auto">
          <a:xfrm>
            <a:off x="7858125" y="2714625"/>
            <a:ext cx="762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3800" smtClean="0"/>
              <a:t>Ocupaciones con elevado nivel de Estrés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3800475" cy="37576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s-ES" sz="2000" smtClean="0"/>
              <a:t>Médicos, Odontólogos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s-ES" sz="2000" smtClean="0"/>
              <a:t>Enfermeras, Auxiliares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s-ES" sz="2000" smtClean="0"/>
              <a:t>Trabajadores/as sociales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s-ES" sz="2000" smtClean="0"/>
              <a:t>Laboratoristas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s-ES" sz="2000" smtClean="0"/>
              <a:t>Personal de trabajo manual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s-ES" sz="2000" smtClean="0"/>
              <a:t>Farmaceutas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s-ES" sz="2000" smtClean="0"/>
              <a:t>Recepcionistas y Secretarias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s-ES" sz="2000" smtClean="0"/>
              <a:t>Psicólogos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s-ES" sz="2000" smtClean="0"/>
              <a:t>Educadores para la salud</a:t>
            </a:r>
            <a:endParaRPr lang="es-MX" sz="2000" smtClean="0"/>
          </a:p>
        </p:txBody>
      </p:sp>
      <p:pic>
        <p:nvPicPr>
          <p:cNvPr id="25607" name="Picture 7" descr="http://drapalmeiro.com.ar/images/medicos6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284" r="11575"/>
          <a:stretch>
            <a:fillRect/>
          </a:stretch>
        </p:blipFill>
        <p:spPr bwMode="auto">
          <a:xfrm>
            <a:off x="4429125" y="2286000"/>
            <a:ext cx="4379913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Señales de sobrecarga de Estrés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1800" smtClean="0"/>
              <a:t>Ansiedad o ataques de pánico.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Constante presión, confusión y apresuramiento.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Irritabilidad y melarecalia.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Síntomas físicos: Problemas estomacales, dolores de cabeza y dolores de pecho.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Reacciones alérgicas: eczema y asma.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Problemas del sueño.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Beber en exceso, comer en exceso, fumar o usar drogas.</a:t>
            </a:r>
          </a:p>
          <a:p>
            <a:pPr eaLnBrk="1" hangingPunct="1">
              <a:lnSpc>
                <a:spcPct val="80000"/>
              </a:lnSpc>
            </a:pPr>
            <a:r>
              <a:rPr lang="es-ES" sz="1800" smtClean="0"/>
              <a:t>Tristeza o depresión.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18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/>
              <a:t>Todas las personas sienten el estrés de una manera diferente. Algunas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/>
              <a:t>personas se enfadan, comportándose de manera poco apropiada y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/>
              <a:t>desquitándose con los demás. Otras personas lo esconden y comienzan a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/>
              <a:t>padecer de problemas alimentarios o abuso de sustancias ilegales. Las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/>
              <a:t>personas que padecen de una enfermedad crónica también notan que los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/>
              <a:t>síntomas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/>
              <a:t>de su enfermedad se acrecientan cuando tienen una sobrecarga de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1800" smtClean="0"/>
              <a:t>estrés.</a:t>
            </a:r>
            <a:endParaRPr lang="es-MX" sz="18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2000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20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90600"/>
          </a:xfrm>
        </p:spPr>
        <p:txBody>
          <a:bodyPr/>
          <a:lstStyle/>
          <a:p>
            <a:pPr eaLnBrk="1" hangingPunct="1"/>
            <a:r>
              <a:rPr lang="es-MX" smtClean="0"/>
              <a:t>Efectos Negativos del Estrés</a:t>
            </a:r>
          </a:p>
        </p:txBody>
      </p:sp>
      <p:graphicFrame>
        <p:nvGraphicFramePr>
          <p:cNvPr id="21604" name="Group 100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775520"/>
        </p:xfrm>
        <a:graphic>
          <a:graphicData uri="http://schemas.openxmlformats.org/drawingml/2006/table">
            <a:tbl>
              <a:tblPr/>
              <a:tblGrid>
                <a:gridCol w="2135188"/>
                <a:gridCol w="5637212"/>
              </a:tblGrid>
              <a:tr h="40798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ÁREA COGNITIVA (IDEAS  Y PENSAMIENTOS)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Características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Efectos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Concentración y atención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Dificultad mental para permanecer concentrado en una actividad difícil. Frecuente perdida de atención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Memoria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 retención memorística se reduce, tanto en la memoria a corto plazo como en la memoria a largo plazo.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Reacciones inmediatas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Los problemas que exigen una reacción inmediata y espontánea se resuelven de manera impredecible.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Errores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Cualquier problema que requiera actividad mental tiende a solucionar con un número elevado de errores.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Evaluación actual y proyección futura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 mente es incapaz de evaluar acertadamente una situación del presente y tampoco puede acertar a proyectarla en el futuro.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Lógica y organización del pensamiento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 manera de pensar no sigue patrones lógicos y coherentes dentro de un orden, sino que se presenta desorganizadamente.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1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90600"/>
          </a:xfrm>
        </p:spPr>
        <p:txBody>
          <a:bodyPr/>
          <a:lstStyle/>
          <a:p>
            <a:pPr eaLnBrk="1" hangingPunct="1"/>
            <a:r>
              <a:rPr lang="es-MX" smtClean="0"/>
              <a:t>Efectos negativos del Estrés</a:t>
            </a:r>
          </a:p>
        </p:txBody>
      </p:sp>
      <p:graphicFrame>
        <p:nvGraphicFramePr>
          <p:cNvPr id="22626" name="Group 98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900636"/>
        </p:xfrm>
        <a:graphic>
          <a:graphicData uri="http://schemas.openxmlformats.org/drawingml/2006/table">
            <a:tbl>
              <a:tblPr/>
              <a:tblGrid>
                <a:gridCol w="2135188"/>
                <a:gridCol w="5637212"/>
              </a:tblGrid>
              <a:tr h="49452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ÁREA EMOTIVA (SENTIMIENTOS Y EMOCIONES)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46018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Características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Efectos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4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Tensión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Dificultad para mantenerse relajado desde el punto de vista físico y emotivo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5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Hipocondría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Aparte de los desajustes físico, reales, se empieza a sospechar de nuevas enfermedades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5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Rasgos de la personalidad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Desarrollo de la impaciencia, la intolerancia, y el autoritarismo y la falta de consideración por los demás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52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Ética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Los principios morales o éticos que rigen en la vida de uno se relajan y se posee menor dominio propio.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0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Depresión y desánimo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Aumento de desánimo, descenso del deseo de vivir.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18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Autoestima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Pensamientos de incapacidad y de inferioridad</a:t>
                      </a: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2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2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990600"/>
          </a:xfrm>
        </p:spPr>
        <p:txBody>
          <a:bodyPr/>
          <a:lstStyle/>
          <a:p>
            <a:pPr eaLnBrk="1" hangingPunct="1"/>
            <a:r>
              <a:rPr lang="es-MX" smtClean="0"/>
              <a:t>Efectos Negativos del Estrés</a:t>
            </a:r>
          </a:p>
        </p:txBody>
      </p:sp>
      <p:graphicFrame>
        <p:nvGraphicFramePr>
          <p:cNvPr id="23692" name="Group 140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772400" cy="4897438"/>
        </p:xfrm>
        <a:graphic>
          <a:graphicData uri="http://schemas.openxmlformats.org/drawingml/2006/table">
            <a:tbl>
              <a:tblPr/>
              <a:tblGrid>
                <a:gridCol w="2135188"/>
                <a:gridCol w="5637212"/>
              </a:tblGrid>
              <a:tr h="32543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ÁREA CONDUCTUAL (ACTITUDES Y COMPORTAMIENTOS)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PA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Características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Efectos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Lenguaje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Incapacidad de dirigirse verbalmente a un grupo de personas de forma satisfactoria. Tartamudez. Descenso de fluidez verbal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Intereses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Falta de entusiasmo por las aficiones preferidas, así como por los hobbies o pasatiempos favoritos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Ausencias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Absentismo laboral y escolar o académico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Estimulantes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Aumento del consumo de alcohol, tabaco, café u otras drogas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Energía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 nivel de energía disponible fluctúa de un día para otro y se suele mostrar a la baja.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Sueño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Los patrones de sueño se alteran. Generalmente se sufre de insomnio, cayendo a veces en una extremada necesidad de sueño.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Relaciones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Aumenta la tendencia a la sospecha. Se tiende a culpar a otros. Se pasan a otros las responsabilidades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Cambios en las conductas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Aparecen tics y reacciones extrañas, que no son propias del sujeto.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Suicidio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 manifiestan ideas suicidas, e incluso intentos de llevarlas a cabo.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3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theme/theme1.xml><?xml version="1.0" encoding="utf-8"?>
<a:theme xmlns:a="http://schemas.openxmlformats.org/drawingml/2006/main" name="Capas">
  <a:themeElements>
    <a:clrScheme name="Cap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p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239</TotalTime>
  <Words>1392</Words>
  <Application>Microsoft Office PowerPoint</Application>
  <PresentationFormat>Presentación en pantalla (4:3)</PresentationFormat>
  <Paragraphs>192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Wingdings</vt:lpstr>
      <vt:lpstr>Calibri</vt:lpstr>
      <vt:lpstr>Garamond</vt:lpstr>
      <vt:lpstr>Capas</vt:lpstr>
      <vt:lpstr>APRENDE A RELAJARTE LIBERANDO TU ESTRÉS</vt:lpstr>
      <vt:lpstr>¿Sabes que es el Estrés?</vt:lpstr>
      <vt:lpstr>Fisiología del Estrés</vt:lpstr>
      <vt:lpstr>Circunstancias estresantes a lo largo de nuestra vida</vt:lpstr>
      <vt:lpstr>Ocupaciones con elevado nivel de Estrés</vt:lpstr>
      <vt:lpstr>Señales de sobrecarga de Estrés</vt:lpstr>
      <vt:lpstr>Efectos Negativos del Estrés</vt:lpstr>
      <vt:lpstr>Efectos negativos del Estrés</vt:lpstr>
      <vt:lpstr>Efectos Negativos del Estrés</vt:lpstr>
      <vt:lpstr>Beneficios del Ejercicio Físico</vt:lpstr>
      <vt:lpstr>Manteniendo el Estrés bajo control</vt:lpstr>
      <vt:lpstr>Aumenta tu resistencia</vt:lpstr>
      <vt:lpstr>Diapositiva 13</vt:lpstr>
    </vt:vector>
  </TitlesOfParts>
  <Company>latintech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APRENDE A RELAJARTE LIBERANDO TU ESTRÉS</dc:title>
  <dc:creator>Latintech &amp; Services, S.A.</dc:creator>
  <cp:lastModifiedBy> </cp:lastModifiedBy>
  <cp:revision>19</cp:revision>
  <dcterms:created xsi:type="dcterms:W3CDTF">2008-05-12T23:37:26Z</dcterms:created>
  <dcterms:modified xsi:type="dcterms:W3CDTF">2011-04-16T07:07:33Z</dcterms:modified>
</cp:coreProperties>
</file>