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Haga clic para modificar estilo de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GB"/>
              <a:t>Haga clic para modificar el estilo de subtítulo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2C45B1-4725-47A3-A50E-5DBD76A1F51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C6B60-24BD-42BB-A88E-50924B8B3F9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1349" y="1295400"/>
            <a:ext cx="1924051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19201" y="1295400"/>
            <a:ext cx="5619751" cy="4953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B619-BCE8-40CD-A1D0-0B15E910EE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33BA-36D7-478E-AE17-1195D72C94B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8A33-9F1B-42ED-A262-774A60B1060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9201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1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36E13-B4A4-42DC-A422-A3D47612D69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84240-13A8-4EA5-A5D3-24F683565ED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F7AC-3D4A-4E17-98FF-EFDE9E9FB9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C08D7-C194-4428-88E3-BDA929712D5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E5D4C-FDE9-44B4-AE6D-DCB576D4476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A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ED1B-DE69-42B1-9AF8-0353B1E9E09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5242D5B8-2F5A-46F1-A006-CB32F2A37D6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 descr="Jul_07_004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t="18181" r="7452" b="5682"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149080"/>
            <a:ext cx="7519987" cy="2143125"/>
          </a:xfrm>
          <a:solidFill>
            <a:schemeClr val="accent1">
              <a:alpha val="1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s-P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PANAMA</a:t>
            </a:r>
            <a:br>
              <a:rPr lang="es-P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  R.    U.     C.</a:t>
            </a:r>
            <a:br>
              <a:rPr lang="es-P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ADUANA</a:t>
            </a:r>
            <a:r>
              <a:rPr lang="es-PA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1800" dirty="0" smtClean="0"/>
              <a:t/>
            </a:r>
            <a:br>
              <a:rPr lang="es-PA" sz="1800" dirty="0" smtClean="0"/>
            </a:br>
            <a:r>
              <a:rPr lang="es-PA" sz="3200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 CONTAINER TERMINAL</a:t>
            </a:r>
            <a:endParaRPr lang="es-ES" sz="4000" dirty="0" smtClean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96200" cy="490538"/>
          </a:xfrm>
        </p:spPr>
        <p:txBody>
          <a:bodyPr/>
          <a:lstStyle/>
          <a:p>
            <a:pPr algn="ctr" eaLnBrk="1" hangingPunct="1"/>
            <a:r>
              <a:rPr lang="es-PA" sz="3200" smtClean="0"/>
              <a:t>DECLARACIÓN</a:t>
            </a:r>
          </a:p>
        </p:txBody>
      </p:sp>
      <p:pic>
        <p:nvPicPr>
          <p:cNvPr id="4" name="3 Marcador de contenido" descr="Jul_07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50" t="1247" r="923" b="4538"/>
          <a:stretch>
            <a:fillRect/>
          </a:stretch>
        </p:blipFill>
        <p:spPr>
          <a:xfrm>
            <a:off x="428625" y="1135063"/>
            <a:ext cx="8286750" cy="5222875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439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PROCEDIMIENTOS ADUANEROS EN EL PUERTO C.C.T.</a:t>
            </a:r>
            <a:endParaRPr lang="es-PA" sz="32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357313"/>
            <a:ext cx="3714750" cy="18573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600" dirty="0" smtClean="0"/>
              <a:t>Los </a:t>
            </a:r>
            <a:r>
              <a:rPr lang="en-US" sz="1600" dirty="0" err="1" smtClean="0"/>
              <a:t>procedimientos</a:t>
            </a:r>
            <a:r>
              <a:rPr lang="en-US" sz="1600" dirty="0" smtClean="0"/>
              <a:t> </a:t>
            </a:r>
            <a:r>
              <a:rPr lang="en-US" sz="1600" dirty="0" err="1" smtClean="0"/>
              <a:t>aduaneros</a:t>
            </a:r>
            <a:r>
              <a:rPr lang="en-US" sz="1600" dirty="0" smtClean="0"/>
              <a:t> son: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/>
              <a:t>-	</a:t>
            </a:r>
            <a:r>
              <a:rPr lang="en-US" sz="1600" dirty="0" err="1" smtClean="0"/>
              <a:t>Desaduanamiento</a:t>
            </a:r>
            <a:r>
              <a:rPr lang="en-US" sz="1600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/>
              <a:t>-	</a:t>
            </a:r>
            <a:r>
              <a:rPr lang="en-US" sz="1600" dirty="0" err="1" smtClean="0"/>
              <a:t>Importaci</a:t>
            </a:r>
            <a:r>
              <a:rPr lang="es-PA" sz="1600" dirty="0" err="1" smtClean="0"/>
              <a:t>ón</a:t>
            </a:r>
            <a:r>
              <a:rPr lang="es-PA" sz="1600" dirty="0" smtClean="0"/>
              <a:t>		</a:t>
            </a:r>
          </a:p>
          <a:p>
            <a:pPr eaLnBrk="1" hangingPunct="1">
              <a:buFontTx/>
              <a:buChar char="-"/>
              <a:defRPr/>
            </a:pPr>
            <a:r>
              <a:rPr lang="es-PA" sz="1600" dirty="0" smtClean="0"/>
              <a:t>Exportación</a:t>
            </a:r>
          </a:p>
          <a:p>
            <a:pPr eaLnBrk="1" hangingPunct="1">
              <a:buFontTx/>
              <a:buChar char="-"/>
              <a:defRPr/>
            </a:pPr>
            <a:r>
              <a:rPr lang="en-US" sz="1600" dirty="0" err="1" smtClean="0"/>
              <a:t>Permisos</a:t>
            </a:r>
            <a:r>
              <a:rPr lang="en-US" sz="1600" dirty="0" smtClean="0"/>
              <a:t> </a:t>
            </a:r>
            <a:r>
              <a:rPr lang="en-US" sz="1600" dirty="0" err="1" smtClean="0"/>
              <a:t>Previos</a:t>
            </a:r>
            <a:endParaRPr lang="en-US" sz="1600" dirty="0" smtClean="0"/>
          </a:p>
          <a:p>
            <a:pPr eaLnBrk="1" hangingPunct="1">
              <a:buFontTx/>
              <a:buChar char="-"/>
              <a:defRPr/>
            </a:pPr>
            <a:r>
              <a:rPr lang="es-PA" sz="1600" dirty="0" err="1" smtClean="0"/>
              <a:t>Dépositos</a:t>
            </a:r>
            <a:r>
              <a:rPr lang="es-PA" sz="1600" dirty="0" smtClean="0"/>
              <a:t> de Garantía	</a:t>
            </a:r>
          </a:p>
          <a:p>
            <a:pPr eaLnBrk="1" hangingPunct="1">
              <a:buFontTx/>
              <a:buChar char="-"/>
              <a:defRPr/>
            </a:pPr>
            <a:r>
              <a:rPr lang="es-PA" sz="1600" dirty="0" smtClean="0"/>
              <a:t>Exoneraciones</a:t>
            </a:r>
          </a:p>
          <a:p>
            <a:pPr eaLnBrk="1" hangingPunct="1">
              <a:buFontTx/>
              <a:buNone/>
              <a:defRPr/>
            </a:pPr>
            <a:endParaRPr lang="es-PA" sz="1600" dirty="0" smtClean="0"/>
          </a:p>
          <a:p>
            <a:pPr marL="0" indent="0" eaLnBrk="1" hangingPunct="1">
              <a:buFontTx/>
              <a:buNone/>
              <a:defRPr/>
            </a:pPr>
            <a:endParaRPr lang="es-PA" sz="1600" dirty="0" smtClean="0"/>
          </a:p>
          <a:p>
            <a:pPr marL="354013" indent="-354013" eaLnBrk="1" hangingPunct="1">
              <a:buFontTx/>
              <a:buNone/>
              <a:defRPr/>
            </a:pPr>
            <a:endParaRPr lang="es-PA" sz="1800" dirty="0" smtClean="0"/>
          </a:p>
          <a:p>
            <a:pPr marL="354013" indent="-354013" eaLnBrk="1" hangingPunct="1">
              <a:buFontTx/>
              <a:buNone/>
              <a:defRPr/>
            </a:pPr>
            <a:endParaRPr lang="es-PA" sz="1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85750" y="3643313"/>
            <a:ext cx="83581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A" sz="1600" dirty="0"/>
              <a:t>Cada una de las operaciones tienen su forma de tratarse. Cuando es mercancía normal se debe:</a:t>
            </a:r>
          </a:p>
          <a:p>
            <a:pPr marL="354013" indent="-354013">
              <a:buFont typeface="Arial" pitchFamily="34" charset="0"/>
              <a:buChar char="•"/>
              <a:defRPr/>
            </a:pPr>
            <a:r>
              <a:rPr lang="es-PA" sz="1600" dirty="0"/>
              <a:t>Inspeccionar e verificar la mercancía. </a:t>
            </a:r>
          </a:p>
          <a:p>
            <a:pPr marL="354013" indent="-354013">
              <a:buFont typeface="Arial" pitchFamily="34" charset="0"/>
              <a:buChar char="•"/>
              <a:defRPr/>
            </a:pPr>
            <a:r>
              <a:rPr lang="es-PA" sz="1600" dirty="0"/>
              <a:t>Presentar el formulario y la boleta de pago formulada por el banco.</a:t>
            </a:r>
          </a:p>
          <a:p>
            <a:pPr marL="354013" indent="-354013">
              <a:buFont typeface="Arial" pitchFamily="34" charset="0"/>
              <a:buChar char="•"/>
              <a:defRPr/>
            </a:pPr>
            <a:r>
              <a:rPr lang="es-PA" sz="1600" dirty="0"/>
              <a:t>Se verifica la documentación que son: </a:t>
            </a:r>
          </a:p>
          <a:p>
            <a:pPr marL="811213" lvl="1" indent="-354013">
              <a:buFont typeface="Arial" pitchFamily="34" charset="0"/>
              <a:buChar char="•"/>
              <a:defRPr/>
            </a:pPr>
            <a:r>
              <a:rPr lang="es-PA" sz="1600" dirty="0"/>
              <a:t>Bill of </a:t>
            </a:r>
            <a:r>
              <a:rPr lang="es-PA" sz="1600" dirty="0" err="1"/>
              <a:t>Lading</a:t>
            </a:r>
            <a:r>
              <a:rPr lang="es-PA" sz="1600" dirty="0"/>
              <a:t> o conocimiento de embarque </a:t>
            </a:r>
          </a:p>
          <a:p>
            <a:pPr marL="811213" lvl="1" indent="-354013">
              <a:buFont typeface="Arial" pitchFamily="34" charset="0"/>
              <a:buChar char="•"/>
              <a:defRPr/>
            </a:pPr>
            <a:r>
              <a:rPr lang="es-PA" sz="1600" dirty="0"/>
              <a:t>La factura comercial. </a:t>
            </a:r>
          </a:p>
          <a:p>
            <a:pPr marL="354013" indent="-354013">
              <a:defRPr/>
            </a:pPr>
            <a:endParaRPr lang="es-PA" sz="1600" dirty="0"/>
          </a:p>
          <a:p>
            <a:pPr marL="354013" indent="-354013">
              <a:defRPr/>
            </a:pPr>
            <a:r>
              <a:rPr lang="es-PA" sz="1600" dirty="0"/>
              <a:t>Cuando es mercancía especial se debe:</a:t>
            </a:r>
          </a:p>
          <a:p>
            <a:pPr marL="354013" indent="-354013">
              <a:buFont typeface="Arial" pitchFamily="34" charset="0"/>
              <a:buChar char="•"/>
              <a:defRPr/>
            </a:pPr>
            <a:r>
              <a:rPr lang="es-PA" sz="1600" dirty="0"/>
              <a:t>Se solicitan licencias especiales que son </a:t>
            </a:r>
            <a:r>
              <a:rPr lang="es-PA" sz="1600" dirty="0" err="1"/>
              <a:t>fitozanitaria</a:t>
            </a:r>
            <a:r>
              <a:rPr lang="es-PA" sz="1600" dirty="0"/>
              <a:t> o zoosanitaria de acuerdo al caso  que se presente.</a:t>
            </a:r>
          </a:p>
        </p:txBody>
      </p:sp>
      <p:pic>
        <p:nvPicPr>
          <p:cNvPr id="7" name="6 Imagen" descr="Jul_07_002.JPG"/>
          <p:cNvPicPr>
            <a:picLocks noChangeAspect="1"/>
          </p:cNvPicPr>
          <p:nvPr/>
        </p:nvPicPr>
        <p:blipFill>
          <a:blip r:embed="rId2" cstate="print"/>
          <a:srcRect l="18365" t="7031" r="33495" b="14844"/>
          <a:stretch>
            <a:fillRect/>
          </a:stretch>
        </p:blipFill>
        <p:spPr bwMode="auto">
          <a:xfrm>
            <a:off x="5429250" y="928688"/>
            <a:ext cx="2465388" cy="2571750"/>
          </a:xfrm>
          <a:prstGeom prst="rect">
            <a:avLst/>
          </a:prstGeom>
          <a:noFill/>
          <a:ln w="38100" cmpd="tri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00038"/>
            <a:ext cx="7696200" cy="914400"/>
          </a:xfrm>
        </p:spPr>
        <p:txBody>
          <a:bodyPr/>
          <a:lstStyle/>
          <a:p>
            <a:pPr eaLnBrk="1" hangingPunct="1"/>
            <a:r>
              <a:rPr lang="es-PA" sz="3200" smtClean="0"/>
              <a:t>DECRETO 6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14438"/>
            <a:ext cx="8486775" cy="56435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PA" sz="1600" dirty="0" smtClean="0"/>
              <a:t>Se utiliza para el traslado de mercancía no nacionalizada de un recinto a otro.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PA" sz="1600" dirty="0" smtClean="0"/>
              <a:t>Para confeccionar este documento se necesita el Bill of </a:t>
            </a:r>
            <a:r>
              <a:rPr lang="es-PA" sz="1600" dirty="0" err="1" smtClean="0"/>
              <a:t>Lading</a:t>
            </a:r>
            <a:r>
              <a:rPr lang="es-PA" sz="1600" dirty="0" smtClean="0"/>
              <a:t> o conocimiento de embarque, la declaración de la Zona Libre (entrada o salida) manifiesto de carga, factura comercial. </a:t>
            </a:r>
          </a:p>
          <a:p>
            <a:pPr marL="0" indent="0" eaLnBrk="1" hangingPunct="1">
              <a:buFontTx/>
              <a:buNone/>
              <a:defRPr/>
            </a:pPr>
            <a:endParaRPr lang="es-PA" sz="1000" dirty="0" smtClean="0"/>
          </a:p>
          <a:p>
            <a:pPr marL="0" indent="0" eaLnBrk="1" hangingPunct="1">
              <a:buFontTx/>
              <a:buNone/>
              <a:defRPr/>
            </a:pPr>
            <a:r>
              <a:rPr lang="es-PA" sz="1600" dirty="0" smtClean="0"/>
              <a:t>El Formulario de Decreto 6 debe tener la siguiente información:</a:t>
            </a:r>
          </a:p>
          <a:p>
            <a:pPr marL="265113" indent="-265113" eaLnBrk="1" hangingPunct="1">
              <a:defRPr/>
            </a:pPr>
            <a:r>
              <a:rPr lang="es-PA" sz="1600" dirty="0" smtClean="0"/>
              <a:t>Identificación del transportista (nombre y cédula)</a:t>
            </a:r>
          </a:p>
          <a:p>
            <a:pPr marL="265113" indent="-265113" eaLnBrk="1" hangingPunct="1">
              <a:defRPr/>
            </a:pPr>
            <a:r>
              <a:rPr lang="es-PA" sz="1600" dirty="0" smtClean="0"/>
              <a:t>Número de la placa de transporte</a:t>
            </a:r>
          </a:p>
          <a:p>
            <a:pPr marL="265113" indent="-265113" eaLnBrk="1" hangingPunct="1">
              <a:defRPr/>
            </a:pPr>
            <a:r>
              <a:rPr lang="es-PA" sz="1600" dirty="0" smtClean="0"/>
              <a:t>Cantidad de Bultos</a:t>
            </a:r>
          </a:p>
          <a:p>
            <a:pPr marL="265113" indent="-265113" eaLnBrk="1" hangingPunct="1">
              <a:defRPr/>
            </a:pPr>
            <a:r>
              <a:rPr lang="es-PA" sz="1600" dirty="0" smtClean="0"/>
              <a:t>El peso de Mercancía</a:t>
            </a:r>
          </a:p>
          <a:p>
            <a:pPr marL="265113" indent="-265113" eaLnBrk="1" hangingPunct="1">
              <a:defRPr/>
            </a:pPr>
            <a:r>
              <a:rPr lang="es-PA" sz="1600" dirty="0" smtClean="0"/>
              <a:t>Número de conocimiento de embarque</a:t>
            </a:r>
          </a:p>
          <a:p>
            <a:pPr marL="265113" indent="-265113" eaLnBrk="1" hangingPunct="1">
              <a:defRPr/>
            </a:pPr>
            <a:r>
              <a:rPr lang="es-PA" sz="1600" dirty="0" smtClean="0"/>
              <a:t>Nombre del recinto para donde va</a:t>
            </a:r>
          </a:p>
          <a:p>
            <a:pPr marL="265113" indent="-265113" eaLnBrk="1" hangingPunct="1">
              <a:defRPr/>
            </a:pPr>
            <a:r>
              <a:rPr lang="es-PA" sz="1600" dirty="0" smtClean="0"/>
              <a:t>Nombre de la empresa</a:t>
            </a:r>
          </a:p>
          <a:p>
            <a:pPr marL="265113" indent="-265113" eaLnBrk="1" hangingPunct="1">
              <a:defRPr/>
            </a:pPr>
            <a:r>
              <a:rPr lang="es-PA" sz="1600" dirty="0" smtClean="0"/>
              <a:t>Tipo de Mercancía</a:t>
            </a:r>
          </a:p>
          <a:p>
            <a:pPr marL="0" indent="0" eaLnBrk="1" hangingPunct="1">
              <a:buFontTx/>
              <a:buNone/>
              <a:defRPr/>
            </a:pPr>
            <a:endParaRPr lang="es-PA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es-PA" sz="1600" dirty="0" smtClean="0"/>
              <a:t>Este formulario tiene un valor de B/.4.00 (B/:1.00 del formulario y B/.3.00 del sello de seguridad).</a:t>
            </a:r>
          </a:p>
          <a:p>
            <a:pPr marL="0" indent="0" eaLnBrk="1" hangingPunct="1">
              <a:buFontTx/>
              <a:buNone/>
              <a:defRPr/>
            </a:pPr>
            <a:endParaRPr lang="es-PA" sz="1100" dirty="0" smtClean="0"/>
          </a:p>
          <a:p>
            <a:pPr marL="0" indent="0" eaLnBrk="1" hangingPunct="1">
              <a:buFontTx/>
              <a:buNone/>
              <a:defRPr/>
            </a:pPr>
            <a:r>
              <a:rPr lang="es-PA" sz="1600" dirty="0" smtClean="0"/>
              <a:t>Los formularios que se utilizan son: de Inspección vehicular, de Inspección de Aforo y de Inspección de Contenedores.</a:t>
            </a:r>
          </a:p>
          <a:p>
            <a:pPr marL="0" indent="0" eaLnBrk="1" hangingPunct="1">
              <a:buFontTx/>
              <a:buNone/>
              <a:defRPr/>
            </a:pPr>
            <a:endParaRPr lang="es-PA" sz="1600" dirty="0" smtClean="0"/>
          </a:p>
          <a:p>
            <a:pPr eaLnBrk="1" hangingPunct="1">
              <a:buFontTx/>
              <a:buNone/>
              <a:defRPr/>
            </a:pPr>
            <a:endParaRPr lang="es-PA" dirty="0" smtClean="0"/>
          </a:p>
          <a:p>
            <a:pPr eaLnBrk="1" hangingPunct="1">
              <a:buFontTx/>
              <a:buNone/>
              <a:defRPr/>
            </a:pPr>
            <a:endParaRPr lang="es-PA" dirty="0" smtClean="0"/>
          </a:p>
        </p:txBody>
      </p:sp>
      <p:pic>
        <p:nvPicPr>
          <p:cNvPr id="6" name="5 Imagen" descr="Jul_07_003.JPG"/>
          <p:cNvPicPr>
            <a:picLocks noChangeAspect="1"/>
          </p:cNvPicPr>
          <p:nvPr/>
        </p:nvPicPr>
        <p:blipFill>
          <a:blip r:embed="rId2" cstate="print"/>
          <a:srcRect l="10712" t="46094" r="39162"/>
          <a:stretch>
            <a:fillRect/>
          </a:stretch>
        </p:blipFill>
        <p:spPr bwMode="auto">
          <a:xfrm>
            <a:off x="5500688" y="2928938"/>
            <a:ext cx="3025775" cy="22574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7696200" cy="914400"/>
          </a:xfrm>
        </p:spPr>
        <p:txBody>
          <a:bodyPr/>
          <a:lstStyle/>
          <a:p>
            <a:pPr eaLnBrk="1" hangingPunct="1"/>
            <a:r>
              <a:rPr lang="es-PA" sz="3600" smtClean="0"/>
              <a:t>PUERTA DE SALIDA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785938"/>
            <a:ext cx="7500938" cy="4572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s-PA" sz="2000" smtClean="0"/>
              <a:t>En la puerta de salida se verifica que el procedimiento ya este determinado para ingresar a Zona Secundaria.</a:t>
            </a:r>
          </a:p>
          <a:p>
            <a:pPr marL="0" indent="0" algn="just" eaLnBrk="1" hangingPunct="1">
              <a:buFontTx/>
              <a:buNone/>
            </a:pPr>
            <a:endParaRPr lang="es-PA" sz="2000" smtClean="0"/>
          </a:p>
          <a:p>
            <a:pPr marL="0" indent="0" algn="just" eaLnBrk="1" hangingPunct="1">
              <a:buFontTx/>
              <a:buNone/>
            </a:pPr>
            <a:endParaRPr lang="es-PA" sz="2000" smtClean="0"/>
          </a:p>
          <a:p>
            <a:pPr marL="0" indent="0" algn="just" eaLnBrk="1" hangingPunct="1">
              <a:buFontTx/>
              <a:buNone/>
            </a:pPr>
            <a:r>
              <a:rPr lang="es-PA" sz="2000" smtClean="0"/>
              <a:t>En la puerta de salida están agentes de seguridad del puerto entonces precedida a esta puerta esta la oficina de Aduana que emite los traslados, formularios del Decreto 6.</a:t>
            </a:r>
          </a:p>
          <a:p>
            <a:pPr marL="0" indent="0" algn="just" eaLnBrk="1" hangingPunct="1">
              <a:buFontTx/>
              <a:buNone/>
            </a:pPr>
            <a:endParaRPr lang="es-PA" sz="2000" smtClean="0"/>
          </a:p>
          <a:p>
            <a:pPr marL="0" indent="0" algn="just" eaLnBrk="1" hangingPunct="1">
              <a:buFontTx/>
              <a:buNone/>
            </a:pPr>
            <a:endParaRPr lang="es-PA" sz="2000" smtClean="0"/>
          </a:p>
          <a:p>
            <a:pPr marL="0" indent="0" algn="just" eaLnBrk="1" hangingPunct="1">
              <a:buFontTx/>
              <a:buNone/>
            </a:pPr>
            <a:r>
              <a:rPr lang="es-PA" sz="2000" smtClean="0"/>
              <a:t>En esta puerta se presenta IER que es un visto bueno que identifica que la documentación esta procesada por la aduana.</a:t>
            </a:r>
          </a:p>
          <a:p>
            <a:pPr marL="0" indent="0" eaLnBrk="1" hangingPunct="1">
              <a:buFontTx/>
              <a:buNone/>
            </a:pPr>
            <a:endParaRPr lang="es-PA" sz="1600" smtClean="0"/>
          </a:p>
          <a:p>
            <a:pPr marL="0" indent="0" eaLnBrk="1" hangingPunct="1">
              <a:buFontTx/>
              <a:buNone/>
            </a:pPr>
            <a:endParaRPr lang="es-PA" sz="16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00038"/>
            <a:ext cx="7696200" cy="914400"/>
          </a:xfrm>
        </p:spPr>
        <p:txBody>
          <a:bodyPr/>
          <a:lstStyle/>
          <a:p>
            <a:pPr eaLnBrk="1" hangingPunct="1"/>
            <a:r>
              <a:rPr lang="es-PA" sz="3200" smtClean="0"/>
              <a:t>ANÁLISIS DE FODA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14375" y="1500188"/>
          <a:ext cx="7715304" cy="493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2681118">
                <a:tc>
                  <a:txBody>
                    <a:bodyPr/>
                    <a:lstStyle/>
                    <a:p>
                      <a:r>
                        <a:rPr lang="es-PA" sz="1800" b="1" u="sng" dirty="0" smtClean="0"/>
                        <a:t>FORTALEZAS</a:t>
                      </a:r>
                    </a:p>
                    <a:p>
                      <a:endParaRPr lang="es-PA" sz="1800" b="1" u="sng" dirty="0" smtClean="0"/>
                    </a:p>
                    <a:p>
                      <a:pPr marL="354013" indent="-354013">
                        <a:buFont typeface="Arial" pitchFamily="34" charset="0"/>
                        <a:buChar char="•"/>
                      </a:pPr>
                      <a:r>
                        <a:rPr lang="es-PA" sz="1800" b="0" dirty="0" smtClean="0"/>
                        <a:t>Las</a:t>
                      </a:r>
                      <a:r>
                        <a:rPr lang="es-PA" sz="1800" b="0" baseline="0" dirty="0" smtClean="0"/>
                        <a:t> leyes de la Aduana,  </a:t>
                      </a:r>
                    </a:p>
                    <a:p>
                      <a:pPr marL="354013" indent="-354013">
                        <a:buFont typeface="Arial" pitchFamily="34" charset="0"/>
                        <a:buChar char="•"/>
                      </a:pPr>
                      <a:r>
                        <a:rPr lang="es-PA" sz="1800" b="0" baseline="0" dirty="0" smtClean="0"/>
                        <a:t>Arancel, </a:t>
                      </a:r>
                    </a:p>
                    <a:p>
                      <a:pPr marL="354013" indent="-354013">
                        <a:buFont typeface="Arial" pitchFamily="34" charset="0"/>
                        <a:buChar char="•"/>
                      </a:pPr>
                      <a:r>
                        <a:rPr lang="es-PA" sz="1800" b="0" baseline="0" dirty="0" smtClean="0"/>
                        <a:t>Notas Explicativas, </a:t>
                      </a:r>
                    </a:p>
                    <a:p>
                      <a:pPr marL="354013" indent="-354013">
                        <a:buFont typeface="Arial" pitchFamily="34" charset="0"/>
                        <a:buChar char="•"/>
                      </a:pPr>
                      <a:r>
                        <a:rPr lang="es-PA" sz="1800" b="0" baseline="0" dirty="0" smtClean="0"/>
                        <a:t>Actas, </a:t>
                      </a:r>
                    </a:p>
                    <a:p>
                      <a:pPr marL="354013" indent="-354013">
                        <a:buFont typeface="Arial" pitchFamily="34" charset="0"/>
                        <a:buChar char="•"/>
                      </a:pPr>
                      <a:r>
                        <a:rPr lang="es-PA" sz="1800" b="0" baseline="0" dirty="0" smtClean="0"/>
                        <a:t>El equipo de trabajo, </a:t>
                      </a:r>
                    </a:p>
                    <a:p>
                      <a:pPr marL="354013" indent="-354013">
                        <a:buFont typeface="Arial" pitchFamily="34" charset="0"/>
                        <a:buChar char="•"/>
                      </a:pPr>
                      <a:r>
                        <a:rPr lang="es-PA" sz="1800" b="0" baseline="0" dirty="0" smtClean="0"/>
                        <a:t>Programa del SICE y </a:t>
                      </a:r>
                    </a:p>
                    <a:p>
                      <a:pPr marL="354013" indent="-354013">
                        <a:buFont typeface="Arial" pitchFamily="34" charset="0"/>
                        <a:buChar char="•"/>
                      </a:pPr>
                      <a:r>
                        <a:rPr lang="es-PA" sz="1800" b="0" baseline="0" dirty="0" smtClean="0"/>
                        <a:t>el Equipo de </a:t>
                      </a:r>
                      <a:r>
                        <a:rPr lang="es-PA" sz="1800" b="0" baseline="0" dirty="0" err="1" smtClean="0"/>
                        <a:t>escaner</a:t>
                      </a:r>
                      <a:r>
                        <a:rPr lang="es-PA" sz="1800" b="0" baseline="0" dirty="0" smtClean="0"/>
                        <a:t>.</a:t>
                      </a:r>
                    </a:p>
                    <a:p>
                      <a:pPr marL="354013" indent="-354013">
                        <a:buFont typeface="Arial" pitchFamily="34" charset="0"/>
                        <a:buNone/>
                      </a:pPr>
                      <a:endParaRPr lang="es-PA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800" u="sng" dirty="0" smtClean="0"/>
                        <a:t>OPORTUNIDADES</a:t>
                      </a:r>
                    </a:p>
                    <a:p>
                      <a:endParaRPr lang="es-PA" sz="1800" u="sng" dirty="0" smtClean="0"/>
                    </a:p>
                    <a:p>
                      <a:r>
                        <a:rPr lang="es-PA" sz="1800" b="0" u="none" dirty="0" smtClean="0"/>
                        <a:t>Adquirir</a:t>
                      </a:r>
                      <a:r>
                        <a:rPr lang="es-PA" sz="1800" b="0" u="none" baseline="0" dirty="0" smtClean="0"/>
                        <a:t> una buena experiencia en la aplicación de todas las operaciones aduaneras, aspiración a la superación académica y salarial.</a:t>
                      </a:r>
                      <a:endParaRPr lang="es-PA" sz="1800" b="0" u="none" dirty="0"/>
                    </a:p>
                  </a:txBody>
                  <a:tcPr/>
                </a:tc>
              </a:tr>
              <a:tr h="2105227">
                <a:tc>
                  <a:txBody>
                    <a:bodyPr/>
                    <a:lstStyle/>
                    <a:p>
                      <a:r>
                        <a:rPr lang="es-PA" sz="1800" b="1" u="sng" dirty="0" smtClean="0"/>
                        <a:t>DEBILIDADES</a:t>
                      </a:r>
                    </a:p>
                    <a:p>
                      <a:endParaRPr lang="es-PA" sz="1800" b="1" u="sng" dirty="0" smtClean="0"/>
                    </a:p>
                    <a:p>
                      <a:r>
                        <a:rPr lang="es-PA" sz="1800" b="0" u="none" dirty="0" smtClean="0"/>
                        <a:t>La inestabilidad laboral por los cambios de</a:t>
                      </a:r>
                      <a:r>
                        <a:rPr lang="es-PA" sz="1800" b="0" u="none" baseline="0" dirty="0" smtClean="0"/>
                        <a:t> gobierno y la declaración de mercancías ilícitas.</a:t>
                      </a:r>
                      <a:endParaRPr lang="es-PA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800" b="1" u="sng" dirty="0" smtClean="0"/>
                        <a:t>AMENAZAS</a:t>
                      </a:r>
                    </a:p>
                    <a:p>
                      <a:endParaRPr lang="es-PA" sz="1800" b="1" u="sng" dirty="0" smtClean="0"/>
                    </a:p>
                    <a:p>
                      <a:pPr marL="265113" indent="-265113">
                        <a:buFont typeface="Arial" pitchFamily="34" charset="0"/>
                        <a:buChar char="•"/>
                      </a:pPr>
                      <a:r>
                        <a:rPr lang="es-PA" sz="1800" b="0" u="none" dirty="0" smtClean="0"/>
                        <a:t>Comportamiento deshonestos,</a:t>
                      </a:r>
                      <a:r>
                        <a:rPr lang="es-PA" sz="1800" b="0" u="none" baseline="0" dirty="0" smtClean="0"/>
                        <a:t> </a:t>
                      </a:r>
                    </a:p>
                    <a:p>
                      <a:pPr marL="265113" indent="-265113">
                        <a:buFont typeface="Arial" pitchFamily="34" charset="0"/>
                        <a:buChar char="•"/>
                      </a:pPr>
                      <a:r>
                        <a:rPr lang="es-PA" sz="1800" b="0" u="none" baseline="0" dirty="0" smtClean="0"/>
                        <a:t>Alteración de la documentación y las mercancías</a:t>
                      </a:r>
                    </a:p>
                    <a:p>
                      <a:pPr marL="265113" indent="-265113">
                        <a:buFont typeface="Arial" pitchFamily="34" charset="0"/>
                        <a:buChar char="•"/>
                      </a:pPr>
                      <a:r>
                        <a:rPr lang="es-PA" sz="1800" b="0" u="none" baseline="0" dirty="0" smtClean="0"/>
                        <a:t>Declaraciones falsas.</a:t>
                      </a:r>
                    </a:p>
                    <a:p>
                      <a:pPr marL="265113" indent="-265113">
                        <a:buFont typeface="Arial" pitchFamily="34" charset="0"/>
                        <a:buNone/>
                      </a:pPr>
                      <a:endParaRPr lang="es-PA" sz="1800" b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696200" cy="914400"/>
          </a:xfrm>
        </p:spPr>
        <p:txBody>
          <a:bodyPr/>
          <a:lstStyle/>
          <a:p>
            <a:pPr eaLnBrk="1" hangingPunct="1"/>
            <a:r>
              <a:rPr lang="es-PA" sz="3200" smtClean="0"/>
              <a:t>RECOMENDACIONES</a:t>
            </a:r>
            <a:endParaRPr lang="es-ES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643063"/>
            <a:ext cx="7643812" cy="4605337"/>
          </a:xfrm>
        </p:spPr>
        <p:txBody>
          <a:bodyPr/>
          <a:lstStyle/>
          <a:p>
            <a:pPr marL="354013" indent="-354013" eaLnBrk="1" hangingPunct="1"/>
            <a:r>
              <a:rPr lang="es-PA" sz="2000" smtClean="0"/>
              <a:t>Publicar mayor cantidad de información para que los estudiantes de esta área puedan estar más familiarizados con el funcionamiento de un puerto aduanero.</a:t>
            </a:r>
          </a:p>
          <a:p>
            <a:pPr marL="354013" indent="-354013" eaLnBrk="1" hangingPunct="1"/>
            <a:endParaRPr lang="es-PA" sz="2000" smtClean="0"/>
          </a:p>
          <a:p>
            <a:pPr marL="354013" indent="-354013" eaLnBrk="1" hangingPunct="1"/>
            <a:r>
              <a:rPr lang="es-PA" sz="2000" smtClean="0"/>
              <a:t>Determinar la importancia de la capacitación de todo personal en una terminal de puerto aduanero, como lo es CCT.</a:t>
            </a:r>
          </a:p>
          <a:p>
            <a:pPr marL="354013" indent="-354013" eaLnBrk="1" hangingPunct="1"/>
            <a:endParaRPr lang="es-PA" sz="2000" smtClean="0"/>
          </a:p>
          <a:p>
            <a:pPr marL="354013" indent="-354013" eaLnBrk="1" hangingPunct="1"/>
            <a:r>
              <a:rPr lang="es-PA" sz="2000" smtClean="0"/>
              <a:t>Poner en práctica la documentación y los procesos que deben llevar a cabo un profesional aduanero.</a:t>
            </a:r>
          </a:p>
          <a:p>
            <a:pPr marL="354013" indent="-354013" eaLnBrk="1" hangingPunct="1"/>
            <a:endParaRPr lang="es-PA" sz="2000" smtClean="0"/>
          </a:p>
          <a:p>
            <a:pPr marL="354013" indent="-354013" eaLnBrk="1" hangingPunct="1"/>
            <a:r>
              <a:rPr lang="es-PA" sz="2000" smtClean="0"/>
              <a:t>Proponer información accesible sobre el Decreto 6  que trata de las mercancías en Aduanas.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714375"/>
            <a:ext cx="7696200" cy="628650"/>
          </a:xfrm>
        </p:spPr>
        <p:txBody>
          <a:bodyPr/>
          <a:lstStyle/>
          <a:p>
            <a:pPr algn="ctr" eaLnBrk="1" hangingPunct="1"/>
            <a:r>
              <a:rPr lang="es-PA" sz="3200" smtClean="0"/>
              <a:t>ESTRUCTURA DE LA OFICINA DEL COLON CONTAINER TERMINAL</a:t>
            </a:r>
          </a:p>
        </p:txBody>
      </p:sp>
      <p:pic>
        <p:nvPicPr>
          <p:cNvPr id="4" name="3 Marcador de contenido" descr="Jul_07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34" b="5234"/>
          <a:stretch>
            <a:fillRect/>
          </a:stretch>
        </p:blipFill>
        <p:spPr>
          <a:xfrm>
            <a:off x="1571625" y="2214563"/>
            <a:ext cx="6215063" cy="40719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50" y="142875"/>
            <a:ext cx="7696200" cy="642938"/>
          </a:xfrm>
        </p:spPr>
        <p:txBody>
          <a:bodyPr/>
          <a:lstStyle/>
          <a:p>
            <a:pPr algn="ctr" eaLnBrk="1" hangingPunct="1"/>
            <a:r>
              <a:rPr lang="es-PA" sz="3200" smtClean="0"/>
              <a:t>LICENCIA FITOSANITARIA</a:t>
            </a:r>
          </a:p>
        </p:txBody>
      </p:sp>
      <p:pic>
        <p:nvPicPr>
          <p:cNvPr id="4" name="3 Marcador de contenido" descr="Jul_07_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6" t="5019" b="2634"/>
          <a:stretch>
            <a:fillRect/>
          </a:stretch>
        </p:blipFill>
        <p:spPr>
          <a:xfrm>
            <a:off x="1571625" y="857250"/>
            <a:ext cx="6000750" cy="578643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96200" cy="714375"/>
          </a:xfrm>
        </p:spPr>
        <p:txBody>
          <a:bodyPr/>
          <a:lstStyle/>
          <a:p>
            <a:pPr algn="ctr" eaLnBrk="1" hangingPunct="1"/>
            <a:r>
              <a:rPr lang="es-PA" sz="3200" smtClean="0"/>
              <a:t>BOLETA DE PAGO</a:t>
            </a:r>
          </a:p>
        </p:txBody>
      </p:sp>
      <p:pic>
        <p:nvPicPr>
          <p:cNvPr id="4" name="3 Marcador de contenido" descr="Jul_07_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500188"/>
            <a:ext cx="8074025" cy="464343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lantilla de diseño de gel azul">
  <a:themeElements>
    <a:clrScheme name="Personalizado 11">
      <a:dk1>
        <a:srgbClr val="00002D"/>
      </a:dk1>
      <a:lt1>
        <a:srgbClr val="00002D"/>
      </a:lt1>
      <a:dk2>
        <a:srgbClr val="00002D"/>
      </a:dk2>
      <a:lt2>
        <a:srgbClr val="00002D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Plantilla de diseño de gel azu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tilla de diseño de gel azul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gel azul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gel azul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gel azul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gel azul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gel azul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gel azul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gel azul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gel azul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gel azul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gel azul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gel azul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gel azul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gel azul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</Template>
  <TotalTime>125</TotalTime>
  <Words>490</Words>
  <Application>Microsoft Office PowerPoint</Application>
  <PresentationFormat>Presentación en pantalla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Plantilla de diseño de gel azul</vt:lpstr>
      <vt:lpstr>UNIVERSIDAD DE PANAMA C.    R.    U.     C. FACULTAD DE ADUANA  COLON CONTAINER TERMINAL</vt:lpstr>
      <vt:lpstr>PROCEDIMIENTOS ADUANEROS EN EL PUERTO C.C.T.</vt:lpstr>
      <vt:lpstr>DECRETO 6</vt:lpstr>
      <vt:lpstr>PUERTA DE SALIDA</vt:lpstr>
      <vt:lpstr>ANÁLISIS DE FODA</vt:lpstr>
      <vt:lpstr>RECOMENDACIONES</vt:lpstr>
      <vt:lpstr>ESTRUCTURA DE LA OFICINA DEL COLON CONTAINER TERMINAL</vt:lpstr>
      <vt:lpstr>LICENCIA FITOSANITARIA</vt:lpstr>
      <vt:lpstr>BOLETA DE PAGO</vt:lpstr>
      <vt:lpstr>DECLARACIÓN</vt:lpstr>
    </vt:vector>
  </TitlesOfParts>
  <Company>latintech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win2004</dc:creator>
  <cp:lastModifiedBy> </cp:lastModifiedBy>
  <cp:revision>13</cp:revision>
  <dcterms:created xsi:type="dcterms:W3CDTF">2009-07-07T23:19:45Z</dcterms:created>
  <dcterms:modified xsi:type="dcterms:W3CDTF">2011-04-16T06:58:52Z</dcterms:modified>
</cp:coreProperties>
</file>