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D6B9E442-43AE-4FD9-88D7-09B24D856B44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330BB5-A058-43E3-ABB7-1C3A3E20B1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5FD6-5769-45A1-BB25-2AFB79E936EA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17250-ACFD-44E3-9B95-6A2531A538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5496-4AE3-49ED-8F8E-3B93C83B68FB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B542C-19D2-411D-AC39-6D1E1971B6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98E1D-0D4E-449D-B252-DC73204015A3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B4975-DEDA-4546-AE18-49105CBB09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2AAD8-5D5C-4BFC-A675-C2D923367C51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B29D4-E54A-447E-A564-A8C75684AB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DCEF-0A92-4B0E-8EBC-D8B9F129577A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E2A7-F62C-487E-A28A-5630374CE5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0A8B8-3F04-4368-AAD3-35EDEF16ADDA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33057EE-E92A-4023-BED5-BCFA717506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2FCBD-3B51-45CD-8858-804603A9CD1E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AEA0F-3CD4-4172-9940-18402D8D30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7853-BDDE-46C7-8AC0-D17BFAEC88CB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BF3C5-A399-4392-AE61-8F053D2338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496FB1C-29A4-4A04-838F-E30E9FBCF910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18026B8-8AF0-4958-B73A-D72F900280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E3F4740-DD26-47CF-A997-7D52D7F248E3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8A41A0C5-46C8-4ABF-A4C3-66E0B0EBF2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FA1CE69-DEB2-4EDB-A548-01B88E063335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E68707A-FC3E-4D16-A088-7C606E4E90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1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ransition spd="med">
    <p:strips dir="rd"/>
  </p:transition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278936" cy="2808312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9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</a:t>
            </a:r>
            <a:r>
              <a:rPr lang="es-PA" sz="49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ódigo</a:t>
            </a:r>
            <a:r>
              <a:rPr lang="es-PA" sz="49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Aduanero Uniforme </a:t>
            </a:r>
            <a:r>
              <a:rPr lang="es-PA" sz="49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Centroaméricano</a:t>
            </a:r>
            <a:r>
              <a:rPr lang="es-P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P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P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s-P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s-P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(</a:t>
            </a:r>
            <a:r>
              <a:rPr lang="es-P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CAUCA) 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9220" name="Picture 4" descr="http://www.domainsparty.es/imagenes/subasta-domini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429000"/>
            <a:ext cx="3200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4" y="260648"/>
            <a:ext cx="8886826" cy="1399033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P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INFRACCIONES ADUANERAS</a:t>
            </a:r>
            <a:endParaRPr lang="es-E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341438"/>
            <a:ext cx="5900738" cy="178593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MX" sz="2900" smtClean="0"/>
              <a:t>Las infracciones</a:t>
            </a:r>
          </a:p>
          <a:p>
            <a:pPr algn="just">
              <a:lnSpc>
                <a:spcPct val="90000"/>
              </a:lnSpc>
            </a:pPr>
            <a:r>
              <a:rPr lang="es-MX" sz="2900" smtClean="0"/>
              <a:t>Las multas</a:t>
            </a:r>
          </a:p>
          <a:p>
            <a:pPr algn="just">
              <a:lnSpc>
                <a:spcPct val="90000"/>
              </a:lnSpc>
            </a:pPr>
            <a:r>
              <a:rPr lang="es-MX" sz="2900" smtClean="0"/>
              <a:t>Las sanciones</a:t>
            </a:r>
            <a:endParaRPr lang="es-ES" sz="2900" smtClean="0"/>
          </a:p>
        </p:txBody>
      </p:sp>
      <p:pic>
        <p:nvPicPr>
          <p:cNvPr id="21508" name="Picture 2" descr="http://pirateria.pgr.gob.mx/imgs/foto_delitos-e-infracci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484784"/>
            <a:ext cx="20478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 Título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1663"/>
            <a:ext cx="82423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contenido"/>
          <p:cNvSpPr>
            <a:spLocks/>
          </p:cNvSpPr>
          <p:nvPr/>
        </p:nvSpPr>
        <p:spPr bwMode="auto">
          <a:xfrm>
            <a:off x="684213" y="4652963"/>
            <a:ext cx="50514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MX" sz="2800" dirty="0">
                <a:latin typeface="+mn-lt"/>
              </a:rPr>
              <a:t>Por causas imprevistas</a:t>
            </a:r>
            <a:endParaRPr lang="es-ES" sz="1700" dirty="0">
              <a:latin typeface="+mn-lt"/>
            </a:endParaRPr>
          </a:p>
          <a:p>
            <a:pPr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MX" sz="2800" dirty="0">
                <a:latin typeface="+mn-lt"/>
              </a:rPr>
              <a:t>Por la descomposición</a:t>
            </a:r>
            <a:endParaRPr lang="es-ES" dirty="0">
              <a:latin typeface="+mn-lt"/>
            </a:endParaRPr>
          </a:p>
          <a:p>
            <a:pPr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MX" sz="2800" dirty="0">
                <a:latin typeface="+mn-lt"/>
              </a:rPr>
              <a:t>En los demás casos</a:t>
            </a:r>
            <a:endParaRPr lang="es-ES" sz="2800" dirty="0">
              <a:latin typeface="+mn-lt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0"/>
                            </p:stCondLst>
                            <p:childTnLst>
                              <p:par>
                                <p:cTn id="6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P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LAS RECLAMACIONES ADUANERAS</a:t>
            </a:r>
            <a:endParaRPr lang="es-E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just"/>
            <a:r>
              <a:rPr lang="es-MX" sz="1800" smtClean="0"/>
              <a:t>Toda persona que se considere agraviada por las resoluciones de las autoridades aduaneras, podrá reclamar contra ellas en la forma y tiempo que señalen este Código, sus reglamentos y las demás leyes aplicables. </a:t>
            </a:r>
          </a:p>
          <a:p>
            <a:pPr algn="just"/>
            <a:endParaRPr lang="es-MX" sz="1800" smtClean="0"/>
          </a:p>
          <a:p>
            <a:pPr algn="just"/>
            <a:r>
              <a:rPr lang="es-MX" sz="1800" smtClean="0"/>
              <a:t>Las reclamaciones contra las autoridades aduaneras en el proceso de aforo, incluyendo la liquidación de la póliza, o sobre multas e interpretaciones a este Código. </a:t>
            </a:r>
          </a:p>
          <a:p>
            <a:pPr algn="just"/>
            <a:endParaRPr lang="es-MX" sz="1800" smtClean="0"/>
          </a:p>
          <a:p>
            <a:pPr algn="just"/>
            <a:r>
              <a:rPr lang="es-MX" sz="1800" smtClean="0"/>
              <a:t>Las reclamaciones que se efectúen antes de que la póliza haya sido liquidada, se harán ante el Administrador de Aduana. </a:t>
            </a:r>
            <a:endParaRPr lang="es-ES" sz="1800" smtClean="0"/>
          </a:p>
          <a:p>
            <a:endParaRPr lang="es-ES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51520" y="548680"/>
            <a:ext cx="8079432" cy="1362075"/>
          </a:xfrm>
        </p:spPr>
        <p:txBody>
          <a:bodyPr>
            <a:noAutofit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es-PA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MUCHAS GRACIAS</a:t>
            </a:r>
            <a:endParaRPr lang="es-ES" sz="6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683568" y="2276872"/>
            <a:ext cx="4691063" cy="2286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3200" dirty="0" smtClean="0"/>
              <a:t>POR SU ATENCIÓN…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PA" sz="32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3200" dirty="0" smtClean="0"/>
              <a:t>¿ALGUNA PREGUNTA?</a:t>
            </a:r>
            <a:endParaRPr lang="es-ES" sz="3200" dirty="0"/>
          </a:p>
        </p:txBody>
      </p:sp>
      <p:pic>
        <p:nvPicPr>
          <p:cNvPr id="24583" name="Picture 7" descr="aplauso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860800"/>
            <a:ext cx="2862262" cy="2997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15minutos.com/agentesaduaneros/files/imagenes/contain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4508500"/>
            <a:ext cx="25971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946928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P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Servicio Aduanero</a:t>
            </a:r>
            <a:endParaRPr lang="es-E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4357687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El servicio aduanero centroamericano está constituido por los organismos públicos nacionales que cada país.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En cada Estado signatario los organismos públicos del servicio aduanero centroamericano son los siguientes: </a:t>
            </a:r>
          </a:p>
          <a:p>
            <a:pPr algn="just"/>
            <a:endParaRPr lang="es-ES" sz="2000" dirty="0" smtClean="0"/>
          </a:p>
          <a:p>
            <a:pPr lvl="1" algn="just"/>
            <a:r>
              <a:rPr lang="es-MX" sz="1800" dirty="0" smtClean="0"/>
              <a:t>La Dirección General de Aduanas; </a:t>
            </a:r>
            <a:endParaRPr lang="es-ES" sz="1800" dirty="0" smtClean="0"/>
          </a:p>
          <a:p>
            <a:pPr lvl="1" algn="just"/>
            <a:r>
              <a:rPr lang="es-MX" sz="1800" dirty="0" smtClean="0"/>
              <a:t>Las Aduanas u oficinas aduaneras; y </a:t>
            </a:r>
            <a:endParaRPr lang="es-ES" sz="1800" dirty="0" smtClean="0"/>
          </a:p>
          <a:p>
            <a:pPr lvl="1" algn="just"/>
            <a:r>
              <a:rPr lang="es-MX" sz="1800" dirty="0" smtClean="0"/>
              <a:t>otros organismos establecidos por este Código</a:t>
            </a:r>
          </a:p>
          <a:p>
            <a:pPr lvl="1" algn="just">
              <a:buFont typeface="Verdana" pitchFamily="34" charset="0"/>
              <a:buNone/>
            </a:pPr>
            <a:r>
              <a:rPr lang="es-MX" sz="1800" dirty="0" smtClean="0"/>
              <a:t>      y sus reglamentos. </a:t>
            </a:r>
            <a:endParaRPr lang="es-ES" sz="1600" dirty="0" smtClean="0"/>
          </a:p>
          <a:p>
            <a:endParaRPr lang="es-ES" sz="1800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621506"/>
            <a:ext cx="6186502" cy="1399033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P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DIRECCIÓN GENERAL DE ADUANAS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2276475"/>
            <a:ext cx="8229600" cy="438308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MX" sz="1900" smtClean="0"/>
              <a:t>Algunas de las actividades que corresponde a la Dirección General de Aduanas son: </a:t>
            </a:r>
          </a:p>
          <a:p>
            <a:pPr algn="just">
              <a:lnSpc>
                <a:spcPct val="90000"/>
              </a:lnSpc>
            </a:pPr>
            <a:endParaRPr lang="es-ES" sz="1900" smtClean="0"/>
          </a:p>
          <a:p>
            <a:pPr lvl="1" algn="just">
              <a:lnSpc>
                <a:spcPct val="90000"/>
              </a:lnSpc>
            </a:pPr>
            <a:r>
              <a:rPr lang="es-MX" sz="1900" smtClean="0"/>
              <a:t>Cumplir y hacer cumplir las disposiciones de este Código,</a:t>
            </a:r>
          </a:p>
          <a:p>
            <a:pPr lvl="1" algn="just">
              <a:lnSpc>
                <a:spcPct val="90000"/>
              </a:lnSpc>
            </a:pPr>
            <a:endParaRPr lang="es-ES" sz="1900" smtClean="0"/>
          </a:p>
          <a:p>
            <a:pPr lvl="1" algn="just">
              <a:lnSpc>
                <a:spcPct val="90000"/>
              </a:lnSpc>
            </a:pPr>
            <a:r>
              <a:rPr lang="es-MX" sz="1900" smtClean="0"/>
              <a:t>Proponer al Ministerio respectivo el nombramiento del personal aduanero, </a:t>
            </a:r>
          </a:p>
          <a:p>
            <a:pPr lvl="1" algn="just">
              <a:lnSpc>
                <a:spcPct val="90000"/>
              </a:lnSpc>
            </a:pPr>
            <a:endParaRPr lang="es-ES" sz="1900" smtClean="0"/>
          </a:p>
          <a:p>
            <a:pPr lvl="1" algn="just">
              <a:lnSpc>
                <a:spcPct val="90000"/>
              </a:lnSpc>
            </a:pPr>
            <a:r>
              <a:rPr lang="es-MX" sz="1900" smtClean="0"/>
              <a:t>Formular y emitir los instructivos necesarios par a la correcta aplicación de las leyes del ramo aduanero</a:t>
            </a:r>
          </a:p>
          <a:p>
            <a:pPr lvl="1" algn="just">
              <a:lnSpc>
                <a:spcPct val="90000"/>
              </a:lnSpc>
            </a:pPr>
            <a:endParaRPr lang="es-ES" sz="1900" smtClean="0"/>
          </a:p>
          <a:p>
            <a:pPr lvl="1" algn="just">
              <a:lnSpc>
                <a:spcPct val="90000"/>
              </a:lnSpc>
            </a:pPr>
            <a:r>
              <a:rPr lang="es-MX" sz="1900" smtClean="0"/>
              <a:t>Proponer al Ministerio respectivo, para su decisión por el Poder u Organismo correspondiente, </a:t>
            </a:r>
            <a:endParaRPr lang="es-ES" sz="1900" smtClean="0"/>
          </a:p>
          <a:p>
            <a:pPr algn="just">
              <a:lnSpc>
                <a:spcPct val="90000"/>
              </a:lnSpc>
            </a:pPr>
            <a:endParaRPr lang="es-ES" smtClean="0"/>
          </a:p>
        </p:txBody>
      </p:sp>
      <p:pic>
        <p:nvPicPr>
          <p:cNvPr id="11268" name="Picture 2" descr="http://www.mef.gob.pa/images/logo%20aduana%20cop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30000"/>
          </a:blip>
          <a:srcRect/>
          <a:stretch>
            <a:fillRect/>
          </a:stretch>
        </p:blipFill>
        <p:spPr bwMode="auto">
          <a:xfrm>
            <a:off x="6588125" y="188913"/>
            <a:ext cx="22891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638" y="891064"/>
            <a:ext cx="8229600" cy="1212495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P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LAS ADUANAS U OFICINAS ADUANERAS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2781300"/>
            <a:ext cx="5114925" cy="23050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 2" pitchFamily="18" charset="2"/>
              <a:buNone/>
            </a:pPr>
            <a:endParaRPr lang="es-MX" sz="1900" smtClean="0"/>
          </a:p>
          <a:p>
            <a:pPr algn="just">
              <a:lnSpc>
                <a:spcPct val="90000"/>
              </a:lnSpc>
            </a:pPr>
            <a:r>
              <a:rPr lang="es-MX" sz="2900" b="1" smtClean="0"/>
              <a:t>El personal de Aduanas</a:t>
            </a:r>
          </a:p>
          <a:p>
            <a:pPr algn="just">
              <a:lnSpc>
                <a:spcPct val="90000"/>
              </a:lnSpc>
            </a:pPr>
            <a:endParaRPr lang="es-MX" sz="2900" smtClean="0"/>
          </a:p>
          <a:p>
            <a:pPr algn="just">
              <a:lnSpc>
                <a:spcPct val="90000"/>
              </a:lnSpc>
            </a:pPr>
            <a:r>
              <a:rPr lang="es-MX" sz="2900" b="1" smtClean="0"/>
              <a:t>Comité Arancelario</a:t>
            </a:r>
          </a:p>
          <a:p>
            <a:pPr algn="just">
              <a:lnSpc>
                <a:spcPct val="90000"/>
              </a:lnSpc>
            </a:pPr>
            <a:endParaRPr lang="es-ES" sz="4400" b="1" smtClean="0"/>
          </a:p>
        </p:txBody>
      </p:sp>
      <p:pic>
        <p:nvPicPr>
          <p:cNvPr id="12292" name="Picture 2" descr="http://www.guatemala.gob.gt/phpthumb/phpThumb.php?src=../fotos/PRES_SAT1.jpg&amp;w=375&amp;h=3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2492375"/>
            <a:ext cx="2500312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P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OPERACIONES ADUANERAS</a:t>
            </a:r>
            <a:endParaRPr lang="es-E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260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sz="1800" dirty="0" smtClean="0"/>
              <a:t>Par a los efectos de la aplicación de este Código, las mercancías pueden ser objeto de las operaciones aduaneras que se definen a continuación: </a:t>
            </a:r>
            <a:endParaRPr lang="es-ES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s-PA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sz="1800" dirty="0" smtClean="0"/>
              <a:t>Exportación</a:t>
            </a:r>
            <a:endParaRPr lang="es-ES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sz="1800" dirty="0" smtClean="0"/>
              <a:t>Exportación temporal</a:t>
            </a:r>
            <a:endParaRPr lang="es-ES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sz="1800" dirty="0" smtClean="0"/>
              <a:t>Importación</a:t>
            </a:r>
            <a:endParaRPr lang="es-ES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sz="1800" dirty="0" smtClean="0"/>
              <a:t>Importación no comercial</a:t>
            </a:r>
            <a:endParaRPr lang="es-ES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sz="1800" dirty="0" smtClean="0"/>
              <a:t>Importación temporal</a:t>
            </a:r>
            <a:endParaRPr lang="es-ES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sz="1800" dirty="0" smtClean="0"/>
              <a:t>Reexportación</a:t>
            </a:r>
            <a:endParaRPr lang="es-ES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sz="1800" dirty="0" smtClean="0"/>
              <a:t>Reimportación</a:t>
            </a:r>
            <a:endParaRPr lang="es-ES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sz="1800" dirty="0" smtClean="0"/>
              <a:t>Tránsito internacional</a:t>
            </a:r>
            <a:endParaRPr lang="es-ES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  <p:pic>
        <p:nvPicPr>
          <p:cNvPr id="13316" name="Picture 2" descr="http://www.mexlogistica.com/CONTENED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2357438"/>
            <a:ext cx="3357562" cy="231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 descr="http://www.economia.gob.mx/pics/p/p1274/image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714750"/>
            <a:ext cx="16668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0"/>
                            </p:stCondLst>
                            <p:childTnLst>
                              <p:par>
                                <p:cTn id="6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000"/>
                            </p:stCondLst>
                            <p:childTnLst>
                              <p:par>
                                <p:cTn id="8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P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RECEPCIÓN DE VEHÍCULOS</a:t>
            </a:r>
            <a:endParaRPr lang="es-E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7371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PA" sz="2900" b="1" smtClean="0"/>
              <a:t>Llegada y visita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endParaRPr lang="es-MX" sz="1800" smtClean="0"/>
          </a:p>
          <a:p>
            <a:pPr algn="just">
              <a:lnSpc>
                <a:spcPct val="90000"/>
              </a:lnSpc>
            </a:pPr>
            <a:r>
              <a:rPr lang="es-MX" sz="2900" b="1" smtClean="0"/>
              <a:t>Presentación del manifiesto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endParaRPr lang="es-MX" sz="2900" smtClean="0"/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es-MX" sz="2100" b="1" smtClean="0"/>
              <a:t>Se presentarán a la Aduana los documentos siguientes: </a:t>
            </a:r>
            <a:endParaRPr lang="es-ES" sz="2100" b="1" smtClean="0"/>
          </a:p>
          <a:p>
            <a:pPr algn="just">
              <a:lnSpc>
                <a:spcPct val="90000"/>
              </a:lnSpc>
            </a:pPr>
            <a:r>
              <a:rPr lang="es-MX" sz="2100" smtClean="0"/>
              <a:t>Manifiestos y libreta cheques de las mercancías; </a:t>
            </a:r>
            <a:endParaRPr lang="es-ES" sz="2100" smtClean="0"/>
          </a:p>
          <a:p>
            <a:pPr algn="just">
              <a:lnSpc>
                <a:spcPct val="90000"/>
              </a:lnSpc>
            </a:pPr>
            <a:r>
              <a:rPr lang="es-MX" sz="2100" smtClean="0"/>
              <a:t>Manifiestos para aquellas mercancías que se descarguen en puerto con otro destino; </a:t>
            </a:r>
            <a:endParaRPr lang="es-ES" sz="2100" smtClean="0"/>
          </a:p>
          <a:p>
            <a:pPr algn="just">
              <a:lnSpc>
                <a:spcPct val="90000"/>
              </a:lnSpc>
            </a:pPr>
            <a:r>
              <a:rPr lang="es-MX" sz="2100" smtClean="0"/>
              <a:t>Lista de pasajeros; </a:t>
            </a:r>
            <a:endParaRPr lang="es-ES" sz="2100" smtClean="0"/>
          </a:p>
          <a:p>
            <a:pPr algn="just">
              <a:lnSpc>
                <a:spcPct val="90000"/>
              </a:lnSpc>
            </a:pPr>
            <a:r>
              <a:rPr lang="es-MX" sz="2100" smtClean="0"/>
              <a:t>Manifiesto de los paquetes que traigan para el correo; </a:t>
            </a:r>
            <a:endParaRPr lang="es-ES" sz="2100" smtClean="0"/>
          </a:p>
          <a:p>
            <a:pPr algn="just">
              <a:lnSpc>
                <a:spcPct val="90000"/>
              </a:lnSpc>
            </a:pPr>
            <a:r>
              <a:rPr lang="es-MX" sz="2100" smtClean="0"/>
              <a:t>Lista de los equipajes de pasajeros; </a:t>
            </a:r>
            <a:endParaRPr lang="es-ES" sz="2100" smtClean="0"/>
          </a:p>
          <a:p>
            <a:pPr algn="just">
              <a:lnSpc>
                <a:spcPct val="90000"/>
              </a:lnSpc>
            </a:pPr>
            <a:r>
              <a:rPr lang="es-MX" sz="2100" smtClean="0"/>
              <a:t>Memoradum de viaje; y </a:t>
            </a:r>
            <a:endParaRPr lang="es-ES" sz="2100" smtClean="0"/>
          </a:p>
          <a:p>
            <a:pPr algn="just">
              <a:lnSpc>
                <a:spcPct val="90000"/>
              </a:lnSpc>
            </a:pPr>
            <a:endParaRPr lang="es-ES" sz="210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0"/>
                            </p:stCondLst>
                            <p:childTnLst>
                              <p:par>
                                <p:cTn id="6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2132" y="194024"/>
            <a:ext cx="7230331" cy="1287047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PA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DESCARGA, RECEPCIÓN Y DEPÓSITO </a:t>
            </a:r>
            <a:endParaRPr lang="es-ES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827088" y="1700213"/>
            <a:ext cx="4402137" cy="1584325"/>
          </a:xfrm>
        </p:spPr>
        <p:txBody>
          <a:bodyPr/>
          <a:lstStyle/>
          <a:p>
            <a:pPr algn="just"/>
            <a:r>
              <a:rPr lang="es-PA" sz="2400" b="1" smtClean="0"/>
              <a:t>La Descarga</a:t>
            </a:r>
            <a:endParaRPr lang="es-MX" sz="2400" smtClean="0"/>
          </a:p>
          <a:p>
            <a:pPr algn="just"/>
            <a:r>
              <a:rPr lang="es-MX" sz="2400" b="1" smtClean="0"/>
              <a:t>Recepción</a:t>
            </a:r>
          </a:p>
          <a:p>
            <a:pPr algn="just"/>
            <a:r>
              <a:rPr lang="es-MX" sz="2400" b="1" smtClean="0"/>
              <a:t>Salida de Vehículos</a:t>
            </a:r>
            <a:endParaRPr lang="es-ES" sz="2400" b="1" smtClean="0"/>
          </a:p>
        </p:txBody>
      </p:sp>
      <p:pic>
        <p:nvPicPr>
          <p:cNvPr id="15364" name="Picture 2" descr="http://www.avmag.com.ar/n8/carga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1125538"/>
            <a:ext cx="2663825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 Título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57563"/>
            <a:ext cx="66960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2 Marcador de contenido"/>
          <p:cNvSpPr>
            <a:spLocks/>
          </p:cNvSpPr>
          <p:nvPr/>
        </p:nvSpPr>
        <p:spPr bwMode="auto">
          <a:xfrm>
            <a:off x="971550" y="4221163"/>
            <a:ext cx="626586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PA" sz="2800" b="1">
                <a:latin typeface="Century Gothic" pitchFamily="34" charset="0"/>
              </a:rPr>
              <a:t>Póliza de importación</a:t>
            </a:r>
            <a:endParaRPr lang="es-MX" sz="2800">
              <a:latin typeface="Century Gothic" pitchFamily="34" charset="0"/>
            </a:endParaRPr>
          </a:p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MX" sz="2800" b="1">
                <a:latin typeface="Century Gothic" pitchFamily="34" charset="0"/>
              </a:rPr>
              <a:t>Aceptación de la póliza</a:t>
            </a:r>
          </a:p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MX" sz="2800" b="1">
                <a:latin typeface="Century Gothic" pitchFamily="34" charset="0"/>
              </a:rPr>
              <a:t>Aforo y retiro de Mercancía</a:t>
            </a:r>
            <a:endParaRPr lang="es-ES" sz="2800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0"/>
                            </p:stCondLst>
                            <p:childTnLst>
                              <p:par>
                                <p:cTn id="6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32614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PA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EXPORTACIÓN Y REEXPORTACIÓN</a:t>
            </a:r>
            <a:endParaRPr lang="es-ES" sz="36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428625" y="1214438"/>
            <a:ext cx="7615238" cy="1927225"/>
          </a:xfrm>
        </p:spPr>
        <p:txBody>
          <a:bodyPr/>
          <a:lstStyle/>
          <a:p>
            <a:pPr algn="just"/>
            <a:r>
              <a:rPr lang="es-MX" sz="2000" smtClean="0"/>
              <a:t>La reexportación de mercancías podrá efectuarse: </a:t>
            </a:r>
            <a:endParaRPr lang="es-ES" sz="2000" smtClean="0"/>
          </a:p>
          <a:p>
            <a:pPr algn="just"/>
            <a:r>
              <a:rPr lang="es-MX" sz="2000" smtClean="0"/>
              <a:t>A solicitud expresa del interesado, siempre que éste no haya solicitado con anterioridad otra destinación; y </a:t>
            </a:r>
            <a:endParaRPr lang="es-ES" sz="2000" smtClean="0"/>
          </a:p>
          <a:p>
            <a:pPr algn="just"/>
            <a:r>
              <a:rPr lang="es-MX" sz="2000" smtClean="0"/>
              <a:t>Cuando se trate de mercancías desembarcadas por error. </a:t>
            </a:r>
            <a:endParaRPr lang="es-ES" sz="3400" smtClean="0"/>
          </a:p>
        </p:txBody>
      </p:sp>
      <p:pic>
        <p:nvPicPr>
          <p:cNvPr id="17412" name="Picture 2" descr="http://www.braoaduanas.com/fotos/contai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3357563"/>
            <a:ext cx="2952750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 Título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924175"/>
            <a:ext cx="69484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2 Marcador de contenido"/>
          <p:cNvSpPr>
            <a:spLocks/>
          </p:cNvSpPr>
          <p:nvPr/>
        </p:nvSpPr>
        <p:spPr bwMode="auto">
          <a:xfrm>
            <a:off x="468313" y="3943350"/>
            <a:ext cx="4751387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MX" sz="2000" dirty="0">
                <a:latin typeface="+mn-lt"/>
              </a:rPr>
              <a:t>Con las mercancías se responderá directa y preferentemente al Fisco, con privilegio de prenda legal en favor de éste, por los derechos aduaneros, multas y demás cargos que causen. </a:t>
            </a:r>
          </a:p>
          <a:p>
            <a:pPr marL="447675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s-PA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" y="121444"/>
            <a:ext cx="8229600" cy="80405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s-P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AGENTES ADUANEROS</a:t>
            </a:r>
            <a:endParaRPr lang="es-E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2016125"/>
          </a:xfrm>
        </p:spPr>
        <p:txBody>
          <a:bodyPr>
            <a:noAutofit/>
          </a:bodyPr>
          <a:lstStyle/>
          <a:p>
            <a:pPr marL="450850" indent="-366713" algn="just"/>
            <a:r>
              <a:rPr lang="es-MX" sz="1800" dirty="0" smtClean="0"/>
              <a:t>Cuando se trate de operaciones aduaneras efectuadas por el Gobierno y sus dependencias,</a:t>
            </a:r>
          </a:p>
          <a:p>
            <a:pPr marL="450850" indent="-366713" algn="just"/>
            <a:r>
              <a:rPr lang="es-MX" sz="1800" dirty="0" smtClean="0"/>
              <a:t>Cuando las mercancías objeto de operación</a:t>
            </a:r>
            <a:endParaRPr lang="es-ES" sz="1800" dirty="0" smtClean="0"/>
          </a:p>
          <a:p>
            <a:pPr marL="450850" indent="-366713" algn="just"/>
            <a:r>
              <a:rPr lang="es-MX" sz="1800" dirty="0" smtClean="0"/>
              <a:t>Cuando se trate de equipaje de viajeros; y </a:t>
            </a:r>
            <a:endParaRPr lang="es-ES" sz="1800" dirty="0" smtClean="0"/>
          </a:p>
          <a:p>
            <a:pPr marL="450850" indent="-366713" algn="just"/>
            <a:r>
              <a:rPr lang="es-MX" sz="1800" dirty="0" smtClean="0"/>
              <a:t>Cuando se trate de otras mercancías,</a:t>
            </a:r>
            <a:endParaRPr lang="es-ES" sz="1800" dirty="0" smtClean="0"/>
          </a:p>
          <a:p>
            <a:pPr marL="450850" indent="-366713" algn="just">
              <a:buFont typeface="Wingdings 2" pitchFamily="18" charset="2"/>
              <a:buNone/>
            </a:pPr>
            <a:endParaRPr lang="es-ES" sz="1800" dirty="0" smtClean="0"/>
          </a:p>
        </p:txBody>
      </p:sp>
      <p:pic>
        <p:nvPicPr>
          <p:cNvPr id="4" name="1 Título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1663"/>
            <a:ext cx="8242300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contenido"/>
          <p:cNvSpPr>
            <a:spLocks/>
          </p:cNvSpPr>
          <p:nvPr/>
        </p:nvSpPr>
        <p:spPr bwMode="auto">
          <a:xfrm>
            <a:off x="395288" y="4724400"/>
            <a:ext cx="8229600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MX" sz="1900" dirty="0">
                <a:latin typeface="+mn-lt"/>
              </a:rPr>
              <a:t>Las mercancías que lleguen a las costas del país procedentes de zozobra o naufragio.</a:t>
            </a:r>
            <a:endParaRPr lang="es-MX" sz="1600" dirty="0">
              <a:latin typeface="+mn-lt"/>
            </a:endParaRPr>
          </a:p>
          <a:p>
            <a:pPr marL="447675" indent="-382588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MX" sz="1900" dirty="0">
                <a:latin typeface="+mn-lt"/>
              </a:rPr>
              <a:t>las mercancías depositadas en los recintos aduaneros causarán abandono a favor del Fisco</a:t>
            </a:r>
          </a:p>
          <a:p>
            <a:pPr marL="447675" indent="-382588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MX" sz="1900" dirty="0">
                <a:latin typeface="+mn-lt"/>
              </a:rPr>
              <a:t>Las mercancías abandonadas serán vendidas en pública subasta. </a:t>
            </a:r>
            <a:endParaRPr lang="es-ES" sz="3200" dirty="0">
              <a:latin typeface="+mn-lt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6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20">
      <a:dk1>
        <a:sysClr val="windowText" lastClr="000000"/>
      </a:dk1>
      <a:lt1>
        <a:srgbClr val="000000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ersonalizado 1">
      <a:majorFont>
        <a:latin typeface="Bookman Old Style"/>
        <a:ea typeface=""/>
        <a:cs typeface=""/>
      </a:majorFont>
      <a:minorFont>
        <a:latin typeface="Baskerville Old Face"/>
        <a:ea typeface=""/>
        <a:cs typeface="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171</TotalTime>
  <Words>533</Words>
  <Application>Microsoft Office PowerPoint</Application>
  <PresentationFormat>Presentación en pantalla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Century Gothic</vt:lpstr>
      <vt:lpstr>Arial</vt:lpstr>
      <vt:lpstr>Wingdings 2</vt:lpstr>
      <vt:lpstr>Verdana</vt:lpstr>
      <vt:lpstr>Calibri</vt:lpstr>
      <vt:lpstr>Brío</vt:lpstr>
      <vt:lpstr>Código Aduanero Uniforme Centroaméricano  (CAUCA) </vt:lpstr>
      <vt:lpstr>Servicio Aduanero</vt:lpstr>
      <vt:lpstr>DIRECCIÓN GENERAL DE ADUANAS</vt:lpstr>
      <vt:lpstr>LAS ADUANAS U OFICINAS ADUANERAS</vt:lpstr>
      <vt:lpstr>OPERACIONES ADUANERAS</vt:lpstr>
      <vt:lpstr>RECEPCIÓN DE VEHÍCULOS</vt:lpstr>
      <vt:lpstr>DESCARGA, RECEPCIÓN Y DEPÓSITO </vt:lpstr>
      <vt:lpstr>EXPORTACIÓN Y REEXPORTACIÓN</vt:lpstr>
      <vt:lpstr>AGENTES ADUANEROS</vt:lpstr>
      <vt:lpstr>INFRACCIONES ADUANERAS</vt:lpstr>
      <vt:lpstr>LAS RECLAMACIONES ADUANERAS</vt:lpstr>
      <vt:lpstr>MUCHAS GRACIAS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Código Aduanero Uniforme Centroaméricano (CAUCA) </dc:title>
  <dc:creator> </dc:creator>
  <cp:lastModifiedBy> </cp:lastModifiedBy>
  <cp:revision>11</cp:revision>
  <dcterms:created xsi:type="dcterms:W3CDTF">2007-10-24T11:58:32Z</dcterms:created>
  <dcterms:modified xsi:type="dcterms:W3CDTF">2011-04-27T23:39:01Z</dcterms:modified>
</cp:coreProperties>
</file>