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4/11/2011</a:t>
            </a:fld>
            <a:endParaRPr lang="en-U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‹Nº›</a:t>
            </a:fld>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F9B8CD-342D-4579-98EC-A8FD6B7370E1}" type="datetimeFigureOut">
              <a:rPr lang="en-US" smtClean="0"/>
              <a:pPr/>
              <a:t>4/11/2011</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F9B8CD-342D-4579-98EC-A8FD6B7370E1}" type="datetimeFigureOut">
              <a:rPr lang="en-US" smtClean="0"/>
              <a:pPr/>
              <a:t>4/11/2011</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4/11/2011</a:t>
            </a:fld>
            <a:endParaRPr lang="en-US"/>
          </a:p>
        </p:txBody>
      </p:sp>
      <p:sp>
        <p:nvSpPr>
          <p:cNvPr id="9" name="8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10" name="9 Marcador de pie de página"/>
          <p:cNvSpPr>
            <a:spLocks noGrp="1"/>
          </p:cNvSpPr>
          <p:nvPr>
            <p:ph type="ftr" sz="quarter" idx="16"/>
          </p:nvPr>
        </p:nvSpPr>
        <p:spPr/>
        <p:txBody>
          <a:bodyPr rtlCol="0"/>
          <a:lstStyle/>
          <a:p>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4/11/2011</a:t>
            </a:fld>
            <a:endParaRPr lang="en-U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kumimoji="0" lang="en-U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6F9B8CD-342D-4579-98EC-A8FD6B7370E1}" type="datetimeFigureOut">
              <a:rPr lang="en-US" smtClean="0"/>
              <a:pPr/>
              <a:t>4/11/2011</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6F9B8CD-342D-4579-98EC-A8FD6B7370E1}" type="datetimeFigureOut">
              <a:rPr lang="en-US" smtClean="0"/>
              <a:pPr/>
              <a:t>4/11/2011</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4/11/2011</a:t>
            </a:fld>
            <a:endParaRPr lang="en-US"/>
          </a:p>
        </p:txBody>
      </p:sp>
      <p:sp>
        <p:nvSpPr>
          <p:cNvPr id="7" name="6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8" name="7 Marcador de pie de página"/>
          <p:cNvSpPr>
            <a:spLocks noGrp="1"/>
          </p:cNvSpPr>
          <p:nvPr>
            <p:ph type="ftr" sz="quarter" idx="12"/>
          </p:nvPr>
        </p:nvSpPr>
        <p:spPr/>
        <p:txBody>
          <a:bodyPr rtlCol="0"/>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F9B8CD-342D-4579-98EC-A8FD6B7370E1}" type="datetimeFigureOut">
              <a:rPr lang="en-US" smtClean="0"/>
              <a:pPr/>
              <a:t>4/11/2011</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4/11/2011</a:t>
            </a:fld>
            <a:endParaRPr lang="en-US" dirty="0"/>
          </a:p>
        </p:txBody>
      </p:sp>
      <p:sp>
        <p:nvSpPr>
          <p:cNvPr id="22" name="21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3" name="22 Marcador de pie de página"/>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4/11/2011</a:t>
            </a:fld>
            <a:endParaRPr lang="en-US"/>
          </a:p>
        </p:txBody>
      </p:sp>
      <p:sp>
        <p:nvSpPr>
          <p:cNvPr id="18" name="17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1" name="20 Marcador de pie de página"/>
          <p:cNvSpPr>
            <a:spLocks noGrp="1"/>
          </p:cNvSpPr>
          <p:nvPr>
            <p:ph type="ftr" sz="quarter" idx="12"/>
          </p:nvPr>
        </p:nvSpPr>
        <p:spPr/>
        <p:txBody>
          <a:bodyPr rtlCol="0"/>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4/11/2011</a:t>
            </a:fld>
            <a:endParaRPr lang="en-US" dirty="0">
              <a:solidFill>
                <a:schemeClr val="tx2"/>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266" name="Picture 2" descr="http://www.yasequientienetuqueso.com/../imagenes/portada%20libro.jpg"/>
          <p:cNvPicPr>
            <a:picLocks noChangeAspect="1" noChangeArrowheads="1"/>
          </p:cNvPicPr>
          <p:nvPr/>
        </p:nvPicPr>
        <p:blipFill>
          <a:blip r:embed="rId2" cstate="print">
            <a:lum bright="46000" contrast="-61000"/>
          </a:blip>
          <a:srcRect l="3125" t="64621" b="5159"/>
          <a:stretch>
            <a:fillRect/>
          </a:stretch>
        </p:blipFill>
        <p:spPr bwMode="auto">
          <a:xfrm>
            <a:off x="2285985" y="0"/>
            <a:ext cx="6858016" cy="6858000"/>
          </a:xfrm>
          <a:prstGeom prst="rect">
            <a:avLst/>
          </a:prstGeom>
          <a:noFill/>
        </p:spPr>
      </p:pic>
      <p:sp>
        <p:nvSpPr>
          <p:cNvPr id="2" name="1 Título"/>
          <p:cNvSpPr>
            <a:spLocks noGrp="1"/>
          </p:cNvSpPr>
          <p:nvPr>
            <p:ph type="title"/>
          </p:nvPr>
        </p:nvSpPr>
        <p:spPr>
          <a:xfrm>
            <a:off x="2411760" y="1556792"/>
            <a:ext cx="6172200" cy="2053590"/>
          </a:xfrm>
        </p:spPr>
        <p:txBody>
          <a:bodyPr>
            <a:noAutofit/>
          </a:bodyPr>
          <a:lstStyle/>
          <a:p>
            <a:pPr algn="ctr"/>
            <a:r>
              <a:rPr lang="es-PA" sz="6000" b="1" dirty="0" smtClean="0">
                <a:solidFill>
                  <a:schemeClr val="accent2">
                    <a:lumMod val="75000"/>
                  </a:schemeClr>
                </a:solidFill>
                <a:effectLst>
                  <a:outerShdw blurRad="38100" dist="38100" dir="2700000" algn="tl">
                    <a:srgbClr val="000000">
                      <a:alpha val="43137"/>
                    </a:srgbClr>
                  </a:outerShdw>
                </a:effectLst>
              </a:rPr>
              <a:t>YA SE QUIEN TIENE TU QUESO</a:t>
            </a:r>
            <a:endParaRPr lang="es-PA" sz="6000" b="1" dirty="0">
              <a:solidFill>
                <a:schemeClr val="accent2">
                  <a:lumMod val="75000"/>
                </a:schemeClr>
              </a:solidFill>
              <a:effectLst>
                <a:outerShdw blurRad="38100" dist="38100" dir="2700000" algn="tl">
                  <a:srgbClr val="000000">
                    <a:alpha val="43137"/>
                  </a:srgbClr>
                </a:outerShdw>
              </a:effectLst>
            </a:endParaRPr>
          </a:p>
        </p:txBody>
      </p:sp>
      <p:sp>
        <p:nvSpPr>
          <p:cNvPr id="3" name="2 Subtítulo"/>
          <p:cNvSpPr>
            <a:spLocks noGrp="1"/>
          </p:cNvSpPr>
          <p:nvPr>
            <p:ph type="body" idx="1"/>
          </p:nvPr>
        </p:nvSpPr>
        <p:spPr>
          <a:xfrm>
            <a:off x="2771800" y="4365104"/>
            <a:ext cx="5760640" cy="1440160"/>
          </a:xfrm>
        </p:spPr>
        <p:txBody>
          <a:bodyPr>
            <a:noAutofit/>
          </a:bodyPr>
          <a:lstStyle/>
          <a:p>
            <a:pPr algn="ctr"/>
            <a:r>
              <a:rPr lang="es-PA" sz="2000" b="1" dirty="0" smtClean="0">
                <a:solidFill>
                  <a:srgbClr val="C00000"/>
                </a:solidFill>
                <a:effectLst>
                  <a:outerShdw blurRad="38100" dist="38100" dir="2700000" algn="tl">
                    <a:srgbClr val="000000">
                      <a:alpha val="43137"/>
                    </a:srgbClr>
                  </a:outerShdw>
                </a:effectLst>
              </a:rPr>
              <a:t>LAS COSAS SE PUEDEN HACER MEJOR </a:t>
            </a:r>
          </a:p>
          <a:p>
            <a:pPr algn="ctr"/>
            <a:r>
              <a:rPr lang="es-PA" sz="2000" b="1" dirty="0" smtClean="0">
                <a:solidFill>
                  <a:srgbClr val="C00000"/>
                </a:solidFill>
                <a:effectLst>
                  <a:outerShdw blurRad="38100" dist="38100" dir="2700000" algn="tl">
                    <a:srgbClr val="000000">
                      <a:alpha val="43137"/>
                    </a:srgbClr>
                  </a:outerShdw>
                </a:effectLst>
              </a:rPr>
              <a:t>O </a:t>
            </a:r>
            <a:endParaRPr lang="es-PA" sz="2000" b="1" dirty="0" smtClean="0">
              <a:solidFill>
                <a:srgbClr val="C00000"/>
              </a:solidFill>
              <a:effectLst>
                <a:outerShdw blurRad="38100" dist="38100" dir="2700000" algn="tl">
                  <a:srgbClr val="000000">
                    <a:alpha val="43137"/>
                  </a:srgbClr>
                </a:outerShdw>
              </a:effectLst>
            </a:endParaRPr>
          </a:p>
          <a:p>
            <a:pPr algn="ctr"/>
            <a:r>
              <a:rPr lang="es-PA" sz="2000" b="1" dirty="0" smtClean="0">
                <a:solidFill>
                  <a:srgbClr val="C00000"/>
                </a:solidFill>
                <a:effectLst>
                  <a:outerShdw blurRad="38100" dist="38100" dir="2700000" algn="tl">
                    <a:srgbClr val="000000">
                      <a:alpha val="43137"/>
                    </a:srgbClr>
                  </a:outerShdw>
                </a:effectLst>
              </a:rPr>
              <a:t>COMO </a:t>
            </a:r>
            <a:r>
              <a:rPr lang="es-PA" sz="2000" b="1" dirty="0" smtClean="0">
                <a:solidFill>
                  <a:srgbClr val="C00000"/>
                </a:solidFill>
                <a:effectLst>
                  <a:outerShdw blurRad="38100" dist="38100" dir="2700000" algn="tl">
                    <a:srgbClr val="000000">
                      <a:alpha val="43137"/>
                    </a:srgbClr>
                  </a:outerShdw>
                </a:effectLst>
              </a:rPr>
              <a:t>SIEMPRE</a:t>
            </a:r>
            <a:endParaRPr lang="es-PA" sz="2000" b="1" dirty="0">
              <a:solidFill>
                <a:srgbClr val="C0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hoto 3.jpg"/>
          <p:cNvPicPr>
            <a:picLocks noChangeAspect="1"/>
          </p:cNvPicPr>
          <p:nvPr/>
        </p:nvPicPr>
        <p:blipFill>
          <a:blip r:embed="rId2" cstate="print">
            <a:lum bright="50000" contrast="-46000"/>
          </a:blip>
          <a:srcRect t="4166" r="4464" b="2994"/>
          <a:stretch>
            <a:fillRect/>
          </a:stretch>
        </p:blipFill>
        <p:spPr>
          <a:xfrm>
            <a:off x="0" y="0"/>
            <a:ext cx="7929586" cy="6858000"/>
          </a:xfrm>
          <a:prstGeom prst="rect">
            <a:avLst/>
          </a:prstGeom>
        </p:spPr>
      </p:pic>
      <p:sp>
        <p:nvSpPr>
          <p:cNvPr id="2" name="1 Título"/>
          <p:cNvSpPr>
            <a:spLocks noGrp="1"/>
          </p:cNvSpPr>
          <p:nvPr>
            <p:ph type="title"/>
          </p:nvPr>
        </p:nvSpPr>
        <p:spPr>
          <a:xfrm>
            <a:off x="457200" y="274638"/>
            <a:ext cx="7467600" cy="654032"/>
          </a:xfrm>
        </p:spPr>
        <p:txBody>
          <a:bodyPr/>
          <a:lstStyle/>
          <a:p>
            <a:pPr algn="ctr"/>
            <a:r>
              <a:rPr lang="es-PA" b="1" dirty="0" smtClean="0">
                <a:solidFill>
                  <a:srgbClr val="FF0000"/>
                </a:solidFill>
                <a:effectLst>
                  <a:outerShdw blurRad="38100" dist="38100" dir="2700000" algn="tl">
                    <a:srgbClr val="000000">
                      <a:alpha val="43137"/>
                    </a:srgbClr>
                  </a:outerShdw>
                </a:effectLst>
              </a:rPr>
              <a:t>LA DECISIÓN DE GUS NATHAN</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147630" y="1214422"/>
            <a:ext cx="7567642" cy="5357850"/>
          </a:xfrm>
        </p:spPr>
        <p:txBody>
          <a:bodyPr>
            <a:normAutofit/>
          </a:bodyPr>
          <a:lstStyle/>
          <a:p>
            <a:pPr algn="just">
              <a:spcBef>
                <a:spcPts val="0"/>
              </a:spcBef>
            </a:pPr>
            <a:r>
              <a:rPr lang="es-PA" sz="1800" b="1" dirty="0" smtClean="0"/>
              <a:t>Al conocer las experiencias de sus colegas se dijo: “La prisa es mala consejera”. </a:t>
            </a:r>
          </a:p>
          <a:p>
            <a:pPr algn="just">
              <a:spcBef>
                <a:spcPts val="0"/>
              </a:spcBef>
            </a:pPr>
            <a:endParaRPr lang="es-PA" sz="1800" b="1" dirty="0" smtClean="0"/>
          </a:p>
          <a:p>
            <a:pPr algn="just">
              <a:spcBef>
                <a:spcPts val="0"/>
              </a:spcBef>
            </a:pPr>
            <a:r>
              <a:rPr lang="es-PA" sz="1800" b="1" dirty="0" smtClean="0"/>
              <a:t>En vez de ir a construir, fue a dirigir a su cuadrilla, se relacionó con los vaqueros. En la noche planificaba los detalles de su fábrica. Al ver todo en control decidió ir a construir, se encontró con </a:t>
            </a:r>
            <a:r>
              <a:rPr lang="es-PA" sz="1800" b="1" dirty="0" err="1" smtClean="0"/>
              <a:t>Moe</a:t>
            </a:r>
            <a:r>
              <a:rPr lang="es-PA" sz="1800" b="1" dirty="0" smtClean="0"/>
              <a:t> V. </a:t>
            </a:r>
            <a:r>
              <a:rPr lang="es-PA" sz="1800" b="1" dirty="0" err="1" smtClean="0"/>
              <a:t>Welldone</a:t>
            </a:r>
            <a:r>
              <a:rPr lang="es-PA" sz="1800" b="1" dirty="0" smtClean="0"/>
              <a:t> </a:t>
            </a:r>
            <a:r>
              <a:rPr lang="es-PA" sz="1800" b="1" dirty="0" err="1" smtClean="0"/>
              <a:t>Engineering</a:t>
            </a:r>
            <a:r>
              <a:rPr lang="es-PA" sz="1800" b="1" dirty="0" smtClean="0"/>
              <a:t> Corporation </a:t>
            </a:r>
            <a:r>
              <a:rPr lang="es-PA" sz="1800" b="1" dirty="0" err="1" smtClean="0"/>
              <a:t>Incorporated</a:t>
            </a:r>
            <a:r>
              <a:rPr lang="es-PA" sz="1800" b="1" dirty="0" smtClean="0"/>
              <a:t>, les contó sobre toda su aventura. </a:t>
            </a:r>
          </a:p>
          <a:p>
            <a:pPr algn="just">
              <a:spcBef>
                <a:spcPts val="0"/>
              </a:spcBef>
            </a:pPr>
            <a:endParaRPr lang="es-PA" sz="1800" b="1" dirty="0" smtClean="0"/>
          </a:p>
          <a:p>
            <a:pPr algn="just">
              <a:spcBef>
                <a:spcPts val="0"/>
              </a:spcBef>
            </a:pPr>
            <a:r>
              <a:rPr lang="es-PA" sz="1800" b="1" dirty="0" smtClean="0"/>
              <a:t>Fascinado con la propuesta cerró el contrato para la fabricación de </a:t>
            </a:r>
            <a:r>
              <a:rPr lang="es-PA" sz="1800" b="1" dirty="0" err="1" smtClean="0"/>
              <a:t>Gus</a:t>
            </a:r>
            <a:r>
              <a:rPr lang="es-PA" sz="1800" b="1" dirty="0" smtClean="0"/>
              <a:t> </a:t>
            </a:r>
            <a:r>
              <a:rPr lang="es-PA" sz="1800" b="1" dirty="0" err="1" smtClean="0"/>
              <a:t>Nathan’s</a:t>
            </a:r>
            <a:r>
              <a:rPr lang="es-PA" sz="1800" b="1" dirty="0" smtClean="0"/>
              <a:t> </a:t>
            </a:r>
            <a:r>
              <a:rPr lang="es-PA" sz="1800" b="1" dirty="0" err="1" smtClean="0"/>
              <a:t>Cheesemaker</a:t>
            </a:r>
            <a:r>
              <a:rPr lang="es-PA" sz="1800" b="1" dirty="0" smtClean="0"/>
              <a:t> Corporation. </a:t>
            </a:r>
            <a:r>
              <a:rPr lang="es-PA" sz="1800" b="1" dirty="0" err="1" smtClean="0"/>
              <a:t>Gus</a:t>
            </a:r>
            <a:r>
              <a:rPr lang="es-PA" sz="1800" b="1" dirty="0" smtClean="0"/>
              <a:t> participaba en todos los detalles de la construcción de la obra. Sin importar el tiempo que demoró había logrado su objetivo. Luego se acordó del queso, y no había tocado ni una porción de él. Se encontró a un ratón y le prometió nunca tocar el queso. Su fábrica produce en la actualidad. Nunca tuvo que volver al laberinto del tesoro.</a:t>
            </a:r>
            <a:endParaRPr lang="es-P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642918"/>
            <a:ext cx="7467600" cy="654032"/>
          </a:xfrm>
        </p:spPr>
        <p:txBody>
          <a:bodyPr/>
          <a:lstStyle/>
          <a:p>
            <a:pPr algn="ctr"/>
            <a:r>
              <a:rPr lang="es-PA" b="1" dirty="0" smtClean="0">
                <a:solidFill>
                  <a:srgbClr val="FF0000"/>
                </a:solidFill>
                <a:effectLst>
                  <a:outerShdw blurRad="38100" dist="38100" dir="2700000" algn="tl">
                    <a:srgbClr val="000000">
                      <a:alpha val="43137"/>
                    </a:srgbClr>
                  </a:outerShdw>
                </a:effectLst>
              </a:rPr>
              <a:t>LA DECISIÓN FINAL</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928802"/>
            <a:ext cx="7467600" cy="4545150"/>
          </a:xfrm>
        </p:spPr>
        <p:txBody>
          <a:bodyPr>
            <a:normAutofit/>
          </a:bodyPr>
          <a:lstStyle/>
          <a:p>
            <a:pPr algn="just"/>
            <a:r>
              <a:rPr lang="es-PA" sz="1800" b="1" dirty="0" smtClean="0"/>
              <a:t>Cada uno expuso su punto de los personajes y sacaron sus conclusiones. </a:t>
            </a:r>
          </a:p>
          <a:p>
            <a:pPr algn="just"/>
            <a:endParaRPr lang="es-PA" sz="1800" b="1" dirty="0" smtClean="0"/>
          </a:p>
          <a:p>
            <a:pPr algn="just"/>
            <a:r>
              <a:rPr lang="es-PA" sz="1800" b="1" dirty="0" smtClean="0"/>
              <a:t>El objetivo de la historia era la utilización de los métodos de contratación de servicios, ya que todo exige una administración y una dedicación diferente.</a:t>
            </a:r>
          </a:p>
          <a:p>
            <a:pPr algn="just"/>
            <a:endParaRPr lang="es-PA" sz="1800" b="1" dirty="0" smtClean="0"/>
          </a:p>
          <a:p>
            <a:pPr algn="just"/>
            <a:r>
              <a:rPr lang="es-PA" sz="1800" b="1" dirty="0" smtClean="0"/>
              <a:t>Los fracasos se deben a la avaricia y poca inteligencia al escoger una empresa, falta de humildad, poca capacitación del personal, falta de participación en el proyecto. </a:t>
            </a:r>
          </a:p>
          <a:p>
            <a:pPr algn="just"/>
            <a:endParaRPr lang="es-PA" sz="1800" b="1" dirty="0" smtClean="0"/>
          </a:p>
          <a:p>
            <a:pPr algn="just"/>
            <a:r>
              <a:rPr lang="es-PA" sz="1800" b="1" dirty="0" smtClean="0"/>
              <a:t>Si uno mismo no vela por sus intereses, ya me dirán quien lo va a hacer, ¿no?</a:t>
            </a:r>
            <a:endParaRPr lang="es-P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PA" dirty="0" smtClean="0"/>
              <a:t>MUCHAS GRACIAS</a:t>
            </a:r>
            <a:endParaRPr lang="es-PA" dirty="0"/>
          </a:p>
        </p:txBody>
      </p:sp>
      <p:sp>
        <p:nvSpPr>
          <p:cNvPr id="5" name="4 Marcador de texto"/>
          <p:cNvSpPr>
            <a:spLocks noGrp="1"/>
          </p:cNvSpPr>
          <p:nvPr>
            <p:ph type="body" idx="1"/>
          </p:nvPr>
        </p:nvSpPr>
        <p:spPr/>
        <p:txBody>
          <a:bodyPr/>
          <a:lstStyle/>
          <a:p>
            <a:pPr algn="ctr"/>
            <a:r>
              <a:rPr lang="es-PA" dirty="0" smtClean="0"/>
              <a:t>POR SU ATENCIÓN</a:t>
            </a:r>
            <a:endParaRPr lang="es-P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
                                        </p:tgtEl>
                                        <p:attrNameLst>
                                          <p:attrName>ppt_y</p:attrName>
                                        </p:attrNameLst>
                                      </p:cBhvr>
                                      <p:tavLst>
                                        <p:tav tm="0">
                                          <p:val>
                                            <p:strVal val="#ppt_y"/>
                                          </p:val>
                                        </p:tav>
                                        <p:tav tm="100000">
                                          <p:val>
                                            <p:strVal val="#ppt_y"/>
                                          </p:val>
                                        </p:tav>
                                      </p:tavLst>
                                    </p:anim>
                                    <p:animEffect transition="in" filter="fade">
                                      <p:cBhvr>
                                        <p:cTn id="10" dur="2000"/>
                                        <p:tgtEl>
                                          <p:spTgt spid="4"/>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357166"/>
            <a:ext cx="7467600" cy="654032"/>
          </a:xfrm>
        </p:spPr>
        <p:txBody>
          <a:bodyPr/>
          <a:lstStyle/>
          <a:p>
            <a:pPr algn="ctr"/>
            <a:r>
              <a:rPr lang="es-PA" b="1" dirty="0" smtClean="0">
                <a:solidFill>
                  <a:srgbClr val="FF0000"/>
                </a:solidFill>
                <a:effectLst>
                  <a:outerShdw blurRad="38100" dist="38100" dir="2700000" algn="tl">
                    <a:srgbClr val="000000">
                      <a:alpha val="43137"/>
                    </a:srgbClr>
                  </a:outerShdw>
                </a:effectLst>
              </a:rPr>
              <a:t>LA REUNIÓN  DE AMIGOS</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28596" y="1285860"/>
            <a:ext cx="7572428" cy="5143536"/>
          </a:xfrm>
        </p:spPr>
        <p:txBody>
          <a:bodyPr>
            <a:normAutofit/>
          </a:bodyPr>
          <a:lstStyle/>
          <a:p>
            <a:pPr algn="just">
              <a:spcBef>
                <a:spcPts val="0"/>
              </a:spcBef>
              <a:buNone/>
            </a:pPr>
            <a:r>
              <a:rPr lang="es-PA" sz="1800" b="1" dirty="0" smtClean="0"/>
              <a:t>Monthy se reúne con: </a:t>
            </a:r>
          </a:p>
          <a:p>
            <a:pPr algn="just">
              <a:spcBef>
                <a:spcPts val="0"/>
              </a:spcBef>
            </a:pPr>
            <a:r>
              <a:rPr lang="es-PA" sz="1800" b="1" dirty="0" err="1" smtClean="0"/>
              <a:t>Ulrika</a:t>
            </a:r>
            <a:r>
              <a:rPr lang="es-PA" sz="1800" b="1" dirty="0" smtClean="0"/>
              <a:t> </a:t>
            </a:r>
            <a:r>
              <a:rPr lang="es-PA" sz="1800" b="1" dirty="0" err="1" smtClean="0"/>
              <a:t>Philipiks</a:t>
            </a:r>
            <a:r>
              <a:rPr lang="es-PA" sz="1800" b="1" dirty="0" smtClean="0"/>
              <a:t> – dueña de una firma de electrodomésticos</a:t>
            </a:r>
          </a:p>
          <a:p>
            <a:pPr algn="just">
              <a:spcBef>
                <a:spcPts val="0"/>
              </a:spcBef>
            </a:pPr>
            <a:r>
              <a:rPr lang="es-PA" sz="1800" b="1" dirty="0" err="1" smtClean="0"/>
              <a:t>Yamamoto</a:t>
            </a:r>
            <a:r>
              <a:rPr lang="es-PA" sz="1800" b="1" dirty="0" smtClean="0"/>
              <a:t> </a:t>
            </a:r>
            <a:r>
              <a:rPr lang="es-PA" sz="1800" b="1" dirty="0" err="1" smtClean="0"/>
              <a:t>Sanyi</a:t>
            </a:r>
            <a:r>
              <a:rPr lang="es-PA" sz="1800" b="1" dirty="0" smtClean="0"/>
              <a:t> – levantó imperio en el campo de comunicación audiovisual</a:t>
            </a:r>
          </a:p>
          <a:p>
            <a:pPr algn="just">
              <a:spcBef>
                <a:spcPts val="0"/>
              </a:spcBef>
            </a:pPr>
            <a:r>
              <a:rPr lang="es-PA" sz="1800" b="1" dirty="0" smtClean="0"/>
              <a:t>Johnny T. </a:t>
            </a:r>
            <a:r>
              <a:rPr lang="es-PA" sz="1800" b="1" dirty="0" err="1" smtClean="0"/>
              <a:t>Khlatt</a:t>
            </a:r>
            <a:r>
              <a:rPr lang="es-PA" sz="1800" b="1" dirty="0" smtClean="0"/>
              <a:t> – pionero en el campo de la informática</a:t>
            </a:r>
          </a:p>
          <a:p>
            <a:pPr algn="just">
              <a:spcBef>
                <a:spcPts val="0"/>
              </a:spcBef>
            </a:pPr>
            <a:r>
              <a:rPr lang="es-PA" sz="1800" b="1" dirty="0" smtClean="0"/>
              <a:t>Charles </a:t>
            </a:r>
            <a:r>
              <a:rPr lang="es-PA" sz="1800" b="1" dirty="0" err="1" smtClean="0"/>
              <a:t>Whitelight</a:t>
            </a:r>
            <a:r>
              <a:rPr lang="es-PA" sz="1800" b="1" dirty="0" smtClean="0"/>
              <a:t> – genio de finanzas</a:t>
            </a:r>
          </a:p>
          <a:p>
            <a:pPr algn="just">
              <a:spcBef>
                <a:spcPts val="0"/>
              </a:spcBef>
            </a:pPr>
            <a:r>
              <a:rPr lang="es-PA" sz="1800" b="1" dirty="0" smtClean="0"/>
              <a:t>Billy Banks y su novia Leslie M. </a:t>
            </a:r>
            <a:r>
              <a:rPr lang="es-PA" sz="1800" b="1" dirty="0" err="1" smtClean="0"/>
              <a:t>Labuff</a:t>
            </a:r>
            <a:r>
              <a:rPr lang="es-PA" sz="1800" b="1" dirty="0" smtClean="0"/>
              <a:t> – Director del Key </a:t>
            </a:r>
            <a:r>
              <a:rPr lang="es-PA" sz="1800" b="1" dirty="0" err="1" smtClean="0"/>
              <a:t>Biscaine</a:t>
            </a:r>
            <a:r>
              <a:rPr lang="es-PA" sz="1800" b="1" dirty="0" smtClean="0"/>
              <a:t> Bank y Directora de sistemas de </a:t>
            </a:r>
            <a:r>
              <a:rPr lang="es-PA" sz="1800" b="1" dirty="0" err="1" smtClean="0"/>
              <a:t>Nantuckett</a:t>
            </a:r>
            <a:r>
              <a:rPr lang="es-PA" sz="1800" b="1" dirty="0" smtClean="0"/>
              <a:t> </a:t>
            </a:r>
            <a:r>
              <a:rPr lang="es-PA" sz="1800" b="1" dirty="0" err="1" smtClean="0"/>
              <a:t>Water</a:t>
            </a:r>
            <a:r>
              <a:rPr lang="es-PA" sz="1800" b="1" dirty="0" smtClean="0"/>
              <a:t> &amp; </a:t>
            </a:r>
            <a:r>
              <a:rPr lang="es-PA" sz="1800" b="1" dirty="0" err="1" smtClean="0"/>
              <a:t>Sewering</a:t>
            </a:r>
            <a:r>
              <a:rPr lang="es-PA" sz="1800" b="1" dirty="0" smtClean="0"/>
              <a:t> Services </a:t>
            </a:r>
            <a:r>
              <a:rPr lang="es-PA" sz="1800" b="1" dirty="0" err="1" smtClean="0"/>
              <a:t>Company</a:t>
            </a:r>
            <a:endParaRPr lang="es-PA" sz="1800" b="1" dirty="0" smtClean="0"/>
          </a:p>
          <a:p>
            <a:pPr algn="just">
              <a:spcBef>
                <a:spcPts val="0"/>
              </a:spcBef>
            </a:pPr>
            <a:r>
              <a:rPr lang="es-PA" sz="1800" b="1" dirty="0" smtClean="0"/>
              <a:t>Jefferson  V. </a:t>
            </a:r>
            <a:r>
              <a:rPr lang="es-PA" sz="1800" b="1" dirty="0" err="1" smtClean="0"/>
              <a:t>Oltrane</a:t>
            </a:r>
            <a:r>
              <a:rPr lang="es-PA" sz="1800" b="1" dirty="0" smtClean="0"/>
              <a:t> – director de sistemas de información de Ohio e Illinois </a:t>
            </a:r>
            <a:r>
              <a:rPr lang="es-PA" sz="1800" b="1" dirty="0" err="1" smtClean="0"/>
              <a:t>electronic</a:t>
            </a:r>
            <a:r>
              <a:rPr lang="es-PA" sz="1800" b="1" dirty="0" smtClean="0"/>
              <a:t> </a:t>
            </a:r>
            <a:r>
              <a:rPr lang="es-PA" sz="1800" b="1" dirty="0" err="1" smtClean="0"/>
              <a:t>company</a:t>
            </a:r>
            <a:endParaRPr lang="es-PA" sz="1800" b="1" dirty="0" smtClean="0"/>
          </a:p>
          <a:p>
            <a:pPr algn="just">
              <a:spcBef>
                <a:spcPts val="0"/>
              </a:spcBef>
            </a:pPr>
            <a:r>
              <a:rPr lang="es-PA" sz="1800" b="1" dirty="0" smtClean="0"/>
              <a:t>Joel M. </a:t>
            </a:r>
            <a:r>
              <a:rPr lang="es-PA" sz="1800" b="1" dirty="0" err="1" smtClean="0"/>
              <a:t>Voight</a:t>
            </a:r>
            <a:r>
              <a:rPr lang="es-PA" sz="1800" b="1" dirty="0" smtClean="0"/>
              <a:t> – forma parte de sistemas de la Natural gas of Kentucky</a:t>
            </a:r>
          </a:p>
          <a:p>
            <a:pPr algn="just">
              <a:spcBef>
                <a:spcPts val="0"/>
              </a:spcBef>
            </a:pPr>
            <a:endParaRPr lang="es-PA" sz="1800" b="1" dirty="0" smtClean="0"/>
          </a:p>
          <a:p>
            <a:pPr marL="0" indent="0" algn="just">
              <a:spcBef>
                <a:spcPts val="0"/>
              </a:spcBef>
              <a:buNone/>
            </a:pPr>
            <a:r>
              <a:rPr lang="es-PA" sz="1800" b="1" dirty="0" smtClean="0"/>
              <a:t>Monthy los reúne para obtener sus opiniones sobre la </a:t>
            </a:r>
            <a:r>
              <a:rPr lang="es-PA" sz="1800" b="1" dirty="0" err="1" smtClean="0"/>
              <a:t>externalización</a:t>
            </a:r>
            <a:r>
              <a:rPr lang="es-PA" sz="1800" b="1" dirty="0" smtClean="0"/>
              <a:t> de servicios (</a:t>
            </a:r>
            <a:r>
              <a:rPr lang="es-PA" sz="1800" b="1" dirty="0" err="1" smtClean="0"/>
              <a:t>outsourcing</a:t>
            </a:r>
            <a:r>
              <a:rPr lang="es-PA" sz="1800" b="1" dirty="0" smtClean="0"/>
              <a:t>) pero se crea una acalorada disputa y Monthy interviene con una historia.</a:t>
            </a:r>
          </a:p>
          <a:p>
            <a:endParaRPr lang="es-PA" dirty="0" smtClean="0"/>
          </a:p>
          <a:p>
            <a:endParaRPr lang="es-P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2000"/>
                                        <p:tgtEl>
                                          <p:spTgt spid="3">
                                            <p:txEl>
                                              <p:pRg st="1" end="1"/>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2000"/>
                                        <p:tgtEl>
                                          <p:spTgt spid="3">
                                            <p:txEl>
                                              <p:pRg st="2" end="2"/>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2000"/>
                                        <p:tgtEl>
                                          <p:spTgt spid="3">
                                            <p:txEl>
                                              <p:pRg st="3" end="3"/>
                                            </p:txEl>
                                          </p:spTgt>
                                        </p:tgtEl>
                                      </p:cBhvr>
                                    </p:animEffect>
                                  </p:childTnLst>
                                </p:cTn>
                              </p:par>
                            </p:childTnLst>
                          </p:cTn>
                        </p:par>
                        <p:par>
                          <p:cTn id="26" fill="hold">
                            <p:stCondLst>
                              <p:cond delay="10000"/>
                            </p:stCondLst>
                            <p:childTnLst>
                              <p:par>
                                <p:cTn id="27" presetID="22" presetClass="entr" presetSubtype="4"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2000"/>
                                        <p:tgtEl>
                                          <p:spTgt spid="3">
                                            <p:txEl>
                                              <p:pRg st="4" end="4"/>
                                            </p:txEl>
                                          </p:spTgt>
                                        </p:tgtEl>
                                      </p:cBhvr>
                                    </p:animEffect>
                                  </p:childTnLst>
                                </p:cTn>
                              </p:par>
                            </p:childTnLst>
                          </p:cTn>
                        </p:par>
                        <p:par>
                          <p:cTn id="30" fill="hold">
                            <p:stCondLst>
                              <p:cond delay="12000"/>
                            </p:stCondLst>
                            <p:childTnLst>
                              <p:par>
                                <p:cTn id="31" presetID="2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2000"/>
                                        <p:tgtEl>
                                          <p:spTgt spid="3">
                                            <p:txEl>
                                              <p:pRg st="5" end="5"/>
                                            </p:txEl>
                                          </p:spTgt>
                                        </p:tgtEl>
                                      </p:cBhvr>
                                    </p:animEffect>
                                  </p:childTnLst>
                                </p:cTn>
                              </p:par>
                            </p:childTnLst>
                          </p:cTn>
                        </p:par>
                        <p:par>
                          <p:cTn id="34" fill="hold">
                            <p:stCondLst>
                              <p:cond delay="14000"/>
                            </p:stCondLst>
                            <p:childTnLst>
                              <p:par>
                                <p:cTn id="35" presetID="2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2000"/>
                                        <p:tgtEl>
                                          <p:spTgt spid="3">
                                            <p:txEl>
                                              <p:pRg st="6" end="6"/>
                                            </p:txEl>
                                          </p:spTgt>
                                        </p:tgtEl>
                                      </p:cBhvr>
                                    </p:animEffect>
                                  </p:childTnLst>
                                </p:cTn>
                              </p:par>
                            </p:childTnLst>
                          </p:cTn>
                        </p:par>
                        <p:par>
                          <p:cTn id="38" fill="hold">
                            <p:stCondLst>
                              <p:cond delay="16000"/>
                            </p:stCondLst>
                            <p:childTnLst>
                              <p:par>
                                <p:cTn id="39" presetID="22" presetClass="entr" presetSubtype="4"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2000"/>
                                        <p:tgtEl>
                                          <p:spTgt spid="3">
                                            <p:txEl>
                                              <p:pRg st="7" end="7"/>
                                            </p:txEl>
                                          </p:spTgt>
                                        </p:tgtEl>
                                      </p:cBhvr>
                                    </p:animEffect>
                                  </p:childTnLst>
                                </p:cTn>
                              </p:par>
                            </p:childTnLst>
                          </p:cTn>
                        </p:par>
                        <p:par>
                          <p:cTn id="42" fill="hold">
                            <p:stCondLst>
                              <p:cond delay="18000"/>
                            </p:stCondLst>
                            <p:childTnLst>
                              <p:par>
                                <p:cTn id="43" presetID="22" presetClass="entr" presetSubtype="4"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down)">
                                      <p:cBhvr>
                                        <p:cTn id="4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8" name="7 Grupo"/>
          <p:cNvGrpSpPr/>
          <p:nvPr/>
        </p:nvGrpSpPr>
        <p:grpSpPr>
          <a:xfrm>
            <a:off x="0" y="0"/>
            <a:ext cx="7929586" cy="6858001"/>
            <a:chOff x="0" y="0"/>
            <a:chExt cx="9144000" cy="6858001"/>
          </a:xfrm>
        </p:grpSpPr>
        <p:pic>
          <p:nvPicPr>
            <p:cNvPr id="20482" name="Picture 2" descr="wanda imagen buena"/>
            <p:cNvPicPr>
              <a:picLocks noChangeAspect="1" noChangeArrowheads="1"/>
            </p:cNvPicPr>
            <p:nvPr/>
          </p:nvPicPr>
          <p:blipFill>
            <a:blip r:embed="rId2" cstate="print">
              <a:lum bright="70000" contrast="-55000"/>
            </a:blip>
            <a:srcRect l="9230" t="9179" r="7692"/>
            <a:stretch>
              <a:fillRect/>
            </a:stretch>
          </p:blipFill>
          <p:spPr bwMode="auto">
            <a:xfrm>
              <a:off x="0" y="0"/>
              <a:ext cx="4572000" cy="3357562"/>
            </a:xfrm>
            <a:prstGeom prst="rect">
              <a:avLst/>
            </a:prstGeom>
            <a:noFill/>
          </p:spPr>
        </p:pic>
        <p:pic>
          <p:nvPicPr>
            <p:cNvPr id="20484" name="Picture 4" descr="guys nathan 1"/>
            <p:cNvPicPr>
              <a:picLocks noChangeAspect="1" noChangeArrowheads="1"/>
            </p:cNvPicPr>
            <p:nvPr/>
          </p:nvPicPr>
          <p:blipFill>
            <a:blip r:embed="rId3" cstate="print">
              <a:lum bright="61000" contrast="-40000"/>
            </a:blip>
            <a:srcRect l="6833" t="7928" r="6987" b="17547"/>
            <a:stretch>
              <a:fillRect/>
            </a:stretch>
          </p:blipFill>
          <p:spPr bwMode="auto">
            <a:xfrm>
              <a:off x="4572000" y="1"/>
              <a:ext cx="4572000" cy="3357562"/>
            </a:xfrm>
            <a:prstGeom prst="rect">
              <a:avLst/>
            </a:prstGeom>
            <a:noFill/>
          </p:spPr>
        </p:pic>
        <p:pic>
          <p:nvPicPr>
            <p:cNvPr id="20486" name="Picture 6" descr="andy essal amarillo"/>
            <p:cNvPicPr>
              <a:picLocks noChangeAspect="1" noChangeArrowheads="1"/>
            </p:cNvPicPr>
            <p:nvPr/>
          </p:nvPicPr>
          <p:blipFill>
            <a:blip r:embed="rId4" cstate="print">
              <a:lum bright="45000" contrast="-40000"/>
            </a:blip>
            <a:srcRect l="8092" t="5406" r="8274"/>
            <a:stretch>
              <a:fillRect/>
            </a:stretch>
          </p:blipFill>
          <p:spPr bwMode="auto">
            <a:xfrm>
              <a:off x="0" y="3357562"/>
              <a:ext cx="4572000" cy="3500438"/>
            </a:xfrm>
            <a:prstGeom prst="rect">
              <a:avLst/>
            </a:prstGeom>
            <a:noFill/>
          </p:spPr>
        </p:pic>
        <p:pic>
          <p:nvPicPr>
            <p:cNvPr id="20488" name="Picture 8" descr="joe wa&lt;ters buena"/>
            <p:cNvPicPr>
              <a:picLocks noChangeAspect="1" noChangeArrowheads="1"/>
            </p:cNvPicPr>
            <p:nvPr/>
          </p:nvPicPr>
          <p:blipFill>
            <a:blip r:embed="rId5" cstate="print">
              <a:lum bright="47000" contrast="-40000"/>
            </a:blip>
            <a:srcRect l="6349" t="16327" r="7936"/>
            <a:stretch>
              <a:fillRect/>
            </a:stretch>
          </p:blipFill>
          <p:spPr bwMode="auto">
            <a:xfrm>
              <a:off x="4572000" y="3357563"/>
              <a:ext cx="4572000" cy="3500438"/>
            </a:xfrm>
            <a:prstGeom prst="rect">
              <a:avLst/>
            </a:prstGeom>
            <a:noFill/>
          </p:spPr>
        </p:pic>
      </p:grpSp>
      <p:sp>
        <p:nvSpPr>
          <p:cNvPr id="2" name="1 Título"/>
          <p:cNvSpPr>
            <a:spLocks noGrp="1"/>
          </p:cNvSpPr>
          <p:nvPr>
            <p:ph type="title"/>
          </p:nvPr>
        </p:nvSpPr>
        <p:spPr>
          <a:xfrm>
            <a:off x="457200" y="274638"/>
            <a:ext cx="7467600" cy="582594"/>
          </a:xfrm>
        </p:spPr>
        <p:txBody>
          <a:bodyPr>
            <a:normAutofit/>
          </a:bodyPr>
          <a:lstStyle/>
          <a:p>
            <a:pPr algn="ctr"/>
            <a:r>
              <a:rPr lang="es-PA" b="1" dirty="0" smtClean="0">
                <a:solidFill>
                  <a:srgbClr val="FF0000"/>
                </a:solidFill>
                <a:effectLst>
                  <a:outerShdw blurRad="38100" dist="38100" dir="2700000" algn="tl">
                    <a:srgbClr val="000000">
                      <a:alpha val="43137"/>
                    </a:srgbClr>
                  </a:outerShdw>
                </a:effectLst>
              </a:rPr>
              <a:t>COMIENZA LA AVENTURA</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142984"/>
            <a:ext cx="7615262" cy="5330968"/>
          </a:xfrm>
        </p:spPr>
        <p:txBody>
          <a:bodyPr>
            <a:normAutofit/>
          </a:bodyPr>
          <a:lstStyle/>
          <a:p>
            <a:pPr marL="0" indent="0" algn="just">
              <a:spcBef>
                <a:spcPts val="0"/>
              </a:spcBef>
              <a:buNone/>
            </a:pPr>
            <a:r>
              <a:rPr lang="es-PA" sz="1800" b="1" dirty="0" smtClean="0"/>
              <a:t>Introduce un pueblo llamado </a:t>
            </a:r>
            <a:r>
              <a:rPr lang="es-PA" sz="1800" b="1" dirty="0" err="1" smtClean="0"/>
              <a:t>Smiceville</a:t>
            </a:r>
            <a:r>
              <a:rPr lang="es-PA" sz="1800" b="1" dirty="0" smtClean="0"/>
              <a:t> y el rumor de un laberinto con un tesoro: una cueva repleta de queso. </a:t>
            </a:r>
          </a:p>
          <a:p>
            <a:pPr algn="just">
              <a:spcBef>
                <a:spcPts val="0"/>
              </a:spcBef>
            </a:pPr>
            <a:endParaRPr lang="es-PA" sz="1800" b="1" dirty="0" smtClean="0"/>
          </a:p>
          <a:p>
            <a:pPr marL="0" indent="0" algn="just">
              <a:spcBef>
                <a:spcPts val="0"/>
              </a:spcBef>
              <a:buNone/>
            </a:pPr>
            <a:r>
              <a:rPr lang="es-PA" sz="1800" b="1" dirty="0" err="1" smtClean="0">
                <a:effectLst>
                  <a:outerShdw blurRad="38100" dist="38100" dir="2700000" algn="tl">
                    <a:srgbClr val="000000">
                      <a:alpha val="43137"/>
                    </a:srgbClr>
                  </a:outerShdw>
                </a:effectLst>
              </a:rPr>
              <a:t>Wanda</a:t>
            </a:r>
            <a:r>
              <a:rPr lang="es-PA" sz="1800" b="1" dirty="0" smtClean="0">
                <a:effectLst>
                  <a:outerShdw blurRad="38100" dist="38100" dir="2700000" algn="tl">
                    <a:srgbClr val="000000">
                      <a:alpha val="43137"/>
                    </a:srgbClr>
                  </a:outerShdw>
                </a:effectLst>
              </a:rPr>
              <a:t> </a:t>
            </a:r>
            <a:r>
              <a:rPr lang="es-PA" sz="1800" b="1" dirty="0" err="1" smtClean="0">
                <a:effectLst>
                  <a:outerShdw blurRad="38100" dist="38100" dir="2700000" algn="tl">
                    <a:srgbClr val="000000">
                      <a:alpha val="43137"/>
                    </a:srgbClr>
                  </a:outerShdw>
                </a:effectLst>
              </a:rPr>
              <a:t>Doolittle</a:t>
            </a:r>
            <a:r>
              <a:rPr lang="es-PA" sz="1800" b="1" dirty="0" smtClean="0">
                <a:effectLst>
                  <a:outerShdw blurRad="38100" dist="38100" dir="2700000" algn="tl">
                    <a:srgbClr val="000000">
                      <a:alpha val="43137"/>
                    </a:srgbClr>
                  </a:outerShdw>
                </a:effectLst>
              </a:rPr>
              <a:t> </a:t>
            </a:r>
            <a:r>
              <a:rPr lang="es-PA" sz="1800" b="1" dirty="0" smtClean="0"/>
              <a:t>– proviene de familia humilde, es Licenciada en Dirección de Empresas. Su ansia obsesiva por obtener riqueza. Se encuentra con un enanito moribundo lo ayuda y este le da un mapa del laberinto del tesoro.</a:t>
            </a:r>
          </a:p>
          <a:p>
            <a:pPr algn="just">
              <a:spcBef>
                <a:spcPts val="0"/>
              </a:spcBef>
            </a:pPr>
            <a:endParaRPr lang="es-PA" sz="1800" b="1" dirty="0" smtClean="0"/>
          </a:p>
          <a:p>
            <a:pPr algn="just">
              <a:spcBef>
                <a:spcPts val="0"/>
              </a:spcBef>
              <a:buNone/>
            </a:pPr>
            <a:r>
              <a:rPr lang="es-PA" sz="1800" b="1" dirty="0" err="1" smtClean="0"/>
              <a:t>Wanda</a:t>
            </a:r>
            <a:r>
              <a:rPr lang="es-PA" sz="1800" b="1" dirty="0" smtClean="0"/>
              <a:t> conoce a tres hombres:</a:t>
            </a:r>
          </a:p>
          <a:p>
            <a:pPr algn="just">
              <a:spcBef>
                <a:spcPts val="0"/>
              </a:spcBef>
            </a:pPr>
            <a:r>
              <a:rPr lang="es-PA" sz="1800" b="1" dirty="0" err="1" smtClean="0"/>
              <a:t>Gus</a:t>
            </a:r>
            <a:r>
              <a:rPr lang="es-PA" sz="1800" b="1" dirty="0" smtClean="0"/>
              <a:t> </a:t>
            </a:r>
            <a:r>
              <a:rPr lang="es-PA" sz="1800" b="1" dirty="0" err="1" smtClean="0"/>
              <a:t>Nathan</a:t>
            </a:r>
            <a:r>
              <a:rPr lang="es-PA" sz="1800" b="1" dirty="0" smtClean="0"/>
              <a:t> – empresario que inspiraba confianza.</a:t>
            </a:r>
          </a:p>
          <a:p>
            <a:pPr algn="just">
              <a:spcBef>
                <a:spcPts val="0"/>
              </a:spcBef>
            </a:pPr>
            <a:r>
              <a:rPr lang="es-PA" sz="1800" b="1" dirty="0" err="1" smtClean="0"/>
              <a:t>Joe</a:t>
            </a:r>
            <a:r>
              <a:rPr lang="es-PA" sz="1800" b="1" dirty="0" smtClean="0"/>
              <a:t> </a:t>
            </a:r>
            <a:r>
              <a:rPr lang="es-PA" sz="1800" b="1" dirty="0" err="1" smtClean="0"/>
              <a:t>Waters</a:t>
            </a:r>
            <a:r>
              <a:rPr lang="es-PA" sz="1800" b="1" dirty="0" smtClean="0"/>
              <a:t> – no termino la carrera, ambicioso y con prisa exagerada.</a:t>
            </a:r>
          </a:p>
          <a:p>
            <a:pPr algn="just">
              <a:spcBef>
                <a:spcPts val="0"/>
              </a:spcBef>
            </a:pPr>
            <a:r>
              <a:rPr lang="es-PA" sz="1800" b="1" dirty="0" smtClean="0"/>
              <a:t>Andy </a:t>
            </a:r>
            <a:r>
              <a:rPr lang="es-PA" sz="1800" b="1" dirty="0" err="1" smtClean="0"/>
              <a:t>Essal</a:t>
            </a:r>
            <a:r>
              <a:rPr lang="es-PA" sz="1800" b="1" dirty="0" smtClean="0"/>
              <a:t> – nervioso y jefe del dpto. de contabilidad.</a:t>
            </a:r>
          </a:p>
          <a:p>
            <a:pPr algn="just">
              <a:spcBef>
                <a:spcPts val="0"/>
              </a:spcBef>
              <a:buNone/>
            </a:pPr>
            <a:endParaRPr lang="es-PA" sz="1800" b="1" dirty="0" smtClean="0"/>
          </a:p>
          <a:p>
            <a:pPr marL="0" indent="0" algn="just">
              <a:spcBef>
                <a:spcPts val="0"/>
              </a:spcBef>
              <a:buNone/>
            </a:pPr>
            <a:r>
              <a:rPr lang="es-PA" sz="1800" b="1" dirty="0" smtClean="0"/>
              <a:t>Le contó sobre la existencia de un mapa en un bar, estos recibieron burlas por los presentes en el lugar, sin importarles planearon y organizaron su aventura, llegaron a comprar equipos para su expedición. </a:t>
            </a:r>
          </a:p>
          <a:p>
            <a:endParaRPr lang="es-PA" dirty="0" smtClean="0"/>
          </a:p>
          <a:p>
            <a:endParaRPr lang="es-P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2000"/>
                                        <p:tgtEl>
                                          <p:spTgt spid="3">
                                            <p:txEl>
                                              <p:pRg st="5" end="5"/>
                                            </p:txEl>
                                          </p:spTgt>
                                        </p:tgtEl>
                                      </p:cBhvr>
                                    </p:animEffect>
                                  </p:childTnLst>
                                </p:cTn>
                              </p:par>
                            </p:childTnLst>
                          </p:cTn>
                        </p:par>
                        <p:par>
                          <p:cTn id="26" fill="hold">
                            <p:stCondLst>
                              <p:cond delay="10000"/>
                            </p:stCondLst>
                            <p:childTnLst>
                              <p:par>
                                <p:cTn id="27" presetID="22" presetClass="entr" presetSubtype="4"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2000"/>
                                        <p:tgtEl>
                                          <p:spTgt spid="3">
                                            <p:txEl>
                                              <p:pRg st="6" end="6"/>
                                            </p:txEl>
                                          </p:spTgt>
                                        </p:tgtEl>
                                      </p:cBhvr>
                                    </p:animEffect>
                                  </p:childTnLst>
                                </p:cTn>
                              </p:par>
                            </p:childTnLst>
                          </p:cTn>
                        </p:par>
                        <p:par>
                          <p:cTn id="30" fill="hold">
                            <p:stCondLst>
                              <p:cond delay="12000"/>
                            </p:stCondLst>
                            <p:childTnLst>
                              <p:par>
                                <p:cTn id="31" presetID="22" presetClass="entr" presetSubtype="4"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2000"/>
                                        <p:tgtEl>
                                          <p:spTgt spid="3">
                                            <p:txEl>
                                              <p:pRg st="7" end="7"/>
                                            </p:txEl>
                                          </p:spTgt>
                                        </p:tgtEl>
                                      </p:cBhvr>
                                    </p:animEffect>
                                  </p:childTnLst>
                                </p:cTn>
                              </p:par>
                            </p:childTnLst>
                          </p:cTn>
                        </p:par>
                        <p:par>
                          <p:cTn id="34" fill="hold">
                            <p:stCondLst>
                              <p:cond delay="14000"/>
                            </p:stCondLst>
                            <p:childTnLst>
                              <p:par>
                                <p:cTn id="35" presetID="22" presetClass="entr" presetSubtype="4"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9458" name="Picture 2" descr="entrada cueva"/>
          <p:cNvPicPr>
            <a:picLocks noChangeAspect="1" noChangeArrowheads="1"/>
          </p:cNvPicPr>
          <p:nvPr/>
        </p:nvPicPr>
        <p:blipFill>
          <a:blip r:embed="rId2" cstate="print">
            <a:lum bright="68000" contrast="-63000"/>
          </a:blip>
          <a:srcRect l="9196" t="7665"/>
          <a:stretch>
            <a:fillRect/>
          </a:stretch>
        </p:blipFill>
        <p:spPr bwMode="auto">
          <a:xfrm>
            <a:off x="0" y="0"/>
            <a:ext cx="8001024" cy="6875581"/>
          </a:xfrm>
          <a:prstGeom prst="rect">
            <a:avLst/>
          </a:prstGeom>
          <a:noFill/>
        </p:spPr>
      </p:pic>
      <p:sp>
        <p:nvSpPr>
          <p:cNvPr id="2" name="1 Título"/>
          <p:cNvSpPr>
            <a:spLocks noGrp="1"/>
          </p:cNvSpPr>
          <p:nvPr>
            <p:ph type="title"/>
          </p:nvPr>
        </p:nvSpPr>
        <p:spPr>
          <a:xfrm>
            <a:off x="457200" y="274638"/>
            <a:ext cx="7467600" cy="654032"/>
          </a:xfrm>
        </p:spPr>
        <p:txBody>
          <a:bodyPr/>
          <a:lstStyle/>
          <a:p>
            <a:pPr algn="ctr"/>
            <a:r>
              <a:rPr lang="es-PA" b="1" dirty="0" smtClean="0">
                <a:solidFill>
                  <a:srgbClr val="FF0000"/>
                </a:solidFill>
                <a:effectLst>
                  <a:outerShdw blurRad="38100" dist="38100" dir="2700000" algn="tl">
                    <a:srgbClr val="000000">
                      <a:alpha val="43137"/>
                    </a:srgbClr>
                  </a:outerShdw>
                </a:effectLst>
              </a:rPr>
              <a:t>EL VIAJE</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285720" y="1214422"/>
            <a:ext cx="7467600" cy="5259530"/>
          </a:xfrm>
        </p:spPr>
        <p:txBody>
          <a:bodyPr>
            <a:normAutofit/>
          </a:bodyPr>
          <a:lstStyle/>
          <a:p>
            <a:pPr marL="265113" indent="-265113" algn="just"/>
            <a:r>
              <a:rPr lang="es-PA" sz="1800" b="1" dirty="0" smtClean="0"/>
              <a:t>Durante el transcurso verificaron la exactitud del mapa. Viajaron por 5 días</a:t>
            </a:r>
          </a:p>
          <a:p>
            <a:pPr marL="265113" indent="-265113" algn="just"/>
            <a:endParaRPr lang="es-PA" sz="1800" b="1" dirty="0" smtClean="0"/>
          </a:p>
          <a:p>
            <a:pPr marL="265113" indent="-265113" algn="just"/>
            <a:r>
              <a:rPr lang="es-PA" sz="1800" b="1" dirty="0" smtClean="0"/>
              <a:t>A las 11:30 am. Divisaron el monolito </a:t>
            </a:r>
            <a:r>
              <a:rPr lang="es-PA" sz="1800" b="1" dirty="0" err="1" smtClean="0"/>
              <a:t>Emmental</a:t>
            </a:r>
            <a:r>
              <a:rPr lang="es-PA" sz="1800" b="1" dirty="0" smtClean="0"/>
              <a:t>. </a:t>
            </a:r>
          </a:p>
          <a:p>
            <a:pPr marL="265113" indent="-265113" algn="just"/>
            <a:endParaRPr lang="es-PA" sz="1800" b="1" dirty="0" smtClean="0"/>
          </a:p>
          <a:p>
            <a:pPr marL="265113" indent="-265113" algn="just"/>
            <a:r>
              <a:rPr lang="es-PA" sz="1800" b="1" dirty="0" smtClean="0"/>
              <a:t>Andy </a:t>
            </a:r>
            <a:r>
              <a:rPr lang="es-PA" sz="1800" b="1" dirty="0" err="1" smtClean="0"/>
              <a:t>Essal</a:t>
            </a:r>
            <a:r>
              <a:rPr lang="es-PA" sz="1800" b="1" dirty="0" smtClean="0"/>
              <a:t> encuentra la entrada, a los 200 </a:t>
            </a:r>
            <a:r>
              <a:rPr lang="es-PA" sz="1800" b="1" dirty="0" err="1" smtClean="0"/>
              <a:t>mts</a:t>
            </a:r>
            <a:r>
              <a:rPr lang="es-PA" sz="1800" b="1" dirty="0" smtClean="0"/>
              <a:t>. </a:t>
            </a:r>
            <a:r>
              <a:rPr lang="es-PA" sz="1800" b="1" dirty="0" err="1" smtClean="0"/>
              <a:t>Gus</a:t>
            </a:r>
            <a:r>
              <a:rPr lang="es-PA" sz="1800" b="1" dirty="0" smtClean="0"/>
              <a:t> </a:t>
            </a:r>
            <a:r>
              <a:rPr lang="es-PA" sz="1800" b="1" dirty="0" err="1" smtClean="0"/>
              <a:t>Nathan</a:t>
            </a:r>
            <a:r>
              <a:rPr lang="es-PA" sz="1800" b="1" dirty="0" smtClean="0"/>
              <a:t> cae al suelo y se activa una trampa; una bola de queso gigante que les aplastaría, tenían que corren. </a:t>
            </a:r>
          </a:p>
          <a:p>
            <a:pPr marL="265113" indent="-265113" algn="just"/>
            <a:endParaRPr lang="es-PA" sz="1800" b="1" dirty="0" smtClean="0"/>
          </a:p>
          <a:p>
            <a:pPr marL="265113" indent="-265113" algn="just"/>
            <a:r>
              <a:rPr lang="es-PA" sz="1800" b="1" dirty="0" smtClean="0"/>
              <a:t>Luego de pasar ese peligro encontraron un ratón que con la ayuda de sus equipos los guío a la entrada del tesoro. </a:t>
            </a:r>
          </a:p>
          <a:p>
            <a:pPr marL="265113" indent="-265113" algn="just"/>
            <a:endParaRPr lang="es-PA" sz="1800" b="1" dirty="0" smtClean="0"/>
          </a:p>
          <a:p>
            <a:pPr marL="265113" indent="-265113" algn="just"/>
            <a:r>
              <a:rPr lang="es-PA" sz="1800" b="1" dirty="0" smtClean="0"/>
              <a:t>Al ver el tesoro todos gritaron al mismo tiempo “Por el Tesoro”.</a:t>
            </a:r>
            <a:endParaRPr lang="es-P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2000"/>
                                        <p:tgtEl>
                                          <p:spTgt spid="3">
                                            <p:txEl>
                                              <p:pRg st="6" end="6"/>
                                            </p:txEl>
                                          </p:spTgt>
                                        </p:tgtEl>
                                      </p:cBhvr>
                                    </p:animEffect>
                                  </p:childTnLst>
                                </p:cTn>
                              </p:par>
                            </p:childTnLst>
                          </p:cTn>
                        </p:par>
                        <p:par>
                          <p:cTn id="26" fill="hold">
                            <p:stCondLst>
                              <p:cond delay="10000"/>
                            </p:stCondLst>
                            <p:childTnLst>
                              <p:par>
                                <p:cTn id="27" presetID="22" presetClass="entr" presetSubtype="4" fill="hold" grpId="0"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8434" name="Picture 2" descr=" "/>
          <p:cNvPicPr>
            <a:picLocks noChangeAspect="1" noChangeArrowheads="1"/>
          </p:cNvPicPr>
          <p:nvPr/>
        </p:nvPicPr>
        <p:blipFill>
          <a:blip r:embed="rId2" cstate="print">
            <a:lum bright="48000" contrast="-52000"/>
          </a:blip>
          <a:srcRect/>
          <a:stretch>
            <a:fillRect/>
          </a:stretch>
        </p:blipFill>
        <p:spPr bwMode="auto">
          <a:xfrm>
            <a:off x="0" y="0"/>
            <a:ext cx="8025770" cy="6858000"/>
          </a:xfrm>
          <a:prstGeom prst="rect">
            <a:avLst/>
          </a:prstGeom>
          <a:noFill/>
        </p:spPr>
      </p:pic>
      <p:sp>
        <p:nvSpPr>
          <p:cNvPr id="2" name="1 Título"/>
          <p:cNvSpPr>
            <a:spLocks noGrp="1"/>
          </p:cNvSpPr>
          <p:nvPr>
            <p:ph type="title"/>
          </p:nvPr>
        </p:nvSpPr>
        <p:spPr>
          <a:xfrm>
            <a:off x="428596" y="642918"/>
            <a:ext cx="7467600" cy="582594"/>
          </a:xfrm>
        </p:spPr>
        <p:txBody>
          <a:bodyPr/>
          <a:lstStyle/>
          <a:p>
            <a:pPr algn="ctr"/>
            <a:r>
              <a:rPr lang="es-PA" b="1" dirty="0" smtClean="0">
                <a:solidFill>
                  <a:srgbClr val="FF0000"/>
                </a:solidFill>
                <a:effectLst>
                  <a:outerShdw blurRad="38100" dist="38100" dir="2700000" algn="tl">
                    <a:srgbClr val="000000">
                      <a:alpha val="43137"/>
                    </a:srgbClr>
                  </a:outerShdw>
                </a:effectLst>
              </a:rPr>
              <a:t>DECISIÓN</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28596" y="1643050"/>
            <a:ext cx="7467600" cy="4830902"/>
          </a:xfrm>
        </p:spPr>
        <p:txBody>
          <a:bodyPr>
            <a:normAutofit/>
          </a:bodyPr>
          <a:lstStyle/>
          <a:p>
            <a:pPr algn="just"/>
            <a:r>
              <a:rPr lang="es-PA" sz="1800" b="1" dirty="0" smtClean="0"/>
              <a:t>Decidieron discutir los detalles fuera del laberinto. Al regresar la entrada estaba tapada con la enorme bola de queso. Utilizaron su </a:t>
            </a:r>
            <a:r>
              <a:rPr lang="es-PA" sz="1800" b="1" dirty="0" err="1" smtClean="0"/>
              <a:t>bifitrón</a:t>
            </a:r>
            <a:r>
              <a:rPr lang="es-PA" sz="1800" b="1" dirty="0" smtClean="0"/>
              <a:t> en posición T3 para fundir el queso. </a:t>
            </a:r>
          </a:p>
          <a:p>
            <a:pPr algn="just"/>
            <a:endParaRPr lang="es-PA" sz="1800" b="1" dirty="0" smtClean="0"/>
          </a:p>
          <a:p>
            <a:pPr algn="just"/>
            <a:r>
              <a:rPr lang="es-PA" sz="1800" b="1" dirty="0" smtClean="0"/>
              <a:t>Se pusieron de acuerdo sobre que hacer con el tesoro, lo repartieron en 4 partes iguales. </a:t>
            </a:r>
          </a:p>
          <a:p>
            <a:pPr algn="just"/>
            <a:endParaRPr lang="es-PA" sz="1800" b="1" dirty="0" smtClean="0"/>
          </a:p>
          <a:p>
            <a:pPr algn="just"/>
            <a:r>
              <a:rPr lang="es-PA" sz="1800" b="1" dirty="0" smtClean="0"/>
              <a:t>4 parcelas para que cada cual construye su fábrica. </a:t>
            </a:r>
          </a:p>
          <a:p>
            <a:pPr algn="just"/>
            <a:endParaRPr lang="es-PA" sz="1800" b="1" dirty="0" smtClean="0"/>
          </a:p>
          <a:p>
            <a:pPr algn="just"/>
            <a:r>
              <a:rPr lang="es-PA" sz="1800" b="1" dirty="0" smtClean="0"/>
              <a:t>Regresaron a </a:t>
            </a:r>
            <a:r>
              <a:rPr lang="es-PA" sz="1800" b="1" dirty="0" err="1" smtClean="0"/>
              <a:t>Smiceville</a:t>
            </a:r>
            <a:r>
              <a:rPr lang="es-PA" sz="1800" b="1" dirty="0" smtClean="0"/>
              <a:t> con un discurso poético y los creyeron locos.  Y compraron 4 parcelas para construir en precios absurdos. </a:t>
            </a:r>
            <a:endParaRPr lang="es-P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7410" name="Picture 2" descr="el otro notcheep"/>
          <p:cNvPicPr>
            <a:picLocks noChangeAspect="1" noChangeArrowheads="1"/>
          </p:cNvPicPr>
          <p:nvPr/>
        </p:nvPicPr>
        <p:blipFill>
          <a:blip r:embed="rId2" cstate="print">
            <a:lum bright="72000" contrast="-71000"/>
          </a:blip>
          <a:srcRect l="6345" t="7692" r="3013" b="6154"/>
          <a:stretch>
            <a:fillRect/>
          </a:stretch>
        </p:blipFill>
        <p:spPr bwMode="auto">
          <a:xfrm>
            <a:off x="0" y="0"/>
            <a:ext cx="7909164" cy="6858000"/>
          </a:xfrm>
          <a:prstGeom prst="rect">
            <a:avLst/>
          </a:prstGeom>
          <a:noFill/>
        </p:spPr>
      </p:pic>
      <p:sp>
        <p:nvSpPr>
          <p:cNvPr id="2" name="1 Título"/>
          <p:cNvSpPr>
            <a:spLocks noGrp="1"/>
          </p:cNvSpPr>
          <p:nvPr>
            <p:ph type="title"/>
          </p:nvPr>
        </p:nvSpPr>
        <p:spPr>
          <a:xfrm>
            <a:off x="571472" y="714356"/>
            <a:ext cx="7467600" cy="582594"/>
          </a:xfrm>
        </p:spPr>
        <p:txBody>
          <a:bodyPr/>
          <a:lstStyle/>
          <a:p>
            <a:pPr algn="ctr"/>
            <a:r>
              <a:rPr lang="es-PA" b="1" dirty="0" smtClean="0">
                <a:solidFill>
                  <a:srgbClr val="FF0000"/>
                </a:solidFill>
                <a:effectLst>
                  <a:outerShdw blurRad="38100" dist="38100" dir="2700000" algn="tl">
                    <a:srgbClr val="000000">
                      <a:alpha val="43137"/>
                    </a:srgbClr>
                  </a:outerShdw>
                </a:effectLst>
              </a:rPr>
              <a:t>LA SELECCIÓN</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28596" y="2000240"/>
            <a:ext cx="7467600" cy="4545150"/>
          </a:xfrm>
        </p:spPr>
        <p:txBody>
          <a:bodyPr>
            <a:normAutofit/>
          </a:bodyPr>
          <a:lstStyle/>
          <a:p>
            <a:pPr algn="just"/>
            <a:r>
              <a:rPr lang="es-PA" sz="1800" b="1" dirty="0" smtClean="0"/>
              <a:t>Empezaron las construcciones, </a:t>
            </a:r>
            <a:r>
              <a:rPr lang="es-PA" sz="1800" b="1" dirty="0" err="1" smtClean="0"/>
              <a:t>Gus</a:t>
            </a:r>
            <a:r>
              <a:rPr lang="es-PA" sz="1800" b="1" dirty="0" smtClean="0"/>
              <a:t> </a:t>
            </a:r>
            <a:r>
              <a:rPr lang="es-PA" sz="1800" b="1" dirty="0" err="1" smtClean="0"/>
              <a:t>Nathan</a:t>
            </a:r>
            <a:r>
              <a:rPr lang="es-PA" sz="1800" b="1" dirty="0" smtClean="0"/>
              <a:t> proponía ponerse de acuerdo acerca de las compañías constructoras pero todos tenían ideas muy distintas que no conseguían ponerse de acuerdo. </a:t>
            </a:r>
          </a:p>
          <a:p>
            <a:pPr algn="just"/>
            <a:endParaRPr lang="es-PA" sz="1800" b="1" dirty="0" smtClean="0"/>
          </a:p>
          <a:p>
            <a:pPr algn="just"/>
            <a:r>
              <a:rPr lang="es-PA" sz="1800" b="1" dirty="0" smtClean="0"/>
              <a:t>Todos tuvieron de acuerdo con la decisión de escoger compañía constructoras diferentes ya que a fin y al cabo todos igual iban a ser vecinos. </a:t>
            </a:r>
          </a:p>
          <a:p>
            <a:endParaRPr lang="es-PA" sz="1800" b="1" dirty="0" smtClean="0"/>
          </a:p>
          <a:p>
            <a:r>
              <a:rPr lang="es-PA" sz="1800" b="1" dirty="0" smtClean="0"/>
              <a:t>Cada cuál contrató la compañía de construcción que mejor se ajustará a sus ideas.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6386" name="Picture 2" descr=" "/>
          <p:cNvPicPr>
            <a:picLocks noChangeAspect="1" noChangeArrowheads="1"/>
          </p:cNvPicPr>
          <p:nvPr/>
        </p:nvPicPr>
        <p:blipFill>
          <a:blip r:embed="rId2" cstate="print">
            <a:lum bright="76000" contrast="-80000"/>
          </a:blip>
          <a:srcRect l="8822" t="10637" r="11765" b="9711"/>
          <a:stretch>
            <a:fillRect/>
          </a:stretch>
        </p:blipFill>
        <p:spPr bwMode="auto">
          <a:xfrm>
            <a:off x="0" y="1643026"/>
            <a:ext cx="7929586" cy="5214974"/>
          </a:xfrm>
          <a:prstGeom prst="rect">
            <a:avLst/>
          </a:prstGeom>
          <a:noFill/>
        </p:spPr>
      </p:pic>
      <p:sp>
        <p:nvSpPr>
          <p:cNvPr id="2" name="1 Título"/>
          <p:cNvSpPr>
            <a:spLocks noGrp="1"/>
          </p:cNvSpPr>
          <p:nvPr>
            <p:ph type="title"/>
          </p:nvPr>
        </p:nvSpPr>
        <p:spPr>
          <a:xfrm>
            <a:off x="642910" y="357166"/>
            <a:ext cx="7467600" cy="582594"/>
          </a:xfrm>
        </p:spPr>
        <p:txBody>
          <a:bodyPr/>
          <a:lstStyle/>
          <a:p>
            <a:pPr algn="ctr"/>
            <a:r>
              <a:rPr lang="es-PA" b="1" dirty="0" smtClean="0">
                <a:solidFill>
                  <a:srgbClr val="FF0000"/>
                </a:solidFill>
                <a:effectLst>
                  <a:outerShdw blurRad="38100" dist="38100" dir="2700000" algn="tl">
                    <a:srgbClr val="000000">
                      <a:alpha val="43137"/>
                    </a:srgbClr>
                  </a:outerShdw>
                </a:effectLst>
              </a:rPr>
              <a:t>LA DECISIÓN DE JOE WATERS</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357158" y="1071546"/>
            <a:ext cx="7467600" cy="5402406"/>
          </a:xfrm>
        </p:spPr>
        <p:txBody>
          <a:bodyPr/>
          <a:lstStyle/>
          <a:p>
            <a:pPr algn="just"/>
            <a:r>
              <a:rPr lang="es-PA" sz="1800" b="1" dirty="0" err="1" smtClean="0"/>
              <a:t>Joe</a:t>
            </a:r>
            <a:r>
              <a:rPr lang="es-PA" sz="1800" b="1" dirty="0" smtClean="0"/>
              <a:t> se dirige a </a:t>
            </a:r>
            <a:r>
              <a:rPr lang="es-PA" sz="1800" b="1" u="sng" dirty="0" err="1" smtClean="0"/>
              <a:t>Boys</a:t>
            </a:r>
            <a:r>
              <a:rPr lang="es-PA" sz="1800" b="1" u="sng" dirty="0" smtClean="0"/>
              <a:t> and Shopping Corporation</a:t>
            </a:r>
            <a:r>
              <a:rPr lang="es-PA" sz="1800" b="1" dirty="0" smtClean="0"/>
              <a:t>  quedo impresionado con su personal que parecía salido de la NASA, cerro el negocio. Confió en las clausulas del contrato sin leerlas. Contrató a 2 capataces y 100 obreros con vasta experiencia.</a:t>
            </a:r>
          </a:p>
          <a:p>
            <a:endParaRPr lang="es-PA" sz="1800" b="1" dirty="0" smtClean="0"/>
          </a:p>
          <a:p>
            <a:r>
              <a:rPr lang="es-PA" sz="1800" b="1" dirty="0" smtClean="0"/>
              <a:t>A las Dos semanas al ver su personal no era el establecido en el contrato ni con la experiencia. </a:t>
            </a:r>
            <a:r>
              <a:rPr lang="es-PA" sz="1800" b="1" dirty="0" err="1" smtClean="0"/>
              <a:t>Joe</a:t>
            </a:r>
            <a:r>
              <a:rPr lang="es-PA" sz="1800" b="1" dirty="0" smtClean="0"/>
              <a:t> estaba eufórico y quiso rescindir del contrato pero la clausula 12,320 no se lo permitía por los altos costos. </a:t>
            </a:r>
          </a:p>
          <a:p>
            <a:endParaRPr lang="es-PA" sz="1800" b="1" dirty="0" smtClean="0"/>
          </a:p>
          <a:p>
            <a:r>
              <a:rPr lang="es-PA" sz="1800" b="1" dirty="0" smtClean="0"/>
              <a:t>Los empleados perdieron tiempo, material y dinero debido a los errores que realizaban. Debido al incremento de los gastos usó su parte del queso para pagar sus cuentas hasta acabarlo. Malvendió todo y se fue lo más lejos posible.</a:t>
            </a:r>
            <a:endParaRPr lang="es-P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hoto 4.jpg"/>
          <p:cNvPicPr>
            <a:picLocks noChangeAspect="1"/>
          </p:cNvPicPr>
          <p:nvPr/>
        </p:nvPicPr>
        <p:blipFill>
          <a:blip r:embed="rId2" cstate="print">
            <a:lum bright="50000" contrast="-31000"/>
          </a:blip>
          <a:srcRect l="8928" r="8929" b="10416"/>
          <a:stretch>
            <a:fillRect/>
          </a:stretch>
        </p:blipFill>
        <p:spPr>
          <a:xfrm>
            <a:off x="0" y="0"/>
            <a:ext cx="7929586" cy="6858000"/>
          </a:xfrm>
          <a:prstGeom prst="rect">
            <a:avLst/>
          </a:prstGeom>
        </p:spPr>
      </p:pic>
      <p:sp>
        <p:nvSpPr>
          <p:cNvPr id="2" name="1 Título"/>
          <p:cNvSpPr>
            <a:spLocks noGrp="1"/>
          </p:cNvSpPr>
          <p:nvPr>
            <p:ph type="title"/>
          </p:nvPr>
        </p:nvSpPr>
        <p:spPr>
          <a:xfrm>
            <a:off x="357158" y="560390"/>
            <a:ext cx="7467600" cy="654032"/>
          </a:xfrm>
        </p:spPr>
        <p:txBody>
          <a:bodyPr/>
          <a:lstStyle/>
          <a:p>
            <a:pPr algn="ctr"/>
            <a:r>
              <a:rPr lang="es-PA" b="1" dirty="0" smtClean="0">
                <a:solidFill>
                  <a:srgbClr val="FF0000"/>
                </a:solidFill>
                <a:effectLst>
                  <a:outerShdw blurRad="38100" dist="38100" dir="2700000" algn="tl">
                    <a:srgbClr val="000000">
                      <a:alpha val="43137"/>
                    </a:srgbClr>
                  </a:outerShdw>
                </a:effectLst>
              </a:rPr>
              <a:t>LA DECISIÓN DE WANDA</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176234" y="1571612"/>
            <a:ext cx="7467600" cy="4873752"/>
          </a:xfrm>
        </p:spPr>
        <p:txBody>
          <a:bodyPr>
            <a:normAutofit/>
          </a:bodyPr>
          <a:lstStyle/>
          <a:p>
            <a:pPr algn="just"/>
            <a:r>
              <a:rPr lang="es-PA" sz="1800" b="1" dirty="0" smtClean="0"/>
              <a:t>Nostálgica por la separación con sus amigos, buscó una empresa en directorio y dio con </a:t>
            </a:r>
            <a:r>
              <a:rPr lang="es-PA" sz="1800" b="1" dirty="0" err="1" smtClean="0"/>
              <a:t>Iverson</a:t>
            </a:r>
            <a:r>
              <a:rPr lang="es-PA" sz="1800" b="1" dirty="0" smtClean="0"/>
              <a:t> </a:t>
            </a:r>
            <a:r>
              <a:rPr lang="es-PA" sz="1800" b="1" dirty="0" err="1" smtClean="0"/>
              <a:t>Magnificent</a:t>
            </a:r>
            <a:r>
              <a:rPr lang="es-PA" sz="1800" b="1" dirty="0" smtClean="0"/>
              <a:t> </a:t>
            </a:r>
            <a:r>
              <a:rPr lang="es-PA" sz="1800" b="1" dirty="0" err="1" smtClean="0"/>
              <a:t>Building</a:t>
            </a:r>
            <a:r>
              <a:rPr lang="es-PA" sz="1800" b="1" dirty="0" smtClean="0"/>
              <a:t> (IMB) en un anuncio de dos páginas a todo color. </a:t>
            </a:r>
          </a:p>
          <a:p>
            <a:pPr algn="just"/>
            <a:endParaRPr lang="es-PA" sz="1800" b="1" dirty="0" smtClean="0"/>
          </a:p>
          <a:p>
            <a:pPr algn="just"/>
            <a:r>
              <a:rPr lang="es-PA" sz="1800" b="1" dirty="0" smtClean="0"/>
              <a:t>Expuso sus detalles al Sr. </a:t>
            </a:r>
            <a:r>
              <a:rPr lang="es-PA" sz="1800" b="1" dirty="0" err="1" smtClean="0"/>
              <a:t>Gonasey</a:t>
            </a:r>
            <a:r>
              <a:rPr lang="es-PA" sz="1800" b="1" dirty="0" smtClean="0"/>
              <a:t> y se fue a </a:t>
            </a:r>
            <a:r>
              <a:rPr lang="es-PA" sz="1800" b="1" dirty="0" err="1" smtClean="0"/>
              <a:t>Hawai</a:t>
            </a:r>
            <a:r>
              <a:rPr lang="es-PA" sz="1800" b="1" dirty="0" smtClean="0"/>
              <a:t> por dos semanas. Luego fue citada en la sala de audiovisuales para ver los detalles del proyecto. Recibió un tomo con los detalles de 1500 páginas por lo menos. No lo leyó, vio justo el precio según lo excéntrico que ella pedía y cerró el trato. </a:t>
            </a:r>
          </a:p>
          <a:p>
            <a:pPr algn="just"/>
            <a:endParaRPr lang="es-PA" sz="1800" b="1" dirty="0" smtClean="0"/>
          </a:p>
          <a:p>
            <a:pPr algn="just"/>
            <a:r>
              <a:rPr lang="es-PA" sz="1800" b="1" dirty="0" smtClean="0"/>
              <a:t>Al comenzar la obra, la suma estipulada aumentaba cada vez de forma exorbitante y las clausulas lo justificaban. Fue usando su parte del tesoro hasta agotarlo . Se fue lejos en su 4x4. </a:t>
            </a:r>
            <a:endParaRPr lang="es-P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hoto 2.jpg"/>
          <p:cNvPicPr>
            <a:picLocks noChangeAspect="1"/>
          </p:cNvPicPr>
          <p:nvPr/>
        </p:nvPicPr>
        <p:blipFill>
          <a:blip r:embed="rId2" cstate="print">
            <a:lum bright="56000" contrast="-63000"/>
          </a:blip>
          <a:srcRect l="2654" b="3125"/>
          <a:stretch>
            <a:fillRect/>
          </a:stretch>
        </p:blipFill>
        <p:spPr>
          <a:xfrm>
            <a:off x="0" y="0"/>
            <a:ext cx="8072462" cy="6858000"/>
          </a:xfrm>
          <a:prstGeom prst="rect">
            <a:avLst/>
          </a:prstGeom>
        </p:spPr>
      </p:pic>
      <p:sp>
        <p:nvSpPr>
          <p:cNvPr id="2" name="1 Título"/>
          <p:cNvSpPr>
            <a:spLocks noGrp="1"/>
          </p:cNvSpPr>
          <p:nvPr>
            <p:ph type="title"/>
          </p:nvPr>
        </p:nvSpPr>
        <p:spPr>
          <a:xfrm>
            <a:off x="457200" y="274638"/>
            <a:ext cx="7467600" cy="654032"/>
          </a:xfrm>
        </p:spPr>
        <p:txBody>
          <a:bodyPr/>
          <a:lstStyle/>
          <a:p>
            <a:pPr algn="ctr"/>
            <a:r>
              <a:rPr lang="es-PA" b="1" dirty="0" smtClean="0">
                <a:solidFill>
                  <a:srgbClr val="FF0000"/>
                </a:solidFill>
                <a:effectLst>
                  <a:outerShdw blurRad="38100" dist="38100" dir="2700000" algn="tl">
                    <a:srgbClr val="000000">
                      <a:alpha val="43137"/>
                    </a:srgbClr>
                  </a:outerShdw>
                </a:effectLst>
              </a:rPr>
              <a:t>LA DECISIÓN DE ANDY ESSAL</a:t>
            </a:r>
            <a:endParaRPr lang="es-PA"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214282" y="1028038"/>
            <a:ext cx="7572428" cy="5929354"/>
          </a:xfrm>
        </p:spPr>
        <p:txBody>
          <a:bodyPr>
            <a:normAutofit/>
          </a:bodyPr>
          <a:lstStyle/>
          <a:p>
            <a:pPr algn="just">
              <a:spcBef>
                <a:spcPts val="0"/>
              </a:spcBef>
            </a:pPr>
            <a:r>
              <a:rPr lang="es-PA" sz="1800" b="1" dirty="0" smtClean="0"/>
              <a:t>Publico su oferta en un periódico de construcción, hizo varias entrevistas hasta dar con Steven A. </a:t>
            </a:r>
            <a:r>
              <a:rPr lang="es-PA" sz="1800" b="1" dirty="0" err="1" smtClean="0"/>
              <a:t>Mendwhite</a:t>
            </a:r>
            <a:r>
              <a:rPr lang="es-PA" sz="1800" b="1" dirty="0" smtClean="0"/>
              <a:t>, quienes le propusieron el </a:t>
            </a:r>
            <a:r>
              <a:rPr lang="es-PA" sz="1800" b="1" dirty="0" err="1" smtClean="0"/>
              <a:t>outsourcing</a:t>
            </a:r>
            <a:r>
              <a:rPr lang="es-PA" sz="1800" b="1" dirty="0" smtClean="0"/>
              <a:t>. Esta era una buena idea para Andy ya que tenia en mente devanes políticos. </a:t>
            </a:r>
          </a:p>
          <a:p>
            <a:pPr algn="just">
              <a:spcBef>
                <a:spcPts val="0"/>
              </a:spcBef>
            </a:pPr>
            <a:endParaRPr lang="es-PA" sz="1050" b="1" dirty="0" smtClean="0"/>
          </a:p>
          <a:p>
            <a:pPr algn="just">
              <a:spcBef>
                <a:spcPts val="0"/>
              </a:spcBef>
            </a:pPr>
            <a:r>
              <a:rPr lang="es-PA" sz="1800" b="1" dirty="0" smtClean="0"/>
              <a:t>Le propusieron que solo será requerido para las grandes decisiones, decisiones sobre precios y firmas . Discutió cada una de las clausulas, esto demoró un mes, en donde Andy por cansancio mental fue cediendo  y así cerró el trato. </a:t>
            </a:r>
          </a:p>
          <a:p>
            <a:pPr algn="just">
              <a:spcBef>
                <a:spcPts val="0"/>
              </a:spcBef>
            </a:pPr>
            <a:endParaRPr lang="es-PA" sz="1050" b="1" dirty="0" smtClean="0"/>
          </a:p>
          <a:p>
            <a:pPr algn="just">
              <a:spcBef>
                <a:spcPts val="0"/>
              </a:spcBef>
            </a:pPr>
            <a:r>
              <a:rPr lang="es-PA" sz="1800" b="1" dirty="0" smtClean="0"/>
              <a:t>Agotado por las numerosas reuniones. Luego Robert </a:t>
            </a:r>
            <a:r>
              <a:rPr lang="es-PA" sz="1800" b="1" dirty="0" err="1" smtClean="0"/>
              <a:t>Freshman</a:t>
            </a:r>
            <a:r>
              <a:rPr lang="es-PA" sz="1800" b="1" dirty="0" smtClean="0"/>
              <a:t> su director de proyectos se encargaría de todo, solo que tendría que reunirse con el cada 15 días. Debido a la actividad política de Andy las reuniones fueron menos frecuentes, siendo hasta ignorados estos asuntos. </a:t>
            </a:r>
          </a:p>
          <a:p>
            <a:pPr algn="just">
              <a:spcBef>
                <a:spcPts val="0"/>
              </a:spcBef>
            </a:pPr>
            <a:endParaRPr lang="es-PA" sz="1050" b="1" dirty="0" smtClean="0"/>
          </a:p>
          <a:p>
            <a:pPr algn="just">
              <a:spcBef>
                <a:spcPts val="0"/>
              </a:spcBef>
            </a:pPr>
            <a:r>
              <a:rPr lang="es-PA" sz="1800" b="1" dirty="0" smtClean="0"/>
              <a:t>Luego fue citado por aumento de costos y este enfureció amenazando a todo el personal, quienes leyeron las clausulas y donde el tiene toda la responsabilidad.  Al igual que los otros se gastó su queso y se fue lejos al Atlántico como marinero. </a:t>
            </a:r>
            <a:endParaRPr lang="es-PA" sz="1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par>
                          <p:cTn id="18" fill="hold">
                            <p:stCondLst>
                              <p:cond delay="6000"/>
                            </p:stCondLst>
                            <p:childTnLst>
                              <p:par>
                                <p:cTn id="19" presetID="2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childTnLst>
                          </p:cTn>
                        </p:par>
                        <p:par>
                          <p:cTn id="22" fill="hold">
                            <p:stCondLst>
                              <p:cond delay="8000"/>
                            </p:stCondLst>
                            <p:childTnLst>
                              <p:par>
                                <p:cTn id="23" presetID="22" presetClass="entr" presetSubtype="4"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488</TotalTime>
  <Words>1257</Words>
  <Application>Microsoft Office PowerPoint</Application>
  <PresentationFormat>Presentación en pantalla (4:3)</PresentationFormat>
  <Paragraphs>86</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Mirador</vt:lpstr>
      <vt:lpstr>YA SE QUIEN TIENE TU QUESO</vt:lpstr>
      <vt:lpstr>LA REUNIÓN  DE AMIGOS</vt:lpstr>
      <vt:lpstr>COMIENZA LA AVENTURA</vt:lpstr>
      <vt:lpstr>EL VIAJE</vt:lpstr>
      <vt:lpstr>DECISIÓN</vt:lpstr>
      <vt:lpstr>LA SELECCIÓN</vt:lpstr>
      <vt:lpstr>LA DECISIÓN DE JOE WATERS</vt:lpstr>
      <vt:lpstr>LA DECISIÓN DE WANDA</vt:lpstr>
      <vt:lpstr>LA DECISIÓN DE ANDY ESSAL</vt:lpstr>
      <vt:lpstr>LA DECISIÓN DE GUS NATHAN</vt:lpstr>
      <vt:lpstr>LA DECISIÓN FINAL</vt:lpstr>
      <vt:lpstr>MUCHAS GRACIAS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 </cp:lastModifiedBy>
  <cp:revision>46</cp:revision>
  <dcterms:created xsi:type="dcterms:W3CDTF">2010-05-23T00:36:04Z</dcterms:created>
  <dcterms:modified xsi:type="dcterms:W3CDTF">2011-04-11T19:16:04Z</dcterms:modified>
</cp:coreProperties>
</file>